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7" r:id="rId1"/>
  </p:sldMasterIdLst>
  <p:sldIdLst>
    <p:sldId id="256" r:id="rId2"/>
    <p:sldId id="257" r:id="rId3"/>
    <p:sldId id="260" r:id="rId4"/>
    <p:sldId id="261" r:id="rId5"/>
    <p:sldId id="265" r:id="rId6"/>
    <p:sldId id="258" r:id="rId7"/>
    <p:sldId id="259" r:id="rId8"/>
    <p:sldId id="262" r:id="rId9"/>
    <p:sldId id="263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94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970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215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887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547330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1151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1027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0984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2000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124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585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5846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8497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277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11/25/2016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024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11/25/2016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856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11/25/2016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393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428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6460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285099"/>
          </a:xfrm>
        </p:spPr>
        <p:txBody>
          <a:bodyPr/>
          <a:lstStyle/>
          <a:p>
            <a:pPr algn="ctr"/>
            <a:r>
              <a:rPr lang="en-IN" b="1" dirty="0">
                <a:latin typeface="Century" panose="02040604050505020304" pitchFamily="18" charset="0"/>
              </a:rPr>
              <a:t>Micro</a:t>
            </a:r>
            <a:r>
              <a:rPr lang="en-IN" b="1" dirty="0"/>
              <a:t> </a:t>
            </a:r>
            <a:r>
              <a:rPr lang="en-IN" b="1" dirty="0">
                <a:latin typeface="Century" panose="02040604050505020304" pitchFamily="18" charset="0"/>
              </a:rPr>
              <a:t>processor</a:t>
            </a:r>
            <a:r>
              <a:rPr lang="en-IN" b="1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960" y="3247104"/>
            <a:ext cx="8689976" cy="2475271"/>
          </a:xfrm>
        </p:spPr>
        <p:txBody>
          <a:bodyPr>
            <a:normAutofit/>
          </a:bodyPr>
          <a:lstStyle/>
          <a:p>
            <a:pPr algn="l"/>
            <a:r>
              <a:rPr lang="en-IN" sz="2800" cap="none" dirty="0"/>
              <a:t>Group No. B  04</a:t>
            </a:r>
          </a:p>
          <a:p>
            <a:pPr algn="l"/>
            <a:r>
              <a:rPr lang="en-IN" sz="2800" cap="none" dirty="0" err="1"/>
              <a:t>Janvi</a:t>
            </a:r>
            <a:r>
              <a:rPr lang="en-IN" sz="2800" cap="none" dirty="0"/>
              <a:t> Patel (201501072)</a:t>
            </a:r>
          </a:p>
          <a:p>
            <a:pPr algn="l"/>
            <a:r>
              <a:rPr lang="en-IN" sz="2800" cap="none" dirty="0"/>
              <a:t>Nishi Patel (201501076)</a:t>
            </a:r>
          </a:p>
          <a:p>
            <a:pPr algn="l"/>
            <a:r>
              <a:rPr lang="en-IN" sz="2800" cap="none" dirty="0" err="1"/>
              <a:t>Grishma</a:t>
            </a:r>
            <a:r>
              <a:rPr lang="en-IN" sz="2800" cap="none" dirty="0"/>
              <a:t> Shah (201501095)</a:t>
            </a:r>
          </a:p>
        </p:txBody>
      </p:sp>
    </p:spTree>
    <p:extLst>
      <p:ext uri="{BB962C8B-B14F-4D97-AF65-F5344CB8AC3E}">
        <p14:creationId xmlns:p14="http://schemas.microsoft.com/office/powerpoint/2010/main" xmlns="" val="2797519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89" y="877999"/>
            <a:ext cx="10305903" cy="1400530"/>
          </a:xfrm>
        </p:spPr>
        <p:txBody>
          <a:bodyPr/>
          <a:lstStyle/>
          <a:p>
            <a:r>
              <a:rPr lang="en-IN" dirty="0"/>
              <a:t>Feedback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85" y="1992428"/>
            <a:ext cx="10732168" cy="53468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Our doubts were solved by the professors and TAs 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We wanted to dump the code on FPGA 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Because of this course ,we could implement our theoretical knowledge in practical way.</a:t>
            </a:r>
          </a:p>
          <a:p>
            <a:endParaRPr lang="en-IN" dirty="0"/>
          </a:p>
          <a:p>
            <a:r>
              <a:rPr lang="en-IN" dirty="0"/>
              <a:t>We experienced  how to work in group.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xmlns="" val="1163606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5434" y="2533766"/>
            <a:ext cx="9404723" cy="1400530"/>
          </a:xfrm>
        </p:spPr>
        <p:txBody>
          <a:bodyPr/>
          <a:lstStyle/>
          <a:p>
            <a:r>
              <a:rPr lang="en-IN" dirty="0"/>
              <a:t>Thank you.</a:t>
            </a:r>
          </a:p>
        </p:txBody>
      </p:sp>
      <p:sp>
        <p:nvSpPr>
          <p:cNvPr id="3" name="Smiley Face 2"/>
          <p:cNvSpPr/>
          <p:nvPr/>
        </p:nvSpPr>
        <p:spPr>
          <a:xfrm>
            <a:off x="6479458" y="2614599"/>
            <a:ext cx="776748" cy="767698"/>
          </a:xfrm>
          <a:prstGeom prst="smileyFace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860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entury" panose="02040604050505020304" pitchFamily="18" charset="0"/>
              </a:rPr>
              <a:t>Motivation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249" y="1663069"/>
            <a:ext cx="9293108" cy="4787461"/>
          </a:xfrm>
        </p:spPr>
        <p:txBody>
          <a:bodyPr/>
          <a:lstStyle/>
          <a:p>
            <a:r>
              <a:rPr lang="en-IN" dirty="0"/>
              <a:t>To understand the designing and process of working of pipeline processor.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To obtain the knowledge of how to dump code on FPGA.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To obtain good marks.</a:t>
            </a:r>
          </a:p>
          <a:p>
            <a:endParaRPr lang="en-IN" dirty="0"/>
          </a:p>
          <a:p>
            <a:r>
              <a:rPr lang="en-IN" dirty="0"/>
              <a:t>To obtained the knowledge of the working of processors in computers and laptops 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6530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74840"/>
            <a:ext cx="9403742" cy="4773560"/>
          </a:xfrm>
        </p:spPr>
        <p:txBody>
          <a:bodyPr/>
          <a:lstStyle/>
          <a:p>
            <a:r>
              <a:rPr lang="en-IN" sz="2400" dirty="0"/>
              <a:t>It consists of 8 bit CPU.</a:t>
            </a:r>
          </a:p>
          <a:p>
            <a:r>
              <a:rPr lang="en-IN" sz="2400" dirty="0"/>
              <a:t>There are in total 28 instructions.</a:t>
            </a:r>
          </a:p>
          <a:p>
            <a:pPr marL="0" indent="0">
              <a:buNone/>
            </a:pPr>
            <a:endParaRPr lang="en-IN" sz="2400" dirty="0"/>
          </a:p>
          <a:p>
            <a:endParaRPr lang="en-IN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45132" y="2480187"/>
            <a:ext cx="86868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All instructions are 20 bits long, has 3 formats</a:t>
            </a:r>
          </a:p>
          <a:p>
            <a:r>
              <a:rPr lang="en-US" dirty="0"/>
              <a:t>R-type	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I-type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J-type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12106256"/>
              </p:ext>
            </p:extLst>
          </p:nvPr>
        </p:nvGraphicFramePr>
        <p:xfrm>
          <a:off x="2129327" y="3119940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30573072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8850034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2894005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3152749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Opcode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177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 bits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r>
                        <a:rPr lang="en-IN" baseline="0" dirty="0"/>
                        <a:t> bits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 bits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 bits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082006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74769737"/>
              </p:ext>
            </p:extLst>
          </p:nvPr>
        </p:nvGraphicFramePr>
        <p:xfrm>
          <a:off x="2094915" y="4433015"/>
          <a:ext cx="819682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9206">
                  <a:extLst>
                    <a:ext uri="{9D8B030D-6E8A-4147-A177-3AD203B41FA5}">
                      <a16:colId xmlns:a16="http://schemas.microsoft.com/office/drawing/2014/main" xmlns="" val="1739258877"/>
                    </a:ext>
                  </a:extLst>
                </a:gridCol>
                <a:gridCol w="2049206">
                  <a:extLst>
                    <a:ext uri="{9D8B030D-6E8A-4147-A177-3AD203B41FA5}">
                      <a16:colId xmlns:a16="http://schemas.microsoft.com/office/drawing/2014/main" xmlns="" val="2830256299"/>
                    </a:ext>
                  </a:extLst>
                </a:gridCol>
                <a:gridCol w="2049206">
                  <a:extLst>
                    <a:ext uri="{9D8B030D-6E8A-4147-A177-3AD203B41FA5}">
                      <a16:colId xmlns:a16="http://schemas.microsoft.com/office/drawing/2014/main" xmlns="" val="2006781904"/>
                    </a:ext>
                  </a:extLst>
                </a:gridCol>
                <a:gridCol w="2049206">
                  <a:extLst>
                    <a:ext uri="{9D8B030D-6E8A-4147-A177-3AD203B41FA5}">
                      <a16:colId xmlns:a16="http://schemas.microsoft.com/office/drawing/2014/main" xmlns="" val="1851018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Opcode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Immediate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202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 bits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 bits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 bits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257807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2880237"/>
              </p:ext>
            </p:extLst>
          </p:nvPr>
        </p:nvGraphicFramePr>
        <p:xfrm>
          <a:off x="2094915" y="5672732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5554223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1400011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Immediate target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8716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 bits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1843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8122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377" y="617409"/>
            <a:ext cx="10941204" cy="6392991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This architecture operates at 1MHz  frequency (10^6 cycles per second).</a:t>
            </a:r>
          </a:p>
          <a:p>
            <a:r>
              <a:rPr lang="en-IN" dirty="0"/>
              <a:t>It is Pipeline base processor.</a:t>
            </a:r>
          </a:p>
          <a:p>
            <a:r>
              <a:rPr lang="en-IN" dirty="0"/>
              <a:t>It is RISC based architecture.</a:t>
            </a:r>
          </a:p>
          <a:p>
            <a:r>
              <a:rPr lang="en-IN" dirty="0"/>
              <a:t>It consists of 5 stages pipeline architecture.</a:t>
            </a:r>
          </a:p>
          <a:p>
            <a:r>
              <a:rPr lang="en-IN" dirty="0"/>
              <a:t>CPI for addition = no. of clocks	/ no. of Instructions = 9/7 =1.2 </a:t>
            </a:r>
          </a:p>
          <a:p>
            <a:r>
              <a:rPr lang="en-IN" dirty="0"/>
              <a:t>CPI for multiplication = no. of clocks/ no. of Instructions = 39/26 = 1.5</a:t>
            </a:r>
          </a:p>
          <a:p>
            <a:r>
              <a:rPr lang="en-IN" dirty="0"/>
              <a:t>Speedup factor &lt;  5 </a:t>
            </a:r>
          </a:p>
          <a:p>
            <a:r>
              <a:rPr lang="en-IN" dirty="0"/>
              <a:t>Total no. of pins = data in ( 8 bits) + data out(8 bits) + interrupt (1 bit) + </a:t>
            </a:r>
            <a:r>
              <a:rPr lang="en-IN" dirty="0" err="1"/>
              <a:t>clk</a:t>
            </a:r>
            <a:r>
              <a:rPr lang="en-IN" dirty="0"/>
              <a:t> ( 1 bit)							+ reset(1bit) = 19 pins</a:t>
            </a:r>
          </a:p>
          <a:p>
            <a:r>
              <a:rPr lang="en-IN" dirty="0"/>
              <a:t>It consists of 32 registers.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2989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214" y="452718"/>
            <a:ext cx="9325620" cy="776992"/>
          </a:xfrm>
        </p:spPr>
        <p:txBody>
          <a:bodyPr/>
          <a:lstStyle/>
          <a:p>
            <a:r>
              <a:rPr lang="en-IN" dirty="0"/>
              <a:t>Block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65" t="17931" r="-887" b="6666"/>
          <a:stretch/>
        </p:blipFill>
        <p:spPr>
          <a:xfrm>
            <a:off x="252248" y="1480864"/>
            <a:ext cx="11816631" cy="517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42381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398405" cy="1400530"/>
          </a:xfrm>
        </p:spPr>
        <p:txBody>
          <a:bodyPr/>
          <a:lstStyle/>
          <a:p>
            <a:r>
              <a:rPr lang="en-IN" dirty="0"/>
              <a:t>Simulation results (Addition – post route)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1409" t="9831" r="851" b="32734"/>
          <a:stretch/>
        </p:blipFill>
        <p:spPr>
          <a:xfrm>
            <a:off x="218577" y="1348568"/>
            <a:ext cx="11825939" cy="491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60624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Multiplication result ( Post route 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16" t="1495" b="4202"/>
          <a:stretch/>
        </p:blipFill>
        <p:spPr>
          <a:xfrm>
            <a:off x="484403" y="1472474"/>
            <a:ext cx="10745288" cy="469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0207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       Comparison with 8085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2361039"/>
              </p:ext>
            </p:extLst>
          </p:nvPr>
        </p:nvGraphicFramePr>
        <p:xfrm>
          <a:off x="1683801" y="1378475"/>
          <a:ext cx="8128000" cy="2569344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3925889">
                  <a:extLst>
                    <a:ext uri="{9D8B030D-6E8A-4147-A177-3AD203B41FA5}">
                      <a16:colId xmlns:a16="http://schemas.microsoft.com/office/drawing/2014/main" xmlns="" val="976302507"/>
                    </a:ext>
                  </a:extLst>
                </a:gridCol>
                <a:gridCol w="4202111">
                  <a:extLst>
                    <a:ext uri="{9D8B030D-6E8A-4147-A177-3AD203B41FA5}">
                      <a16:colId xmlns:a16="http://schemas.microsoft.com/office/drawing/2014/main" xmlns="" val="255148656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Microprocessor</a:t>
                      </a:r>
                      <a:r>
                        <a:rPr lang="en-IN" baseline="0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034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  <a:r>
                        <a:rPr lang="en-IN" baseline="0" dirty="0"/>
                        <a:t> bit CPU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  <a:r>
                        <a:rPr lang="en-IN" baseline="0" dirty="0"/>
                        <a:t> bit CPU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603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r>
                        <a:rPr lang="en-IN" baseline="0" dirty="0"/>
                        <a:t> MHz Clock frequency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3-6 MHz Clock 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2267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 bit</a:t>
                      </a:r>
                      <a:r>
                        <a:rPr lang="en-IN" baseline="0" dirty="0"/>
                        <a:t> 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 bit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288680"/>
                  </a:ext>
                </a:extLst>
              </a:tr>
              <a:tr h="450984">
                <a:tc>
                  <a:txBody>
                    <a:bodyPr/>
                    <a:lstStyle/>
                    <a:p>
                      <a:r>
                        <a:rPr lang="en-IN" dirty="0"/>
                        <a:t>32 registers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 registers : B,C,D,E,H,L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240963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dirty="0"/>
                        <a:t>RISC</a:t>
                      </a:r>
                      <a:r>
                        <a:rPr lang="en-IN" baseline="0" dirty="0"/>
                        <a:t> base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Semi CISC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/>
                        <a:t>base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094193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20606027"/>
              </p:ext>
            </p:extLst>
          </p:nvPr>
        </p:nvGraphicFramePr>
        <p:xfrm>
          <a:off x="1683801" y="3722327"/>
          <a:ext cx="8128000" cy="450984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3925889">
                  <a:extLst>
                    <a:ext uri="{9D8B030D-6E8A-4147-A177-3AD203B41FA5}">
                      <a16:colId xmlns:a16="http://schemas.microsoft.com/office/drawing/2014/main" xmlns="" val="1320878976"/>
                    </a:ext>
                  </a:extLst>
                </a:gridCol>
                <a:gridCol w="4202111">
                  <a:extLst>
                    <a:ext uri="{9D8B030D-6E8A-4147-A177-3AD203B41FA5}">
                      <a16:colId xmlns:a16="http://schemas.microsoft.com/office/drawing/2014/main" xmlns="" val="415088637"/>
                    </a:ext>
                  </a:extLst>
                </a:gridCol>
              </a:tblGrid>
              <a:tr h="450984">
                <a:tc>
                  <a:txBody>
                    <a:bodyPr/>
                    <a:lstStyle/>
                    <a:p>
                      <a:r>
                        <a:rPr lang="en-IN" b="0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Single cycle</a:t>
                      </a:r>
                      <a:r>
                        <a:rPr lang="en-IN" b="0" baseline="0" dirty="0"/>
                        <a:t> ( Non – pipeline)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318905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27970178"/>
              </p:ext>
            </p:extLst>
          </p:nvPr>
        </p:nvGraphicFramePr>
        <p:xfrm>
          <a:off x="1683801" y="4173311"/>
          <a:ext cx="8128000" cy="478775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3925889">
                  <a:extLst>
                    <a:ext uri="{9D8B030D-6E8A-4147-A177-3AD203B41FA5}">
                      <a16:colId xmlns:a16="http://schemas.microsoft.com/office/drawing/2014/main" xmlns="" val="3558328051"/>
                    </a:ext>
                  </a:extLst>
                </a:gridCol>
                <a:gridCol w="4202111">
                  <a:extLst>
                    <a:ext uri="{9D8B030D-6E8A-4147-A177-3AD203B41FA5}">
                      <a16:colId xmlns:a16="http://schemas.microsoft.com/office/drawing/2014/main" xmlns="" val="4227102575"/>
                    </a:ext>
                  </a:extLst>
                </a:gridCol>
              </a:tblGrid>
              <a:tr h="478775">
                <a:tc>
                  <a:txBody>
                    <a:bodyPr/>
                    <a:lstStyle/>
                    <a:p>
                      <a:r>
                        <a:rPr lang="en-IN" b="0" dirty="0"/>
                        <a:t>19 pins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40</a:t>
                      </a:r>
                      <a:r>
                        <a:rPr lang="en-IN" b="0" baseline="0" dirty="0"/>
                        <a:t> pins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221500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80140034"/>
              </p:ext>
            </p:extLst>
          </p:nvPr>
        </p:nvGraphicFramePr>
        <p:xfrm>
          <a:off x="1683801" y="4627550"/>
          <a:ext cx="8128000" cy="401912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3925889">
                  <a:extLst>
                    <a:ext uri="{9D8B030D-6E8A-4147-A177-3AD203B41FA5}">
                      <a16:colId xmlns:a16="http://schemas.microsoft.com/office/drawing/2014/main" xmlns="" val="3558328051"/>
                    </a:ext>
                  </a:extLst>
                </a:gridCol>
                <a:gridCol w="4202111">
                  <a:extLst>
                    <a:ext uri="{9D8B030D-6E8A-4147-A177-3AD203B41FA5}">
                      <a16:colId xmlns:a16="http://schemas.microsoft.com/office/drawing/2014/main" xmlns="" val="4227102575"/>
                    </a:ext>
                  </a:extLst>
                </a:gridCol>
              </a:tblGrid>
              <a:tr h="401912">
                <a:tc>
                  <a:txBody>
                    <a:bodyPr/>
                    <a:lstStyle/>
                    <a:p>
                      <a:r>
                        <a:rPr lang="en-IN" b="0" dirty="0"/>
                        <a:t>No Accumulator</a:t>
                      </a:r>
                      <a:r>
                        <a:rPr lang="en-IN" b="0" baseline="0" dirty="0"/>
                        <a:t> present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8 bits Accumulator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221500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63933433"/>
              </p:ext>
            </p:extLst>
          </p:nvPr>
        </p:nvGraphicFramePr>
        <p:xfrm>
          <a:off x="1683801" y="5029462"/>
          <a:ext cx="8128000" cy="36576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3925889">
                  <a:extLst>
                    <a:ext uri="{9D8B030D-6E8A-4147-A177-3AD203B41FA5}">
                      <a16:colId xmlns:a16="http://schemas.microsoft.com/office/drawing/2014/main" xmlns="" val="3558328051"/>
                    </a:ext>
                  </a:extLst>
                </a:gridCol>
                <a:gridCol w="4202111">
                  <a:extLst>
                    <a:ext uri="{9D8B030D-6E8A-4147-A177-3AD203B41FA5}">
                      <a16:colId xmlns:a16="http://schemas.microsoft.com/office/drawing/2014/main" xmlns="" val="422710257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IN" b="0" dirty="0"/>
                        <a:t>28</a:t>
                      </a:r>
                      <a:r>
                        <a:rPr lang="en-IN" b="0" baseline="0" dirty="0"/>
                        <a:t> instructions 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74</a:t>
                      </a:r>
                      <a:r>
                        <a:rPr lang="en-IN" b="0" baseline="0" dirty="0"/>
                        <a:t> </a:t>
                      </a:r>
                      <a:r>
                        <a:rPr lang="en-IN" b="0" dirty="0"/>
                        <a:t>instructions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2215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59163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497" y="811449"/>
            <a:ext cx="10614365" cy="1400530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Challenges faced during design and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834" y="2684279"/>
            <a:ext cx="8626303" cy="4380663"/>
          </a:xfrm>
        </p:spPr>
        <p:txBody>
          <a:bodyPr>
            <a:normAutofit/>
          </a:bodyPr>
          <a:lstStyle/>
          <a:p>
            <a:r>
              <a:rPr lang="en-IN" dirty="0"/>
              <a:t>In Execution block , in hold previous flags and </a:t>
            </a:r>
            <a:r>
              <a:rPr lang="en-IN" dirty="0" err="1"/>
              <a:t>ans_ex</a:t>
            </a:r>
            <a:r>
              <a:rPr lang="en-IN" dirty="0"/>
              <a:t>  holds the previous instruction instead of  the list of instruction.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While creating IP core the module name and IP core name were same so initially we could not generate IP core . And then we    realized that the name should be different 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Difference of opinions of individual working in group.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85411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396</TotalTime>
  <Words>352</Words>
  <Application>Microsoft Office PowerPoint</Application>
  <PresentationFormat>Custom</PresentationFormat>
  <Paragraphs>100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</vt:lpstr>
      <vt:lpstr>Micro processor </vt:lpstr>
      <vt:lpstr>Motivation </vt:lpstr>
      <vt:lpstr> Specification</vt:lpstr>
      <vt:lpstr>Slide 4</vt:lpstr>
      <vt:lpstr>Block diagram</vt:lpstr>
      <vt:lpstr>Simulation results (Addition – post route)</vt:lpstr>
      <vt:lpstr> Multiplication result ( Post route )</vt:lpstr>
      <vt:lpstr>       Comparison with 8085 </vt:lpstr>
      <vt:lpstr> Challenges faced during design and implementation</vt:lpstr>
      <vt:lpstr>Feedback  </vt:lpstr>
      <vt:lpstr>Thank you.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processor </dc:title>
  <dc:creator>ARTH PATEL</dc:creator>
  <cp:lastModifiedBy>Janvi</cp:lastModifiedBy>
  <cp:revision>57</cp:revision>
  <dcterms:created xsi:type="dcterms:W3CDTF">2016-11-21T08:48:36Z</dcterms:created>
  <dcterms:modified xsi:type="dcterms:W3CDTF">2016-11-25T12:57:24Z</dcterms:modified>
</cp:coreProperties>
</file>