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8" r:id="rId8"/>
    <p:sldId id="262" r:id="rId9"/>
    <p:sldId id="266" r:id="rId10"/>
    <p:sldId id="263" r:id="rId11"/>
    <p:sldId id="264" r:id="rId12"/>
    <p:sldId id="265" r:id="rId13"/>
    <p:sldId id="269" r:id="rId14"/>
    <p:sldId id="270" r:id="rId15"/>
    <p:sldId id="276" r:id="rId16"/>
    <p:sldId id="271" r:id="rId17"/>
    <p:sldId id="274" r:id="rId18"/>
    <p:sldId id="272"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E3037A-F2AF-44D0-AE45-8EBC364C2024}">
          <p14:sldIdLst>
            <p14:sldId id="256"/>
            <p14:sldId id="267"/>
            <p14:sldId id="257"/>
            <p14:sldId id="258"/>
            <p14:sldId id="259"/>
            <p14:sldId id="260"/>
            <p14:sldId id="268"/>
            <p14:sldId id="262"/>
            <p14:sldId id="266"/>
            <p14:sldId id="263"/>
            <p14:sldId id="264"/>
            <p14:sldId id="265"/>
            <p14:sldId id="269"/>
            <p14:sldId id="270"/>
            <p14:sldId id="276"/>
            <p14:sldId id="271"/>
            <p14:sldId id="274"/>
            <p14:sldId id="272"/>
            <p14:sldId id="273"/>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21-Nov-17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21-Nov-17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21-Nov-17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21-Nov-17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21-Nov-17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21-Nov-17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21-Nov-17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141" y="2163477"/>
            <a:ext cx="11339388" cy="4159795"/>
          </a:xfrm>
        </p:spPr>
        <p:txBody>
          <a:bodyPr/>
          <a:lstStyle/>
          <a:p>
            <a:r>
              <a:rPr lang="en-US" sz="4800" b="1" dirty="0" smtClean="0"/>
              <a:t>				</a:t>
            </a:r>
            <a:r>
              <a:rPr lang="en-US" sz="5400" b="1" dirty="0" smtClean="0"/>
              <a:t>File </a:t>
            </a:r>
            <a:r>
              <a:rPr lang="en-US" sz="5400" b="1" dirty="0"/>
              <a:t>System Management </a:t>
            </a:r>
            <a:r>
              <a:rPr lang="en-US" sz="5400" dirty="0"/>
              <a:t> </a:t>
            </a:r>
            <a:r>
              <a:rPr lang="en-US" sz="5400" dirty="0" smtClean="0"/>
              <a:t/>
            </a:r>
            <a:br>
              <a:rPr lang="en-US" sz="5400" dirty="0" smtClean="0"/>
            </a:br>
            <a:r>
              <a:rPr lang="en-US" sz="5400" dirty="0"/>
              <a:t/>
            </a:r>
            <a:br>
              <a:rPr lang="en-US" sz="5400" dirty="0"/>
            </a:br>
            <a:r>
              <a:rPr lang="en-US" sz="4800" dirty="0" smtClean="0"/>
              <a:t>			</a:t>
            </a:r>
            <a:r>
              <a:rPr lang="en-US" sz="4800" dirty="0"/>
              <a:t/>
            </a:r>
            <a:br>
              <a:rPr lang="en-US" sz="4800" dirty="0"/>
            </a:br>
            <a:r>
              <a:rPr lang="en-US" sz="4800" dirty="0"/>
              <a:t/>
            </a:r>
            <a:br>
              <a:rPr lang="en-US" sz="4800" dirty="0"/>
            </a:br>
            <a:r>
              <a:rPr lang="en-US" sz="4800" dirty="0"/>
              <a:t>    </a:t>
            </a:r>
          </a:p>
        </p:txBody>
      </p:sp>
      <p:sp>
        <p:nvSpPr>
          <p:cNvPr id="3" name="Subtitle 2"/>
          <p:cNvSpPr>
            <a:spLocks noGrp="1"/>
          </p:cNvSpPr>
          <p:nvPr>
            <p:ph type="subTitle" idx="1"/>
          </p:nvPr>
        </p:nvSpPr>
        <p:spPr>
          <a:xfrm>
            <a:off x="587141" y="4565212"/>
            <a:ext cx="9585977" cy="1384434"/>
          </a:xfrm>
        </p:spPr>
        <p:txBody>
          <a:bodyPr>
            <a:noAutofit/>
          </a:bodyPr>
          <a:lstStyle/>
          <a:p>
            <a:r>
              <a:rPr lang="en-US" sz="2400" cap="none" dirty="0" smtClean="0">
                <a:solidFill>
                  <a:schemeClr val="tx1"/>
                </a:solidFill>
              </a:rPr>
              <a:t> Group no. 10</a:t>
            </a:r>
            <a:br>
              <a:rPr lang="en-US" sz="2400" cap="none" dirty="0" smtClean="0">
                <a:solidFill>
                  <a:schemeClr val="tx1"/>
                </a:solidFill>
              </a:rPr>
            </a:br>
            <a:r>
              <a:rPr lang="en-US" sz="2400" cap="none" dirty="0" smtClean="0">
                <a:solidFill>
                  <a:schemeClr val="tx1"/>
                </a:solidFill>
              </a:rPr>
              <a:t> </a:t>
            </a:r>
            <a:r>
              <a:rPr lang="en-US" sz="2400" cap="none" dirty="0" err="1">
                <a:solidFill>
                  <a:schemeClr val="tx1"/>
                </a:solidFill>
              </a:rPr>
              <a:t>A</a:t>
            </a:r>
            <a:r>
              <a:rPr lang="en-US" sz="2400" cap="none" dirty="0" err="1" smtClean="0">
                <a:solidFill>
                  <a:schemeClr val="tx1"/>
                </a:solidFill>
              </a:rPr>
              <a:t>shna</a:t>
            </a:r>
            <a:r>
              <a:rPr lang="en-US" sz="2400" cap="none" dirty="0" smtClean="0">
                <a:solidFill>
                  <a:schemeClr val="tx1"/>
                </a:solidFill>
              </a:rPr>
              <a:t> </a:t>
            </a:r>
            <a:r>
              <a:rPr lang="en-US" sz="2400" cap="none" dirty="0">
                <a:solidFill>
                  <a:schemeClr val="tx1"/>
                </a:solidFill>
              </a:rPr>
              <a:t>J</a:t>
            </a:r>
            <a:r>
              <a:rPr lang="en-US" sz="2400" cap="none" dirty="0" smtClean="0">
                <a:solidFill>
                  <a:schemeClr val="tx1"/>
                </a:solidFill>
              </a:rPr>
              <a:t>ain (201501008)</a:t>
            </a:r>
            <a:br>
              <a:rPr lang="en-US" sz="2400" cap="none" dirty="0" smtClean="0">
                <a:solidFill>
                  <a:schemeClr val="tx1"/>
                </a:solidFill>
              </a:rPr>
            </a:br>
            <a:r>
              <a:rPr lang="en-US" sz="2400" cap="none" dirty="0" smtClean="0">
                <a:solidFill>
                  <a:schemeClr val="tx1"/>
                </a:solidFill>
              </a:rPr>
              <a:t> </a:t>
            </a:r>
            <a:r>
              <a:rPr lang="en-US" sz="2400" cap="none" dirty="0" err="1">
                <a:solidFill>
                  <a:schemeClr val="tx1"/>
                </a:solidFill>
              </a:rPr>
              <a:t>J</a:t>
            </a:r>
            <a:r>
              <a:rPr lang="en-US" sz="2400" cap="none" dirty="0" err="1" smtClean="0">
                <a:solidFill>
                  <a:schemeClr val="tx1"/>
                </a:solidFill>
              </a:rPr>
              <a:t>anvi</a:t>
            </a:r>
            <a:r>
              <a:rPr lang="en-US" sz="2400" cap="none" dirty="0" smtClean="0">
                <a:solidFill>
                  <a:schemeClr val="tx1"/>
                </a:solidFill>
              </a:rPr>
              <a:t> </a:t>
            </a:r>
            <a:r>
              <a:rPr lang="en-US" sz="2400" cap="none" dirty="0">
                <a:solidFill>
                  <a:schemeClr val="tx1"/>
                </a:solidFill>
              </a:rPr>
              <a:t>P</a:t>
            </a:r>
            <a:r>
              <a:rPr lang="en-US" sz="2400" cap="none" dirty="0" smtClean="0">
                <a:solidFill>
                  <a:schemeClr val="tx1"/>
                </a:solidFill>
              </a:rPr>
              <a:t>atel (201501072)</a:t>
            </a:r>
            <a:br>
              <a:rPr lang="en-US" sz="2400" cap="none" dirty="0" smtClean="0">
                <a:solidFill>
                  <a:schemeClr val="tx1"/>
                </a:solidFill>
              </a:rPr>
            </a:br>
            <a:r>
              <a:rPr lang="en-US" sz="2400" cap="none" dirty="0" smtClean="0">
                <a:solidFill>
                  <a:schemeClr val="tx1"/>
                </a:solidFill>
              </a:rPr>
              <a:t/>
            </a:r>
            <a:br>
              <a:rPr lang="en-US" sz="2400" cap="none" dirty="0" smtClean="0">
                <a:solidFill>
                  <a:schemeClr val="tx1"/>
                </a:solidFill>
              </a:rPr>
            </a:br>
            <a:endParaRPr lang="en-US" sz="2400" cap="none" dirty="0">
              <a:solidFill>
                <a:schemeClr val="tx1"/>
              </a:solidFill>
            </a:endParaRPr>
          </a:p>
        </p:txBody>
      </p:sp>
      <p:sp>
        <p:nvSpPr>
          <p:cNvPr id="4" name="Rectangle 3"/>
          <p:cNvSpPr/>
          <p:nvPr/>
        </p:nvSpPr>
        <p:spPr>
          <a:xfrm>
            <a:off x="6720548" y="4565212"/>
            <a:ext cx="6096000" cy="1569660"/>
          </a:xfrm>
          <a:prstGeom prst="rect">
            <a:avLst/>
          </a:prstGeom>
        </p:spPr>
        <p:txBody>
          <a:bodyPr>
            <a:spAutoFit/>
          </a:bodyPr>
          <a:lstStyle/>
          <a:p>
            <a:r>
              <a:rPr lang="en-US" sz="2400" dirty="0" smtClean="0"/>
              <a:t>Subject: Operating </a:t>
            </a:r>
            <a:r>
              <a:rPr lang="en-US" sz="2400" dirty="0"/>
              <a:t>system </a:t>
            </a:r>
          </a:p>
          <a:p>
            <a:r>
              <a:rPr lang="en-US" sz="2400" dirty="0" smtClean="0"/>
              <a:t>Guided by: Sanjay Chaudhary</a:t>
            </a:r>
          </a:p>
          <a:p>
            <a:r>
              <a:rPr lang="en-US" sz="2400" dirty="0"/>
              <a:t>	</a:t>
            </a:r>
            <a:r>
              <a:rPr lang="en-US" sz="2400" dirty="0" smtClean="0"/>
              <a:t>	       M. T. </a:t>
            </a:r>
            <a:r>
              <a:rPr lang="en-US" sz="2400" dirty="0" err="1" smtClean="0"/>
              <a:t>Savaliya</a:t>
            </a:r>
            <a:r>
              <a:rPr lang="en-US" sz="2400" dirty="0"/>
              <a:t/>
            </a:r>
            <a:br>
              <a:rPr lang="en-US" sz="2400" dirty="0"/>
            </a:br>
            <a:endParaRPr lang="en-US" sz="2400" dirty="0"/>
          </a:p>
        </p:txBody>
      </p:sp>
      <p:pic>
        <p:nvPicPr>
          <p:cNvPr id="5" name="Picture 4"/>
          <p:cNvPicPr/>
          <p:nvPr/>
        </p:nvPicPr>
        <p:blipFill>
          <a:blip r:embed="rId2"/>
          <a:stretch>
            <a:fillRect/>
          </a:stretch>
        </p:blipFill>
        <p:spPr>
          <a:xfrm>
            <a:off x="708536" y="183792"/>
            <a:ext cx="4305300" cy="1743710"/>
          </a:xfrm>
          <a:prstGeom prst="rect">
            <a:avLst/>
          </a:prstGeom>
        </p:spPr>
      </p:pic>
    </p:spTree>
    <p:extLst>
      <p:ext uri="{BB962C8B-B14F-4D97-AF65-F5344CB8AC3E}">
        <p14:creationId xmlns:p14="http://schemas.microsoft.com/office/powerpoint/2010/main" val="1872978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52" y="5082677"/>
            <a:ext cx="13017909" cy="1775323"/>
          </a:xfrm>
        </p:spPr>
        <p:txBody>
          <a:bodyPr/>
          <a:lstStyle/>
          <a:p>
            <a:r>
              <a:rPr lang="en-US" sz="2000" dirty="0">
                <a:latin typeface="Calibri" panose="020F0502020204030204" pitchFamily="34" charset="0"/>
                <a:cs typeface="Calibri" panose="020F0502020204030204" pitchFamily="34" charset="0"/>
              </a:rPr>
              <a:t>The virtual disk is divided in two partition</a:t>
            </a:r>
            <a:r>
              <a:rPr lang="en-US" sz="2000" dirty="0" smtClean="0">
                <a:latin typeface="Calibri" panose="020F0502020204030204" pitchFamily="34" charset="0"/>
                <a:cs typeface="Calibri" panose="020F0502020204030204" pitchFamily="34" charset="0"/>
              </a:rPr>
              <a:t>. The </a:t>
            </a:r>
            <a:r>
              <a:rPr lang="en-US" sz="2000" dirty="0">
                <a:latin typeface="Calibri" panose="020F0502020204030204" pitchFamily="34" charset="0"/>
                <a:cs typeface="Calibri" panose="020F0502020204030204" pitchFamily="34" charset="0"/>
              </a:rPr>
              <a:t>first partition contains the superblock and the </a:t>
            </a:r>
            <a:r>
              <a:rPr lang="en-US" sz="2000" dirty="0" err="1">
                <a:latin typeface="Calibri" panose="020F0502020204030204" pitchFamily="34" charset="0"/>
                <a:cs typeface="Calibri" panose="020F0502020204030204" pitchFamily="34" charset="0"/>
              </a:rPr>
              <a:t>inode</a:t>
            </a:r>
            <a:r>
              <a:rPr lang="en-US" sz="2000" dirty="0">
                <a:latin typeface="Calibri" panose="020F0502020204030204" pitchFamily="34" charset="0"/>
                <a:cs typeface="Calibri" panose="020F0502020204030204" pitchFamily="34" charset="0"/>
              </a:rPr>
              <a:t> structure which constitute 5% of the total space</a:t>
            </a:r>
            <a:r>
              <a:rPr lang="en-US" sz="2000" dirty="0" smtClean="0">
                <a:latin typeface="Calibri" panose="020F0502020204030204" pitchFamily="34" charset="0"/>
                <a:cs typeface="Calibri" panose="020F0502020204030204" pitchFamily="34" charset="0"/>
              </a:rPr>
              <a:t>. The </a:t>
            </a:r>
            <a:r>
              <a:rPr lang="en-US" sz="2000" dirty="0">
                <a:latin typeface="Calibri" panose="020F0502020204030204" pitchFamily="34" charset="0"/>
                <a:cs typeface="Calibri" panose="020F0502020204030204" pitchFamily="34" charset="0"/>
              </a:rPr>
              <a:t>second partition contains the data blocks which constitute 95% of the </a:t>
            </a:r>
            <a:r>
              <a:rPr lang="en-US" sz="2000" dirty="0" smtClean="0">
                <a:latin typeface="Calibri" panose="020F0502020204030204" pitchFamily="34" charset="0"/>
                <a:cs typeface="Calibri" panose="020F0502020204030204" pitchFamily="34" charset="0"/>
              </a:rPr>
              <a:t>total</a:t>
            </a:r>
            <a:br>
              <a:rPr lang="en-US" sz="2000" dirty="0" smtClean="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space </a:t>
            </a:r>
            <a:r>
              <a:rPr lang="en-US" sz="2000" dirty="0" err="1">
                <a:latin typeface="Calibri" panose="020F0502020204030204" pitchFamily="34" charset="0"/>
                <a:cs typeface="Calibri" panose="020F0502020204030204" pitchFamily="34" charset="0"/>
              </a:rPr>
              <a:t>allocated.The</a:t>
            </a:r>
            <a:r>
              <a:rPr lang="en-US" sz="2000" dirty="0">
                <a:latin typeface="Calibri" panose="020F0502020204030204" pitchFamily="34" charset="0"/>
                <a:cs typeface="Calibri" panose="020F0502020204030204" pitchFamily="34" charset="0"/>
              </a:rPr>
              <a:t> structure of superblock constitute block free </a:t>
            </a:r>
            <a:r>
              <a:rPr lang="en-US" sz="2000" dirty="0" smtClean="0">
                <a:latin typeface="Calibri" panose="020F0502020204030204" pitchFamily="34" charset="0"/>
                <a:cs typeface="Calibri" panose="020F0502020204030204" pitchFamily="34" charset="0"/>
              </a:rPr>
              <a:t>list, </a:t>
            </a:r>
            <a:r>
              <a:rPr lang="en-US" sz="2000" dirty="0" err="1" smtClean="0">
                <a:latin typeface="Calibri" panose="020F0502020204030204" pitchFamily="34" charset="0"/>
                <a:cs typeface="Calibri" panose="020F0502020204030204" pitchFamily="34" charset="0"/>
              </a:rPr>
              <a:t>inode</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free list</a:t>
            </a:r>
            <a:r>
              <a:rPr lang="en-US" sz="2000" dirty="0" smtClean="0">
                <a:latin typeface="Calibri" panose="020F0502020204030204" pitchFamily="34" charset="0"/>
                <a:cs typeface="Calibri" panose="020F0502020204030204" pitchFamily="34" charset="0"/>
              </a:rPr>
              <a:t>, free </a:t>
            </a:r>
            <a:r>
              <a:rPr lang="en-US" sz="2000" dirty="0">
                <a:latin typeface="Calibri" panose="020F0502020204030204" pitchFamily="34" charset="0"/>
                <a:cs typeface="Calibri" panose="020F0502020204030204" pitchFamily="34" charset="0"/>
              </a:rPr>
              <a:t>data space and root </a:t>
            </a:r>
            <a:r>
              <a:rPr lang="en-US" sz="2000" dirty="0" smtClean="0">
                <a:latin typeface="Calibri" panose="020F0502020204030204" pitchFamily="34" charset="0"/>
                <a:cs typeface="Calibri" panose="020F0502020204030204" pitchFamily="34" charset="0"/>
              </a:rPr>
              <a:t>node</a:t>
            </a:r>
            <a:br>
              <a:rPr lang="en-US" sz="2000" dirty="0" smtClean="0">
                <a:latin typeface="Calibri" panose="020F0502020204030204" pitchFamily="34" charset="0"/>
                <a:cs typeface="Calibri" panose="020F0502020204030204" pitchFamily="34" charset="0"/>
              </a:rPr>
            </a:br>
            <a:r>
              <a:rPr lang="en-US" sz="2000" dirty="0" err="1" smtClean="0">
                <a:latin typeface="Calibri" panose="020F0502020204030204" pitchFamily="34" charset="0"/>
                <a:cs typeface="Calibri" panose="020F0502020204030204" pitchFamily="34" charset="0"/>
              </a:rPr>
              <a:t>number.The</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structure of </a:t>
            </a:r>
            <a:r>
              <a:rPr lang="en-US" sz="2000" dirty="0" err="1">
                <a:latin typeface="Calibri" panose="020F0502020204030204" pitchFamily="34" charset="0"/>
                <a:cs typeface="Calibri" panose="020F0502020204030204" pitchFamily="34" charset="0"/>
              </a:rPr>
              <a:t>inode</a:t>
            </a:r>
            <a:r>
              <a:rPr lang="en-US" sz="2000" dirty="0">
                <a:latin typeface="Calibri" panose="020F0502020204030204" pitchFamily="34" charset="0"/>
                <a:cs typeface="Calibri" panose="020F0502020204030204" pitchFamily="34" charset="0"/>
              </a:rPr>
              <a:t> constitute file </a:t>
            </a:r>
            <a:r>
              <a:rPr lang="en-US" sz="2000" dirty="0" err="1">
                <a:latin typeface="Calibri" panose="020F0502020204030204" pitchFamily="34" charset="0"/>
                <a:cs typeface="Calibri" panose="020F0502020204030204" pitchFamily="34" charset="0"/>
              </a:rPr>
              <a:t>code,file</a:t>
            </a:r>
            <a:r>
              <a:rPr lang="en-US" sz="2000" dirty="0">
                <a:latin typeface="Calibri" panose="020F0502020204030204" pitchFamily="34" charset="0"/>
                <a:cs typeface="Calibri" panose="020F0502020204030204" pitchFamily="34" charset="0"/>
              </a:rPr>
              <a:t> size ,</a:t>
            </a:r>
            <a:r>
              <a:rPr lang="en-US" sz="2000" dirty="0" err="1">
                <a:latin typeface="Calibri" panose="020F0502020204030204" pitchFamily="34" charset="0"/>
                <a:cs typeface="Calibri" panose="020F0502020204030204" pitchFamily="34" charset="0"/>
              </a:rPr>
              <a:t>inode</a:t>
            </a:r>
            <a:r>
              <a:rPr lang="en-US" sz="2000" dirty="0">
                <a:latin typeface="Calibri" panose="020F0502020204030204" pitchFamily="34" charset="0"/>
                <a:cs typeface="Calibri" panose="020F0502020204030204" pitchFamily="34" charset="0"/>
              </a:rPr>
              <a:t> number and disk map</a:t>
            </a:r>
            <a:r>
              <a:rPr lang="en-US" sz="2000" dirty="0" smtClean="0">
                <a:latin typeface="Calibri" panose="020F0502020204030204" pitchFamily="34" charset="0"/>
                <a:cs typeface="Calibri" panose="020F0502020204030204" pitchFamily="34" charset="0"/>
              </a:rPr>
              <a:t>. The </a:t>
            </a:r>
            <a:r>
              <a:rPr lang="en-US" sz="2000" dirty="0">
                <a:latin typeface="Calibri" panose="020F0502020204030204" pitchFamily="34" charset="0"/>
                <a:cs typeface="Calibri" panose="020F0502020204030204" pitchFamily="34" charset="0"/>
              </a:rPr>
              <a:t>data blocks contain </a:t>
            </a:r>
            <a:r>
              <a:rPr lang="en-US" sz="2000" dirty="0" smtClean="0">
                <a:latin typeface="Calibri" panose="020F0502020204030204" pitchFamily="34" charset="0"/>
                <a:cs typeface="Calibri" panose="020F0502020204030204" pitchFamily="34" charset="0"/>
              </a:rPr>
              <a:t/>
            </a:r>
            <a:br>
              <a:rPr lang="en-US" sz="2000" dirty="0" smtClean="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root </a:t>
            </a:r>
            <a:r>
              <a:rPr lang="en-US" sz="2000" dirty="0">
                <a:latin typeface="Calibri" panose="020F0502020204030204" pitchFamily="34" charset="0"/>
                <a:cs typeface="Calibri" panose="020F0502020204030204" pitchFamily="34" charset="0"/>
              </a:rPr>
              <a:t>node </a:t>
            </a:r>
            <a:r>
              <a:rPr lang="en-US" sz="2000" dirty="0" smtClean="0">
                <a:latin typeface="Calibri" panose="020F0502020204030204" pitchFamily="34" charset="0"/>
                <a:cs typeface="Calibri" panose="020F0502020204030204" pitchFamily="34" charset="0"/>
              </a:rPr>
              <a:t>struct </a:t>
            </a:r>
            <a:r>
              <a:rPr lang="en-US" sz="2000" dirty="0">
                <a:latin typeface="Calibri" panose="020F0502020204030204" pitchFamily="34" charset="0"/>
                <a:cs typeface="Calibri" panose="020F0502020204030204" pitchFamily="34" charset="0"/>
              </a:rPr>
              <a:t>and free data blocks where contents of file and directories are stored.</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pic>
        <p:nvPicPr>
          <p:cNvPr id="1026" name="Picture 2" descr="https://lh5.googleusercontent.com/3TRWuO2LTKBPFFdSfieE8H4QrSX6syKofZRBLNhRAZS4AP315-Y9t0t4_F6caCgrlURhXT-uU86VP3LVolaozK__AdWxYp4Jji6dOe0tw9lPsVWxDB8YgHHfd9uEKs8AsdtoBXl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83" y="1002890"/>
            <a:ext cx="8772365" cy="394996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137652" y="24853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Calibri" panose="020F0502020204030204" pitchFamily="34" charset="0"/>
                <a:cs typeface="Calibri" panose="020F0502020204030204" pitchFamily="34" charset="0"/>
              </a:rPr>
              <a:t>Block diagram: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2824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135" y="4504047"/>
            <a:ext cx="11467104" cy="4195481"/>
          </a:xfrm>
        </p:spPr>
        <p:txBody>
          <a:bodyPr>
            <a:normAutofit/>
          </a:bodyPr>
          <a:lstStyle/>
          <a:p>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above figure shows the architecture of the project and logical analysis of the features implemented. The </a:t>
            </a:r>
            <a:r>
              <a:rPr lang="en-US" sz="2400" dirty="0" err="1">
                <a:latin typeface="Calibri" panose="020F0502020204030204" pitchFamily="34" charset="0"/>
                <a:cs typeface="Calibri" panose="020F0502020204030204" pitchFamily="34" charset="0"/>
              </a:rPr>
              <a:t>diskfile</a:t>
            </a:r>
            <a:r>
              <a:rPr lang="en-US" sz="2400" dirty="0">
                <a:latin typeface="Calibri" panose="020F0502020204030204" pitchFamily="34" charset="0"/>
                <a:cs typeface="Calibri" panose="020F0502020204030204" pitchFamily="34" charset="0"/>
              </a:rPr>
              <a:t> created works at logical level in the same way as kernel does</a:t>
            </a:r>
            <a:r>
              <a:rPr lang="en-US" sz="2400" dirty="0" smtClean="0">
                <a:latin typeface="Calibri" panose="020F0502020204030204" pitchFamily="34" charset="0"/>
                <a:cs typeface="Calibri" panose="020F0502020204030204" pitchFamily="34" charset="0"/>
              </a:rPr>
              <a:t>. The </a:t>
            </a:r>
            <a:r>
              <a:rPr lang="en-US" sz="2400" dirty="0">
                <a:latin typeface="Calibri" panose="020F0502020204030204" pitchFamily="34" charset="0"/>
                <a:cs typeface="Calibri" panose="020F0502020204030204" pitchFamily="34" charset="0"/>
              </a:rPr>
              <a:t>various commands (tree</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remove,rename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etc.) logically work like the kernel level file management system</a:t>
            </a:r>
            <a:r>
              <a:rPr lang="en-US" sz="2400" dirty="0" smtClean="0">
                <a:latin typeface="Calibri" panose="020F0502020204030204" pitchFamily="34" charset="0"/>
                <a:cs typeface="Calibri" panose="020F0502020204030204" pitchFamily="34" charset="0"/>
              </a:rPr>
              <a:t>. After </a:t>
            </a:r>
            <a:r>
              <a:rPr lang="en-US" sz="2400" dirty="0">
                <a:latin typeface="Calibri" panose="020F0502020204030204" pitchFamily="34" charset="0"/>
                <a:cs typeface="Calibri" panose="020F0502020204030204" pitchFamily="34" charset="0"/>
              </a:rPr>
              <a:t>the various command then there are data block for storing and managing files.</a:t>
            </a:r>
          </a:p>
          <a:p>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pic>
        <p:nvPicPr>
          <p:cNvPr id="2050" name="Picture 2" descr="https://lh5.googleusercontent.com/4e6rmAHJnwJZy8ctyWs6ft631dPbQcFq2Bt4Bb8gw7VyueX2uoxNSTIXDgfRvdQ00CsSlugtH0qKP0uOtLAOpTafjDB-0Wnv5LoZAgJhcgZN6xfG33itV5q5e8r3Pm1oYH48g4y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537" y="370470"/>
            <a:ext cx="8181288"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985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573" y="5042235"/>
            <a:ext cx="10974323" cy="4195481"/>
          </a:xfrm>
        </p:spPr>
        <p:txBody>
          <a:bodyPr>
            <a:normAutofit/>
          </a:bodyPr>
          <a:lstStyle/>
          <a:p>
            <a:r>
              <a:rPr lang="en-US" sz="2400" dirty="0">
                <a:latin typeface="Calibri" panose="020F0502020204030204" pitchFamily="34" charset="0"/>
                <a:cs typeface="Calibri" panose="020F0502020204030204" pitchFamily="34" charset="0"/>
              </a:rPr>
              <a:t>An </a:t>
            </a:r>
            <a:r>
              <a:rPr lang="en-US" sz="2400" dirty="0" err="1">
                <a:latin typeface="Calibri" panose="020F0502020204030204" pitchFamily="34" charset="0"/>
                <a:cs typeface="Calibri" panose="020F0502020204030204" pitchFamily="34" charset="0"/>
              </a:rPr>
              <a:t>I</a:t>
            </a:r>
            <a:r>
              <a:rPr lang="en-US" sz="2400" dirty="0" err="1" smtClean="0">
                <a:latin typeface="Calibri" panose="020F0502020204030204" pitchFamily="34" charset="0"/>
                <a:cs typeface="Calibri" panose="020F0502020204030204" pitchFamily="34" charset="0"/>
              </a:rPr>
              <a:t>node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contains many pointers which store the data of the file</a:t>
            </a:r>
            <a:r>
              <a:rPr lang="en-US" sz="2400" dirty="0" smtClean="0">
                <a:latin typeface="Calibri" panose="020F0502020204030204" pitchFamily="34" charset="0"/>
                <a:cs typeface="Calibri" panose="020F0502020204030204" pitchFamily="34" charset="0"/>
              </a:rPr>
              <a:t>. When </a:t>
            </a:r>
            <a:r>
              <a:rPr lang="en-US" sz="2400" dirty="0">
                <a:latin typeface="Calibri" panose="020F0502020204030204" pitchFamily="34" charset="0"/>
                <a:cs typeface="Calibri" panose="020F0502020204030204" pitchFamily="34" charset="0"/>
              </a:rPr>
              <a:t>the allocated data block becomes full then indirect blocks are created and those blocks are pointed by direct blocks</a:t>
            </a:r>
            <a:r>
              <a:rPr lang="en-US" sz="2400" dirty="0" smtClean="0">
                <a:latin typeface="Calibri" panose="020F0502020204030204" pitchFamily="34" charset="0"/>
                <a:cs typeface="Calibri" panose="020F0502020204030204" pitchFamily="34" charset="0"/>
              </a:rPr>
              <a:t>. A </a:t>
            </a:r>
            <a:r>
              <a:rPr lang="en-US" sz="2400" dirty="0">
                <a:latin typeface="Calibri" panose="020F0502020204030204" pitchFamily="34" charset="0"/>
                <a:cs typeface="Calibri" panose="020F0502020204030204" pitchFamily="34" charset="0"/>
              </a:rPr>
              <a:t>directory is allocated a block and a directory can contain at most 48 files. </a:t>
            </a:r>
          </a:p>
          <a:p>
            <a:pPr marL="0" indent="0">
              <a:buNone/>
            </a:pP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pic>
        <p:nvPicPr>
          <p:cNvPr id="3074" name="Picture 2" descr="https://lh3.googleusercontent.com/YDfBjgo6QNCqKNrqBLTrA3lkn6xGoNTB_ldM4I5yvXMr-wEdRF4tkUTs-6ynTxwmmMSSbwaYCM1oicbkUeDGGiDaQDDQn_5sofPatmkmn-ZUn0xuWuE1Wfe_tPkWF6ydjiwvXU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38" y="511279"/>
            <a:ext cx="10517565" cy="4378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954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957" y="88924"/>
            <a:ext cx="9404723" cy="1400530"/>
          </a:xfrm>
        </p:spPr>
        <p:txBody>
          <a:bodyPr/>
          <a:lstStyle/>
          <a:p>
            <a:r>
              <a:rPr lang="en-US" dirty="0" smtClean="0">
                <a:latin typeface="Calibri" panose="020F0502020204030204" pitchFamily="34" charset="0"/>
                <a:cs typeface="Calibri" panose="020F0502020204030204" pitchFamily="34" charset="0"/>
              </a:rPr>
              <a:t>Flow chart:</a:t>
            </a:r>
            <a:endParaRPr lang="en-US" dirty="0">
              <a:latin typeface="Calibri" panose="020F0502020204030204" pitchFamily="34" charset="0"/>
              <a:cs typeface="Calibri" panose="020F0502020204030204" pitchFamily="34" charset="0"/>
            </a:endParaRPr>
          </a:p>
        </p:txBody>
      </p:sp>
      <p:pic>
        <p:nvPicPr>
          <p:cNvPr id="4" name="Picture 3" descr="https://lh3.googleusercontent.com/m5693h7uusvlTNgLjBab5sbchNCE-8kMWI7b3pGlag3fyaZ3PKmHZ26Ry5H37Xqtb7HvqWoAOpKgNz-pXvaUb5pHHqYw0Wq1j7wtXFqtZ9lcKvyoYbBZOzcDY6YJhslUoafjPWUR"/>
          <p:cNvPicPr/>
          <p:nvPr/>
        </p:nvPicPr>
        <p:blipFill>
          <a:blip r:embed="rId2">
            <a:extLst>
              <a:ext uri="{28A0092B-C50C-407E-A947-70E740481C1C}">
                <a14:useLocalDpi xmlns:a14="http://schemas.microsoft.com/office/drawing/2010/main" val="0"/>
              </a:ext>
            </a:extLst>
          </a:blip>
          <a:srcRect/>
          <a:stretch>
            <a:fillRect/>
          </a:stretch>
        </p:blipFill>
        <p:spPr bwMode="auto">
          <a:xfrm>
            <a:off x="678426" y="904568"/>
            <a:ext cx="10137058" cy="5191432"/>
          </a:xfrm>
          <a:prstGeom prst="rect">
            <a:avLst/>
          </a:prstGeom>
          <a:noFill/>
          <a:ln>
            <a:noFill/>
          </a:ln>
        </p:spPr>
      </p:pic>
    </p:spTree>
    <p:extLst>
      <p:ext uri="{BB962C8B-B14F-4D97-AF65-F5344CB8AC3E}">
        <p14:creationId xmlns:p14="http://schemas.microsoft.com/office/powerpoint/2010/main" val="422308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4.googleusercontent.com/jA-3n3NXXnYBuV3shrc4zGDBkznz-8x4FbUQdxZSQqkj645aDkoLdBZcC3LshcAVCZdEr1507bejYaeWpUe70AEdYtUzcs7o6I9HEJXwyom174AP8rBXFaVQkRTUQ5TLF8FR2v0A"/>
          <p:cNvPicPr/>
          <p:nvPr/>
        </p:nvPicPr>
        <p:blipFill>
          <a:blip r:embed="rId2">
            <a:extLst>
              <a:ext uri="{28A0092B-C50C-407E-A947-70E740481C1C}">
                <a14:useLocalDpi xmlns:a14="http://schemas.microsoft.com/office/drawing/2010/main" val="0"/>
              </a:ext>
            </a:extLst>
          </a:blip>
          <a:srcRect/>
          <a:stretch>
            <a:fillRect/>
          </a:stretch>
        </p:blipFill>
        <p:spPr bwMode="auto">
          <a:xfrm>
            <a:off x="311457" y="904568"/>
            <a:ext cx="6102350" cy="2326957"/>
          </a:xfrm>
          <a:prstGeom prst="rect">
            <a:avLst/>
          </a:prstGeom>
          <a:noFill/>
          <a:ln>
            <a:noFill/>
          </a:ln>
        </p:spPr>
      </p:pic>
      <p:pic>
        <p:nvPicPr>
          <p:cNvPr id="5" name="Picture 4" descr="https://lh6.googleusercontent.com/up_lcOeukwk43CIXIvX8AJ2K0fdfT_aQdqpXll7s36f8aID3EAyxTPRquKbkdkDBNBB4V89g3kNNhKLMm34KcLJIz0eVUZPFiYG1axT_jGpxs1fxUmm9PBvTNTIOu0u3pnd6XeyF"/>
          <p:cNvPicPr/>
          <p:nvPr/>
        </p:nvPicPr>
        <p:blipFill>
          <a:blip r:embed="rId3">
            <a:extLst>
              <a:ext uri="{28A0092B-C50C-407E-A947-70E740481C1C}">
                <a14:useLocalDpi xmlns:a14="http://schemas.microsoft.com/office/drawing/2010/main" val="0"/>
              </a:ext>
            </a:extLst>
          </a:blip>
          <a:srcRect/>
          <a:stretch>
            <a:fillRect/>
          </a:stretch>
        </p:blipFill>
        <p:spPr bwMode="auto">
          <a:xfrm>
            <a:off x="311457" y="3805913"/>
            <a:ext cx="6123940" cy="2825115"/>
          </a:xfrm>
          <a:prstGeom prst="rect">
            <a:avLst/>
          </a:prstGeom>
          <a:noFill/>
          <a:ln>
            <a:noFill/>
          </a:ln>
        </p:spPr>
      </p:pic>
      <p:pic>
        <p:nvPicPr>
          <p:cNvPr id="6" name="Picture 5" descr="https://lh3.googleusercontent.com/4tZihRpUBcSaUCTnr9tr3STdL7U6fk7XtmOwjDjZWYeetBJNKGsv3ulCdT6QKQNQOlgWVXTtjrpqXZRKRCj9UxvninNA3kLPZDr_OPy4mpRWJoaadcFhIl7vC5oc0s_fhkPXgq19"/>
          <p:cNvPicPr/>
          <p:nvPr/>
        </p:nvPicPr>
        <p:blipFill>
          <a:blip r:embed="rId4">
            <a:extLst>
              <a:ext uri="{28A0092B-C50C-407E-A947-70E740481C1C}">
                <a14:useLocalDpi xmlns:a14="http://schemas.microsoft.com/office/drawing/2010/main" val="0"/>
              </a:ext>
            </a:extLst>
          </a:blip>
          <a:srcRect/>
          <a:stretch>
            <a:fillRect/>
          </a:stretch>
        </p:blipFill>
        <p:spPr bwMode="auto">
          <a:xfrm>
            <a:off x="6689110" y="2535278"/>
            <a:ext cx="5361039" cy="2541270"/>
          </a:xfrm>
          <a:prstGeom prst="rect">
            <a:avLst/>
          </a:prstGeom>
          <a:noFill/>
          <a:ln>
            <a:noFill/>
          </a:ln>
        </p:spPr>
      </p:pic>
    </p:spTree>
    <p:extLst>
      <p:ext uri="{BB962C8B-B14F-4D97-AF65-F5344CB8AC3E}">
        <p14:creationId xmlns:p14="http://schemas.microsoft.com/office/powerpoint/2010/main" val="1807900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3104" y="2429001"/>
            <a:ext cx="9404723" cy="1400530"/>
          </a:xfrm>
        </p:spPr>
        <p:txBody>
          <a:bodyPr/>
          <a:lstStyle/>
          <a:p>
            <a:r>
              <a:rPr lang="en-US" dirty="0" smtClean="0">
                <a:latin typeface="Calibri" panose="020F0502020204030204" pitchFamily="34" charset="0"/>
                <a:cs typeface="Calibri" panose="020F0502020204030204" pitchFamily="34" charset="0"/>
              </a:rPr>
              <a:t>Live demo…</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2652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YP3EpqcEqhHyYiVGzgRk-BAhh-0--4Gsn2FGK7_8rpELDVuS9_RlWhegBPwJszx89ZR4cJJO8i3hnGmK-NzK5UNY4zDhy3OQ8DnL82T1H1ww8nSh5AhCdHZprfRkUGkYG0H6T6D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61" y="1366120"/>
            <a:ext cx="5943600" cy="22479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lh6.googleusercontent.com/9nbYTcJ2fHHm5uWe14NMAGA_83N6AhpCA-ZHkphXek4caKodEHoGF6qAEbPbQ-yBbw600MdgQmQt-jkrMQJpSiY-rW3Cato_sfdfvRJA2RcAZXC8NtaL_6-NiFDAZusqHc-S_cWY"/>
          <p:cNvPicPr/>
          <p:nvPr/>
        </p:nvPicPr>
        <p:blipFill>
          <a:blip r:embed="rId3">
            <a:extLst>
              <a:ext uri="{28A0092B-C50C-407E-A947-70E740481C1C}">
                <a14:useLocalDpi xmlns:a14="http://schemas.microsoft.com/office/drawing/2010/main" val="0"/>
              </a:ext>
            </a:extLst>
          </a:blip>
          <a:srcRect/>
          <a:stretch>
            <a:fillRect/>
          </a:stretch>
        </p:blipFill>
        <p:spPr bwMode="auto">
          <a:xfrm>
            <a:off x="6152535" y="732504"/>
            <a:ext cx="5943600" cy="5334000"/>
          </a:xfrm>
          <a:prstGeom prst="rect">
            <a:avLst/>
          </a:prstGeom>
          <a:noFill/>
          <a:ln>
            <a:noFill/>
          </a:ln>
        </p:spPr>
      </p:pic>
      <p:sp>
        <p:nvSpPr>
          <p:cNvPr id="2" name="Rectangle 1"/>
          <p:cNvSpPr/>
          <p:nvPr/>
        </p:nvSpPr>
        <p:spPr>
          <a:xfrm>
            <a:off x="349961" y="265160"/>
            <a:ext cx="1887183" cy="738664"/>
          </a:xfrm>
          <a:prstGeom prst="rect">
            <a:avLst/>
          </a:prstGeom>
        </p:spPr>
        <p:txBody>
          <a:bodyPr wrap="none">
            <a:spAutoFit/>
          </a:bodyPr>
          <a:lstStyle/>
          <a:p>
            <a:pPr fontAlgn="base"/>
            <a:r>
              <a:rPr lang="en-US" sz="4200" dirty="0" smtClean="0">
                <a:latin typeface="Calibri" panose="020F0502020204030204" pitchFamily="34" charset="0"/>
                <a:cs typeface="Calibri" panose="020F0502020204030204" pitchFamily="34" charset="0"/>
              </a:rPr>
              <a:t>Results:</a:t>
            </a:r>
            <a:endParaRPr lang="en-US" sz="4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2387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ZIiZoQCJQhvpIQs-7M719mZXFlEkGBXYZJhNTAb2YVKs7Qo7zflP6e--8Ps1boWLsoQa03ad0fvcNiNB_a8c4SEqJd7XnPkv18OdNuzT6PYM3xULWJColmQaOfrs3eDchRdbVkG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42" y="921673"/>
            <a:ext cx="6590326" cy="19961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hf_SRIlktHloZHjpEmUoBCuZvBveqIm5EyqK1SrY7BTKf2BI5EYo8KZvvzxzm4buWyjjkQvm0s-23EmSIIGuI-uDLrQ76ewM_5o6aTpjzzqIgLYPX1CdAdzQzNrlmA6lxpu7GQU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42" y="3557280"/>
            <a:ext cx="6590326" cy="28621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15042" y="98012"/>
            <a:ext cx="2866297" cy="738664"/>
          </a:xfrm>
          <a:prstGeom prst="rect">
            <a:avLst/>
          </a:prstGeom>
        </p:spPr>
        <p:txBody>
          <a:bodyPr wrap="none">
            <a:spAutoFit/>
          </a:bodyPr>
          <a:lstStyle/>
          <a:p>
            <a:pPr fontAlgn="base"/>
            <a:r>
              <a:rPr lang="en-US" sz="4200" dirty="0" smtClean="0">
                <a:latin typeface="Calibri" panose="020F0502020204030204" pitchFamily="34" charset="0"/>
                <a:cs typeface="Calibri" panose="020F0502020204030204" pitchFamily="34" charset="0"/>
              </a:rPr>
              <a:t>Continued…</a:t>
            </a:r>
            <a:endParaRPr lang="en-US" sz="4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3810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Future work</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679292"/>
            <a:ext cx="9953063" cy="4269224"/>
          </a:xfrm>
        </p:spPr>
        <p:txBody>
          <a:bodyPr/>
          <a:lstStyle/>
          <a:p>
            <a:pPr fontAlgn="base"/>
            <a:r>
              <a:rPr lang="en-US" dirty="0"/>
              <a:t>Including implementation of system files and hidden files.</a:t>
            </a:r>
          </a:p>
          <a:p>
            <a:pPr fontAlgn="base"/>
            <a:r>
              <a:rPr lang="en-US" dirty="0" smtClean="0"/>
              <a:t>Working </a:t>
            </a:r>
            <a:r>
              <a:rPr lang="en-US" dirty="0"/>
              <a:t>upon storage of files with different extensions such as jpeg</a:t>
            </a:r>
            <a:r>
              <a:rPr lang="en-US" dirty="0" smtClean="0"/>
              <a:t>, </a:t>
            </a:r>
            <a:r>
              <a:rPr lang="en-US" dirty="0" err="1" smtClean="0"/>
              <a:t>png.etc</a:t>
            </a:r>
            <a:r>
              <a:rPr lang="en-US" dirty="0"/>
              <a:t>.</a:t>
            </a:r>
          </a:p>
          <a:p>
            <a:pPr fontAlgn="base"/>
            <a:r>
              <a:rPr lang="en-US" dirty="0"/>
              <a:t>Implementation of this file system at kernel level. </a:t>
            </a:r>
            <a:endParaRPr lang="en-US" dirty="0" smtClean="0"/>
          </a:p>
          <a:p>
            <a:pPr fontAlgn="base"/>
            <a:r>
              <a:rPr lang="en-US" dirty="0"/>
              <a:t>Providing access control mechanisms</a:t>
            </a:r>
            <a:r>
              <a:rPr lang="en-US" dirty="0" smtClean="0"/>
              <a:t>.</a:t>
            </a:r>
            <a:endParaRPr lang="en-US" dirty="0"/>
          </a:p>
          <a:p>
            <a:endParaRPr lang="en-US" dirty="0"/>
          </a:p>
        </p:txBody>
      </p:sp>
    </p:spTree>
    <p:extLst>
      <p:ext uri="{BB962C8B-B14F-4D97-AF65-F5344CB8AC3E}">
        <p14:creationId xmlns:p14="http://schemas.microsoft.com/office/powerpoint/2010/main" val="1164415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570705"/>
            <a:ext cx="9404723" cy="1400530"/>
          </a:xfrm>
        </p:spPr>
        <p:txBody>
          <a:bodyPr/>
          <a:lstStyle/>
          <a:p>
            <a:r>
              <a:rPr lang="en-US" dirty="0" smtClean="0">
                <a:latin typeface="Calibri" panose="020F0502020204030204" pitchFamily="34" charset="0"/>
                <a:cs typeface="Calibri" panose="020F0502020204030204" pitchFamily="34" charset="0"/>
              </a:rPr>
              <a:t>Conclusion: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14822" y="1620299"/>
            <a:ext cx="8946541" cy="4195481"/>
          </a:xfrm>
        </p:spPr>
        <p:txBody>
          <a:bodyPr>
            <a:normAutofit/>
          </a:bodyPr>
          <a:lstStyle/>
          <a:p>
            <a:pPr fontAlgn="base"/>
            <a:r>
              <a:rPr lang="en-US" dirty="0"/>
              <a:t>In general file system management is a very important aspect in the design of an Operating System.</a:t>
            </a:r>
          </a:p>
          <a:p>
            <a:pPr fontAlgn="base"/>
            <a:r>
              <a:rPr lang="en-US" dirty="0"/>
              <a:t>Creating file system using </a:t>
            </a:r>
            <a:r>
              <a:rPr lang="en-US" dirty="0" err="1"/>
              <a:t>inode</a:t>
            </a:r>
            <a:r>
              <a:rPr lang="en-US" dirty="0"/>
              <a:t> makes the file system agile and easy to work with.</a:t>
            </a:r>
          </a:p>
          <a:p>
            <a:pPr fontAlgn="base"/>
            <a:r>
              <a:rPr lang="en-US" dirty="0"/>
              <a:t>As memory is limited we need to </a:t>
            </a:r>
            <a:r>
              <a:rPr lang="en-US" dirty="0" err="1"/>
              <a:t>utilise</a:t>
            </a:r>
            <a:r>
              <a:rPr lang="en-US" dirty="0"/>
              <a:t> it efficiently and hence proper memory features of management should be applied. We have used contagious storage mechanism which writes a block to the disk.</a:t>
            </a:r>
          </a:p>
          <a:p>
            <a:pPr fontAlgn="base"/>
            <a:r>
              <a:rPr lang="en-US" dirty="0"/>
              <a:t>It is important that the time to read the file is less and hence while designing file system proper mechanism should be applied which takes less time to read from disk</a:t>
            </a:r>
            <a:r>
              <a:rPr lang="en-US" dirty="0" smtClean="0"/>
              <a:t>.</a:t>
            </a:r>
            <a:endParaRPr lang="en-US" dirty="0"/>
          </a:p>
        </p:txBody>
      </p:sp>
    </p:spTree>
    <p:extLst>
      <p:ext uri="{BB962C8B-B14F-4D97-AF65-F5344CB8AC3E}">
        <p14:creationId xmlns:p14="http://schemas.microsoft.com/office/powerpoint/2010/main" val="30224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465" y="410207"/>
            <a:ext cx="10312250" cy="5380993"/>
          </a:xfrm>
        </p:spPr>
        <p:txBody>
          <a:bodyPr>
            <a:noAutofit/>
          </a:bodyPr>
          <a:lstStyle/>
          <a:p>
            <a:endParaRPr lang="en-US" sz="2400" dirty="0" smtClean="0"/>
          </a:p>
          <a:p>
            <a:pPr marL="0" indent="0">
              <a:buNone/>
            </a:pPr>
            <a:r>
              <a:rPr lang="en-US" sz="2400" dirty="0" smtClean="0"/>
              <a:t> </a:t>
            </a:r>
            <a:endParaRPr lang="en-US" sz="2400" dirty="0"/>
          </a:p>
          <a:p>
            <a:pPr lvl="1"/>
            <a:r>
              <a:rPr lang="en-US" sz="2400" dirty="0" smtClean="0"/>
              <a:t>Project definition </a:t>
            </a:r>
          </a:p>
          <a:p>
            <a:pPr lvl="1"/>
            <a:r>
              <a:rPr lang="en-US" sz="2400" dirty="0" smtClean="0"/>
              <a:t>OS concept used</a:t>
            </a:r>
          </a:p>
          <a:p>
            <a:pPr lvl="1"/>
            <a:r>
              <a:rPr lang="en-US" sz="2400" dirty="0" smtClean="0"/>
              <a:t>Project modules </a:t>
            </a:r>
            <a:endParaRPr lang="en-US" sz="2400" dirty="0"/>
          </a:p>
          <a:p>
            <a:pPr lvl="1"/>
            <a:r>
              <a:rPr lang="en-US" sz="2400" dirty="0" smtClean="0"/>
              <a:t>Technical details</a:t>
            </a:r>
          </a:p>
          <a:p>
            <a:pPr lvl="1"/>
            <a:r>
              <a:rPr lang="en-US" sz="2400" dirty="0" smtClean="0"/>
              <a:t>Block diagram</a:t>
            </a:r>
          </a:p>
          <a:p>
            <a:pPr lvl="1"/>
            <a:r>
              <a:rPr lang="en-US" sz="2400" dirty="0" smtClean="0"/>
              <a:t>flow chart </a:t>
            </a:r>
          </a:p>
          <a:p>
            <a:pPr lvl="1"/>
            <a:r>
              <a:rPr lang="en-US" sz="2400" dirty="0" smtClean="0"/>
              <a:t>Live demo</a:t>
            </a:r>
            <a:endParaRPr lang="en-US" sz="2400" dirty="0"/>
          </a:p>
          <a:p>
            <a:pPr lvl="1"/>
            <a:r>
              <a:rPr lang="en-US" sz="2400" dirty="0"/>
              <a:t>Future work</a:t>
            </a:r>
          </a:p>
          <a:p>
            <a:pPr lvl="1"/>
            <a:r>
              <a:rPr lang="en-US" sz="2400" dirty="0" smtClean="0"/>
              <a:t>Results </a:t>
            </a:r>
            <a:r>
              <a:rPr lang="en-US" sz="2400" dirty="0" smtClean="0"/>
              <a:t>&amp; conclusion</a:t>
            </a:r>
          </a:p>
          <a:p>
            <a:pPr marL="457200" lvl="1" indent="0">
              <a:buNone/>
            </a:pPr>
            <a:endParaRPr lang="en-US" sz="2400" dirty="0" smtClean="0"/>
          </a:p>
        </p:txBody>
      </p:sp>
      <p:sp>
        <p:nvSpPr>
          <p:cNvPr id="4" name="Title 1"/>
          <p:cNvSpPr>
            <a:spLocks noGrp="1"/>
          </p:cNvSpPr>
          <p:nvPr>
            <p:ph type="title"/>
          </p:nvPr>
        </p:nvSpPr>
        <p:spPr>
          <a:xfrm>
            <a:off x="1082228" y="307067"/>
            <a:ext cx="9404723" cy="1400530"/>
          </a:xfrm>
        </p:spPr>
        <p:txBody>
          <a:bodyPr/>
          <a:lstStyle/>
          <a:p>
            <a:r>
              <a:rPr lang="en-US" dirty="0" smtClean="0">
                <a:latin typeface="Calibri" panose="020F0502020204030204" pitchFamily="34" charset="0"/>
                <a:cs typeface="Calibri" panose="020F0502020204030204" pitchFamily="34" charset="0"/>
              </a:rPr>
              <a:t>Index:</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0093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279" y="2556822"/>
            <a:ext cx="9404723" cy="1400530"/>
          </a:xfrm>
        </p:spPr>
        <p:txBody>
          <a:bodyPr/>
          <a:lstStyle/>
          <a:p>
            <a:r>
              <a:rPr lang="en-US" dirty="0" smtClean="0"/>
              <a:t>Thank You…</a:t>
            </a:r>
            <a:endParaRPr lang="en-US" dirty="0"/>
          </a:p>
        </p:txBody>
      </p:sp>
    </p:spTree>
    <p:extLst>
      <p:ext uri="{BB962C8B-B14F-4D97-AF65-F5344CB8AC3E}">
        <p14:creationId xmlns:p14="http://schemas.microsoft.com/office/powerpoint/2010/main" val="407558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55" y="541209"/>
            <a:ext cx="9404723" cy="1400530"/>
          </a:xfrm>
        </p:spPr>
        <p:txBody>
          <a:bodyPr/>
          <a:lstStyle/>
          <a:p>
            <a:r>
              <a:rPr lang="en-US" dirty="0">
                <a:latin typeface="Calibri" panose="020F0502020204030204" pitchFamily="34" charset="0"/>
                <a:cs typeface="Calibri" panose="020F0502020204030204" pitchFamily="34" charset="0"/>
              </a:rPr>
              <a:t>Project definition: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12955" y="1379126"/>
            <a:ext cx="11117465" cy="4975123"/>
          </a:xfrm>
        </p:spPr>
        <p:txBody>
          <a:bodyPr>
            <a:noAutofit/>
          </a:bodyPr>
          <a:lstStyle/>
          <a:p>
            <a:pPr>
              <a:buFont typeface="Wingdings" panose="05000000000000000000" pitchFamily="2" charset="2"/>
              <a:buChar char="q"/>
            </a:pPr>
            <a:r>
              <a:rPr lang="en-US" sz="2400" dirty="0" smtClean="0">
                <a:latin typeface="Calibri" panose="020F0502020204030204" pitchFamily="34" charset="0"/>
                <a:cs typeface="Calibri" panose="020F0502020204030204" pitchFamily="34" charset="0"/>
              </a:rPr>
              <a:t>Implementation of File system Management using I-node Concept used by Linux operating system.</a:t>
            </a:r>
          </a:p>
          <a:p>
            <a:pPr>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“On a system, everything is a file; if something is not a file, it is a process”. The file system is an important part of any operating system. After all, it’s where users keep their stuff.</a:t>
            </a:r>
          </a:p>
          <a:p>
            <a:pPr>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The organization of the file system plays an important role in helping the user find files. The organization also makes it easier for apps and the system itself to find and access the resources they need to support the user.</a:t>
            </a:r>
          </a:p>
          <a:p>
            <a:pPr>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Implementation of a virtual disk.</a:t>
            </a:r>
          </a:p>
          <a:p>
            <a:pPr>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Storing using Indexed allocation schemes.</a:t>
            </a:r>
          </a:p>
          <a:p>
            <a:pPr>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Access using index access and sequential access.</a:t>
            </a:r>
            <a:br>
              <a:rPr lang="en-US" sz="2400" dirty="0" smtClean="0">
                <a:latin typeface="Calibri" panose="020F0502020204030204" pitchFamily="34" charset="0"/>
                <a:cs typeface="Calibri" panose="020F0502020204030204" pitchFamily="34" charset="0"/>
              </a:rPr>
            </a:br>
            <a:r>
              <a:rPr lang="en-US" sz="2400" dirty="0" smtClean="0">
                <a:latin typeface="Calibri" panose="020F0502020204030204" pitchFamily="34" charset="0"/>
                <a:cs typeface="Calibri" panose="020F0502020204030204" pitchFamily="34" charset="0"/>
              </a:rPr>
              <a:t/>
            </a:r>
            <a:br>
              <a:rPr lang="en-US" sz="2400" dirty="0" smtClean="0">
                <a:latin typeface="Calibri" panose="020F0502020204030204" pitchFamily="34" charset="0"/>
                <a:cs typeface="Calibri" panose="020F0502020204030204" pitchFamily="34" charset="0"/>
              </a:rPr>
            </a:br>
            <a:r>
              <a:rPr lang="en-US" sz="2400" dirty="0" smtClean="0">
                <a:latin typeface="Calibri" panose="020F0502020204030204" pitchFamily="34" charset="0"/>
                <a:cs typeface="Calibri" panose="020F0502020204030204" pitchFamily="34" charset="0"/>
              </a:rPr>
              <a:t/>
            </a:r>
            <a:br>
              <a:rPr lang="en-US" sz="2400" dirty="0" smtClean="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184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03" y="694410"/>
            <a:ext cx="10610633" cy="6378813"/>
          </a:xfrm>
        </p:spPr>
        <p:txBody>
          <a:bodyPr>
            <a:noAutofit/>
          </a:bodyPr>
          <a:lstStyle/>
          <a:p>
            <a:pPr fontAlgn="base"/>
            <a:r>
              <a:rPr lang="en-US" sz="2400" dirty="0">
                <a:latin typeface="Calibri" panose="020F0502020204030204" pitchFamily="34" charset="0"/>
                <a:cs typeface="Calibri" panose="020F0502020204030204" pitchFamily="34" charset="0"/>
              </a:rPr>
              <a:t>Features which our file system supports are:</a:t>
            </a:r>
          </a:p>
          <a:p>
            <a:pPr lvl="1"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Creating a </a:t>
            </a:r>
            <a:r>
              <a:rPr lang="en-US" sz="2400" dirty="0" smtClean="0">
                <a:latin typeface="Calibri" panose="020F0502020204030204" pitchFamily="34" charset="0"/>
                <a:cs typeface="Calibri" panose="020F0502020204030204" pitchFamily="34" charset="0"/>
              </a:rPr>
              <a:t>directory (</a:t>
            </a:r>
            <a:r>
              <a:rPr lang="en-US" sz="2400" dirty="0" err="1">
                <a:latin typeface="Calibri" panose="020F0502020204030204" pitchFamily="34" charset="0"/>
                <a:cs typeface="Calibri" panose="020F0502020204030204" pitchFamily="34" charset="0"/>
              </a:rPr>
              <a:t>mkdir</a:t>
            </a:r>
            <a:r>
              <a:rPr lang="en-US" sz="2400" dirty="0">
                <a:latin typeface="Calibri" panose="020F0502020204030204" pitchFamily="34" charset="0"/>
                <a:cs typeface="Calibri" panose="020F0502020204030204" pitchFamily="34" charset="0"/>
              </a:rPr>
              <a:t> command).</a:t>
            </a:r>
          </a:p>
          <a:p>
            <a:pPr lvl="1"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Creating a empty </a:t>
            </a:r>
            <a:r>
              <a:rPr lang="en-US" sz="2400" dirty="0" smtClean="0">
                <a:latin typeface="Calibri" panose="020F0502020204030204" pitchFamily="34" charset="0"/>
                <a:cs typeface="Calibri" panose="020F0502020204030204" pitchFamily="34" charset="0"/>
              </a:rPr>
              <a:t>file (</a:t>
            </a:r>
            <a:r>
              <a:rPr lang="en-US" sz="2400" dirty="0">
                <a:latin typeface="Calibri" panose="020F0502020204030204" pitchFamily="34" charset="0"/>
                <a:cs typeface="Calibri" panose="020F0502020204030204" pitchFamily="34" charset="0"/>
              </a:rPr>
              <a:t>touch command).</a:t>
            </a:r>
          </a:p>
          <a:p>
            <a:pPr lvl="1"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Inserting data in a </a:t>
            </a:r>
            <a:r>
              <a:rPr lang="en-US" sz="2400" dirty="0" smtClean="0">
                <a:latin typeface="Calibri" panose="020F0502020204030204" pitchFamily="34" charset="0"/>
                <a:cs typeface="Calibri" panose="020F0502020204030204" pitchFamily="34" charset="0"/>
              </a:rPr>
              <a:t>file (</a:t>
            </a:r>
            <a:r>
              <a:rPr lang="en-US" sz="2400" dirty="0">
                <a:latin typeface="Calibri" panose="020F0502020204030204" pitchFamily="34" charset="0"/>
                <a:cs typeface="Calibri" panose="020F0502020204030204" pitchFamily="34" charset="0"/>
              </a:rPr>
              <a:t>vi editor).</a:t>
            </a:r>
          </a:p>
          <a:p>
            <a:pPr lvl="1"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Display the file </a:t>
            </a:r>
            <a:r>
              <a:rPr lang="en-US" sz="2400" dirty="0" smtClean="0">
                <a:latin typeface="Calibri" panose="020F0502020204030204" pitchFamily="34" charset="0"/>
                <a:cs typeface="Calibri" panose="020F0502020204030204" pitchFamily="34" charset="0"/>
              </a:rPr>
              <a:t>contents (</a:t>
            </a:r>
            <a:r>
              <a:rPr lang="en-US" sz="2400" dirty="0">
                <a:latin typeface="Calibri" panose="020F0502020204030204" pitchFamily="34" charset="0"/>
                <a:cs typeface="Calibri" panose="020F0502020204030204" pitchFamily="34" charset="0"/>
              </a:rPr>
              <a:t>cat command).</a:t>
            </a:r>
          </a:p>
          <a:p>
            <a:pPr lvl="1"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Delete a </a:t>
            </a:r>
            <a:r>
              <a:rPr lang="en-US" sz="2400" dirty="0" smtClean="0">
                <a:latin typeface="Calibri" panose="020F0502020204030204" pitchFamily="34" charset="0"/>
                <a:cs typeface="Calibri" panose="020F0502020204030204" pitchFamily="34" charset="0"/>
              </a:rPr>
              <a:t>file (remove </a:t>
            </a:r>
            <a:r>
              <a:rPr lang="en-US" sz="2400" dirty="0">
                <a:latin typeface="Calibri" panose="020F0502020204030204" pitchFamily="34" charset="0"/>
                <a:cs typeface="Calibri" panose="020F0502020204030204" pitchFamily="34" charset="0"/>
              </a:rPr>
              <a:t>command).</a:t>
            </a:r>
          </a:p>
          <a:p>
            <a:pPr lvl="1"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List the contents of the current </a:t>
            </a:r>
            <a:r>
              <a:rPr lang="en-US" sz="2400" dirty="0" smtClean="0">
                <a:latin typeface="Calibri" panose="020F0502020204030204" pitchFamily="34" charset="0"/>
                <a:cs typeface="Calibri" panose="020F0502020204030204" pitchFamily="34" charset="0"/>
              </a:rPr>
              <a:t>directory (</a:t>
            </a:r>
            <a:r>
              <a:rPr lang="en-US" sz="2400" dirty="0">
                <a:latin typeface="Calibri" panose="020F0502020204030204" pitchFamily="34" charset="0"/>
                <a:cs typeface="Calibri" panose="020F0502020204030204" pitchFamily="34" charset="0"/>
              </a:rPr>
              <a:t>ls command).</a:t>
            </a:r>
          </a:p>
          <a:p>
            <a:pPr lvl="1"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Shows the path to the current </a:t>
            </a:r>
            <a:r>
              <a:rPr lang="en-US" sz="2400" dirty="0" smtClean="0">
                <a:latin typeface="Calibri" panose="020F0502020204030204" pitchFamily="34" charset="0"/>
                <a:cs typeface="Calibri" panose="020F0502020204030204" pitchFamily="34" charset="0"/>
              </a:rPr>
              <a:t>directory (</a:t>
            </a:r>
            <a:r>
              <a:rPr lang="en-US" sz="2400" dirty="0" err="1">
                <a:latin typeface="Calibri" panose="020F0502020204030204" pitchFamily="34" charset="0"/>
                <a:cs typeface="Calibri" panose="020F0502020204030204" pitchFamily="34" charset="0"/>
              </a:rPr>
              <a:t>pwd</a:t>
            </a:r>
            <a:r>
              <a:rPr lang="en-US" sz="2400" dirty="0">
                <a:latin typeface="Calibri" panose="020F0502020204030204" pitchFamily="34" charset="0"/>
                <a:cs typeface="Calibri" panose="020F0502020204030204" pitchFamily="34" charset="0"/>
              </a:rPr>
              <a:t> command)</a:t>
            </a:r>
          </a:p>
          <a:p>
            <a:pPr lvl="1"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Renaming a </a:t>
            </a:r>
            <a:r>
              <a:rPr lang="en-US" sz="2400" dirty="0" smtClean="0">
                <a:latin typeface="Calibri" panose="020F0502020204030204" pitchFamily="34" charset="0"/>
                <a:cs typeface="Calibri" panose="020F0502020204030204" pitchFamily="34" charset="0"/>
              </a:rPr>
              <a:t>file (</a:t>
            </a:r>
            <a:r>
              <a:rPr lang="en-US" sz="2400" dirty="0">
                <a:latin typeface="Calibri" panose="020F0502020204030204" pitchFamily="34" charset="0"/>
                <a:cs typeface="Calibri" panose="020F0502020204030204" pitchFamily="34" charset="0"/>
              </a:rPr>
              <a:t>rename command)</a:t>
            </a:r>
          </a:p>
          <a:p>
            <a:pPr lvl="1"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Updating the file </a:t>
            </a:r>
            <a:r>
              <a:rPr lang="en-US" sz="2400" dirty="0" smtClean="0">
                <a:latin typeface="Calibri" panose="020F0502020204030204" pitchFamily="34" charset="0"/>
                <a:cs typeface="Calibri" panose="020F0502020204030204" pitchFamily="34" charset="0"/>
              </a:rPr>
              <a:t>contents (</a:t>
            </a:r>
            <a:r>
              <a:rPr lang="en-US" sz="2400" dirty="0">
                <a:latin typeface="Calibri" panose="020F0502020204030204" pitchFamily="34" charset="0"/>
                <a:cs typeface="Calibri" panose="020F0502020204030204" pitchFamily="34" charset="0"/>
              </a:rPr>
              <a:t>update command).</a:t>
            </a:r>
          </a:p>
          <a:p>
            <a:pPr lvl="1"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Implementing the tree feature of </a:t>
            </a:r>
            <a:r>
              <a:rPr lang="en-US" sz="2400" dirty="0" smtClean="0">
                <a:latin typeface="Calibri" panose="020F0502020204030204" pitchFamily="34" charset="0"/>
                <a:cs typeface="Calibri" panose="020F0502020204030204" pitchFamily="34" charset="0"/>
              </a:rPr>
              <a:t>windows (</a:t>
            </a:r>
            <a:r>
              <a:rPr lang="en-US" sz="2400" dirty="0">
                <a:latin typeface="Calibri" panose="020F0502020204030204" pitchFamily="34" charset="0"/>
                <a:cs typeface="Calibri" panose="020F0502020204030204" pitchFamily="34" charset="0"/>
              </a:rPr>
              <a:t>tree command).</a:t>
            </a:r>
          </a:p>
          <a:p>
            <a:pPr lvl="1"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Copying the contents of one file to other </a:t>
            </a:r>
            <a:r>
              <a:rPr lang="en-US" sz="2400" dirty="0" smtClean="0">
                <a:latin typeface="Calibri" panose="020F0502020204030204" pitchFamily="34" charset="0"/>
                <a:cs typeface="Calibri" panose="020F0502020204030204" pitchFamily="34" charset="0"/>
              </a:rPr>
              <a:t>file (</a:t>
            </a:r>
            <a:r>
              <a:rPr lang="en-US" sz="2400" dirty="0">
                <a:latin typeface="Calibri" panose="020F0502020204030204" pitchFamily="34" charset="0"/>
                <a:cs typeface="Calibri" panose="020F0502020204030204" pitchFamily="34" charset="0"/>
              </a:rPr>
              <a:t>copy command</a:t>
            </a:r>
            <a:r>
              <a:rPr lang="en-US" sz="2400" dirty="0" smtClean="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8064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90" y="433053"/>
            <a:ext cx="9404723" cy="1400530"/>
          </a:xfrm>
        </p:spPr>
        <p:txBody>
          <a:bodyPr/>
          <a:lstStyle/>
          <a:p>
            <a:r>
              <a:rPr lang="en-US" dirty="0" smtClean="0">
                <a:latin typeface="Calibri" panose="020F0502020204030204" pitchFamily="34" charset="0"/>
                <a:cs typeface="Calibri" panose="020F0502020204030204" pitchFamily="34" charset="0"/>
              </a:rPr>
              <a:t>Operating system </a:t>
            </a:r>
            <a:r>
              <a:rPr lang="en-US" dirty="0">
                <a:latin typeface="Calibri" panose="020F0502020204030204" pitchFamily="34" charset="0"/>
                <a:cs typeface="Calibri" panose="020F0502020204030204" pitchFamily="34" charset="0"/>
              </a:rPr>
              <a:t>concepts </a:t>
            </a:r>
            <a:r>
              <a:rPr lang="en-US" dirty="0" smtClean="0">
                <a:latin typeface="Calibri" panose="020F0502020204030204" pitchFamily="34" charset="0"/>
                <a:cs typeface="Calibri" panose="020F0502020204030204" pitchFamily="34" charset="0"/>
              </a:rPr>
              <a:t>used: </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393290" y="1624932"/>
            <a:ext cx="11454581" cy="5447071"/>
          </a:xfrm>
        </p:spPr>
        <p:txBody>
          <a:bodyPr>
            <a:noAutofit/>
          </a:bodyPr>
          <a:lstStyle/>
          <a:p>
            <a:pPr fontAlgn="base">
              <a:buFont typeface="Wingdings" panose="05000000000000000000" pitchFamily="2" charset="2"/>
              <a:buChar char="q"/>
            </a:pPr>
            <a:r>
              <a:rPr lang="en-US" sz="2400" dirty="0">
                <a:latin typeface="Calibri" panose="020F0502020204030204" pitchFamily="34" charset="0"/>
                <a:cs typeface="Calibri" panose="020F0502020204030204" pitchFamily="34" charset="0"/>
              </a:rPr>
              <a:t>C</a:t>
            </a:r>
            <a:r>
              <a:rPr lang="en-US" sz="2400" dirty="0" smtClean="0">
                <a:latin typeface="Calibri" panose="020F0502020204030204" pitchFamily="34" charset="0"/>
                <a:cs typeface="Calibri" panose="020F0502020204030204" pitchFamily="34" charset="0"/>
              </a:rPr>
              <a:t>reation of </a:t>
            </a:r>
            <a:r>
              <a:rPr lang="en-US" sz="2400" b="1" dirty="0" smtClean="0">
                <a:latin typeface="Calibri" panose="020F0502020204030204" pitchFamily="34" charset="0"/>
                <a:cs typeface="Calibri" panose="020F0502020204030204" pitchFamily="34" charset="0"/>
              </a:rPr>
              <a:t>a virtual disk </a:t>
            </a:r>
            <a:r>
              <a:rPr lang="en-US" sz="2400" dirty="0" smtClean="0">
                <a:latin typeface="Calibri" panose="020F0502020204030204" pitchFamily="34" charset="0"/>
                <a:cs typeface="Calibri" panose="020F0502020204030204" pitchFamily="34" charset="0"/>
              </a:rPr>
              <a:t>which emulates the real disk:</a:t>
            </a:r>
          </a:p>
          <a:p>
            <a:pPr lvl="1" fontAlgn="base">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virtual disk is created which works similar to disk in terms of storage and retrieval of data</a:t>
            </a:r>
            <a:r>
              <a:rPr lang="en-US" sz="2400" dirty="0" smtClean="0">
                <a:latin typeface="Calibri" panose="020F0502020204030204" pitchFamily="34" charset="0"/>
                <a:cs typeface="Calibri" panose="020F0502020204030204" pitchFamily="34" charset="0"/>
              </a:rPr>
              <a:t>.</a:t>
            </a:r>
          </a:p>
          <a:p>
            <a:pPr fontAlgn="base">
              <a:buFont typeface="Wingdings" panose="05000000000000000000" pitchFamily="2" charset="2"/>
              <a:buChar char="q"/>
            </a:pPr>
            <a:r>
              <a:rPr lang="en-US" sz="2400" dirty="0" smtClean="0">
                <a:latin typeface="Calibri" panose="020F0502020204030204" pitchFamily="34" charset="0"/>
                <a:cs typeface="Calibri" panose="020F0502020204030204" pitchFamily="34" charset="0"/>
              </a:rPr>
              <a:t>Implementation using </a:t>
            </a:r>
            <a:r>
              <a:rPr lang="en-US" sz="2400" b="1" dirty="0" smtClean="0">
                <a:latin typeface="Calibri" panose="020F0502020204030204" pitchFamily="34" charset="0"/>
                <a:cs typeface="Calibri" panose="020F0502020204030204" pitchFamily="34" charset="0"/>
              </a:rPr>
              <a:t>INODE structure</a:t>
            </a:r>
            <a:r>
              <a:rPr lang="en-US" sz="2400" dirty="0" smtClean="0">
                <a:latin typeface="Calibri" panose="020F0502020204030204" pitchFamily="34" charset="0"/>
                <a:cs typeface="Calibri" panose="020F0502020204030204" pitchFamily="34" charset="0"/>
              </a:rPr>
              <a:t>:</a:t>
            </a:r>
          </a:p>
          <a:p>
            <a:pPr lvl="1" fontAlgn="base">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The type and access mode of the file.</a:t>
            </a:r>
          </a:p>
          <a:p>
            <a:pPr lvl="1" fontAlgn="base">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The size of the file in bytes.</a:t>
            </a:r>
          </a:p>
          <a:p>
            <a:pPr lvl="1" fontAlgn="base">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Sequence of block pointers.</a:t>
            </a:r>
          </a:p>
          <a:p>
            <a:pPr lvl="1" fontAlgn="base">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The generation number of the file</a:t>
            </a:r>
          </a:p>
          <a:p>
            <a:pPr lvl="1" fontAlgn="base">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The block size of the data blocks referenced by the I-node.</a:t>
            </a:r>
          </a:p>
          <a:p>
            <a:pPr fontAlgn="base">
              <a:buFont typeface="Wingdings" panose="05000000000000000000" pitchFamily="2" charset="2"/>
              <a:buChar char="q"/>
            </a:pPr>
            <a:endParaRPr lang="en-US" sz="2400" dirty="0" smtClean="0">
              <a:latin typeface="Calibri" panose="020F0502020204030204" pitchFamily="34" charset="0"/>
              <a:cs typeface="Calibri" panose="020F0502020204030204" pitchFamily="34" charset="0"/>
            </a:endParaRPr>
          </a:p>
          <a:p>
            <a:pPr fontAlgn="base">
              <a:buFont typeface="Wingdings" panose="05000000000000000000" pitchFamily="2" charset="2"/>
              <a:buChar char="q"/>
            </a:pPr>
            <a:endParaRPr lang="en-US" sz="2400" dirty="0">
              <a:latin typeface="Calibri" panose="020F0502020204030204" pitchFamily="34" charset="0"/>
              <a:cs typeface="Calibri" panose="020F0502020204030204" pitchFamily="34" charset="0"/>
            </a:endParaRPr>
          </a:p>
          <a:p>
            <a:pPr marL="457200" lvl="1" indent="0" fontAlgn="base">
              <a:buNone/>
            </a:pPr>
            <a:endParaRPr lang="en-US" sz="2400" dirty="0">
              <a:latin typeface="Calibri" panose="020F0502020204030204" pitchFamily="34" charset="0"/>
              <a:cs typeface="Calibri" panose="020F0502020204030204" pitchFamily="34" charset="0"/>
            </a:endParaRPr>
          </a:p>
          <a:p>
            <a:pPr lvl="1" fontAlgn="base">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457200" lvl="1" indent="0" fontAlgn="base">
              <a:buNone/>
            </a:pPr>
            <a:endParaRPr lang="en-US" sz="2400" dirty="0" smtClean="0">
              <a:latin typeface="Calibri" panose="020F0502020204030204" pitchFamily="34" charset="0"/>
              <a:cs typeface="Calibri" panose="020F0502020204030204" pitchFamily="34" charset="0"/>
            </a:endParaRPr>
          </a:p>
          <a:p>
            <a:pPr lvl="1" fontAlgn="base"/>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7879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288" y="541208"/>
            <a:ext cx="9404723" cy="1400530"/>
          </a:xfrm>
        </p:spPr>
        <p:txBody>
          <a:bodyPr/>
          <a:lstStyle/>
          <a:p>
            <a:r>
              <a:rPr lang="en-US" dirty="0" smtClean="0"/>
              <a:t>Continued…</a:t>
            </a:r>
            <a:endParaRPr lang="en-US" dirty="0"/>
          </a:p>
        </p:txBody>
      </p:sp>
      <p:sp>
        <p:nvSpPr>
          <p:cNvPr id="3" name="Content Placeholder 2"/>
          <p:cNvSpPr>
            <a:spLocks noGrp="1"/>
          </p:cNvSpPr>
          <p:nvPr>
            <p:ph idx="1"/>
          </p:nvPr>
        </p:nvSpPr>
        <p:spPr>
          <a:xfrm>
            <a:off x="501445" y="1656603"/>
            <a:ext cx="11513574" cy="4636042"/>
          </a:xfrm>
        </p:spPr>
        <p:txBody>
          <a:bodyPr/>
          <a:lstStyle/>
          <a:p>
            <a:pPr fontAlgn="base">
              <a:buFont typeface="Wingdings" panose="05000000000000000000" pitchFamily="2" charset="2"/>
              <a:buChar char="q"/>
            </a:pPr>
            <a:r>
              <a:rPr lang="en-US" sz="2400" dirty="0">
                <a:latin typeface="Calibri" panose="020F0502020204030204" pitchFamily="34" charset="0"/>
                <a:cs typeface="Calibri" panose="020F0502020204030204" pitchFamily="34" charset="0"/>
              </a:rPr>
              <a:t>Superblock: Contains attributes and information about the file system, such as partition size and I-node table size.</a:t>
            </a:r>
          </a:p>
          <a:p>
            <a:pPr fontAlgn="base">
              <a:buFont typeface="Wingdings" panose="05000000000000000000" pitchFamily="2" charset="2"/>
              <a:buChar char="q"/>
            </a:pPr>
            <a:r>
              <a:rPr lang="en-US" sz="2400" dirty="0">
                <a:latin typeface="Calibri" panose="020F0502020204030204" pitchFamily="34" charset="0"/>
                <a:cs typeface="Calibri" panose="020F0502020204030204" pitchFamily="34" charset="0"/>
              </a:rPr>
              <a:t>I-node table: The collection of I-nodes for each </a:t>
            </a:r>
            <a:r>
              <a:rPr lang="en-US" sz="2400" dirty="0" smtClean="0">
                <a:latin typeface="Calibri" panose="020F0502020204030204" pitchFamily="34" charset="0"/>
                <a:cs typeface="Calibri" panose="020F0502020204030204" pitchFamily="34" charset="0"/>
              </a:rPr>
              <a:t>file.</a:t>
            </a:r>
          </a:p>
          <a:p>
            <a:pPr fontAlgn="base">
              <a:buFont typeface="Wingdings" panose="05000000000000000000" pitchFamily="2" charset="2"/>
              <a:buChar char="q"/>
            </a:pPr>
            <a:r>
              <a:rPr lang="en-US" sz="2400" dirty="0" smtClean="0">
                <a:latin typeface="Calibri" panose="020F0502020204030204" pitchFamily="34" charset="0"/>
                <a:cs typeface="Calibri" panose="020F0502020204030204" pitchFamily="34" charset="0"/>
              </a:rPr>
              <a:t>Access mode: Sequential &amp; indexed. </a:t>
            </a:r>
          </a:p>
          <a:p>
            <a:pPr fontAlgn="base">
              <a:buFont typeface="Wingdings" panose="05000000000000000000" pitchFamily="2" charset="2"/>
              <a:buChar char="q"/>
            </a:pPr>
            <a:r>
              <a:rPr lang="en-US" sz="2400" dirty="0" smtClean="0">
                <a:latin typeface="Calibri" panose="020F0502020204030204" pitchFamily="34" charset="0"/>
                <a:cs typeface="Calibri" panose="020F0502020204030204" pitchFamily="34" charset="0"/>
              </a:rPr>
              <a:t>Indexed based storage mechanism. </a:t>
            </a:r>
          </a:p>
        </p:txBody>
      </p:sp>
    </p:spTree>
    <p:extLst>
      <p:ext uri="{BB962C8B-B14F-4D97-AF65-F5344CB8AC3E}">
        <p14:creationId xmlns:p14="http://schemas.microsoft.com/office/powerpoint/2010/main" val="1401859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105" y="135084"/>
            <a:ext cx="9404723" cy="1400530"/>
          </a:xfrm>
        </p:spPr>
        <p:txBody>
          <a:bodyPr/>
          <a:lstStyle/>
          <a:p>
            <a:r>
              <a:rPr lang="en-US" dirty="0" smtClean="0">
                <a:latin typeface="Calibri" panose="020F0502020204030204" pitchFamily="34" charset="0"/>
                <a:cs typeface="Calibri" panose="020F0502020204030204" pitchFamily="34" charset="0"/>
              </a:rPr>
              <a:t>Project modules: </a:t>
            </a:r>
            <a:endParaRPr lang="en-US" dirty="0">
              <a:latin typeface="Calibri" panose="020F0502020204030204" pitchFamily="34" charset="0"/>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32258371"/>
              </p:ext>
            </p:extLst>
          </p:nvPr>
        </p:nvGraphicFramePr>
        <p:xfrm>
          <a:off x="519763" y="914399"/>
          <a:ext cx="10905424" cy="5718686"/>
        </p:xfrm>
        <a:graphic>
          <a:graphicData uri="http://schemas.openxmlformats.org/drawingml/2006/table">
            <a:tbl>
              <a:tblPr firstRow="1" bandRow="1">
                <a:tableStyleId>{93296810-A885-4BE3-A3E7-6D5BEEA58F35}</a:tableStyleId>
              </a:tblPr>
              <a:tblGrid>
                <a:gridCol w="3291841">
                  <a:extLst>
                    <a:ext uri="{9D8B030D-6E8A-4147-A177-3AD203B41FA5}">
                      <a16:colId xmlns:a16="http://schemas.microsoft.com/office/drawing/2014/main" val="3857514727"/>
                    </a:ext>
                  </a:extLst>
                </a:gridCol>
                <a:gridCol w="7613583">
                  <a:extLst>
                    <a:ext uri="{9D8B030D-6E8A-4147-A177-3AD203B41FA5}">
                      <a16:colId xmlns:a16="http://schemas.microsoft.com/office/drawing/2014/main" val="2108063406"/>
                    </a:ext>
                  </a:extLst>
                </a:gridCol>
              </a:tblGrid>
              <a:tr h="492762">
                <a:tc>
                  <a:txBody>
                    <a:bodyPr/>
                    <a:lstStyle/>
                    <a:p>
                      <a:r>
                        <a:rPr lang="en-US" dirty="0" smtClean="0"/>
                        <a:t>Module</a:t>
                      </a:r>
                      <a:r>
                        <a:rPr lang="en-US" baseline="0" dirty="0" smtClean="0"/>
                        <a:t> </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2610095495"/>
                  </a:ext>
                </a:extLst>
              </a:tr>
              <a:tr h="629815">
                <a:tc>
                  <a:txBody>
                    <a:bodyPr/>
                    <a:lstStyle/>
                    <a:p>
                      <a:r>
                        <a:rPr lang="en-US" dirty="0" smtClean="0"/>
                        <a:t>Create directory</a:t>
                      </a:r>
                      <a:endParaRPr lang="en-US" dirty="0"/>
                    </a:p>
                  </a:txBody>
                  <a:tcPr/>
                </a:tc>
                <a:tc>
                  <a:txBody>
                    <a:bodyPr/>
                    <a:lstStyle/>
                    <a:p>
                      <a:r>
                        <a:rPr lang="en-US" dirty="0" smtClean="0"/>
                        <a:t>Creating a</a:t>
                      </a:r>
                      <a:r>
                        <a:rPr lang="en-US" baseline="0" dirty="0" smtClean="0"/>
                        <a:t> new directory by accepting input such as directory name.</a:t>
                      </a:r>
                      <a:endParaRPr lang="en-US" dirty="0"/>
                    </a:p>
                  </a:txBody>
                  <a:tcPr/>
                </a:tc>
                <a:extLst>
                  <a:ext uri="{0D108BD9-81ED-4DB2-BD59-A6C34878D82A}">
                    <a16:rowId xmlns:a16="http://schemas.microsoft.com/office/drawing/2014/main" val="2562142756"/>
                  </a:ext>
                </a:extLst>
              </a:tr>
              <a:tr h="629815">
                <a:tc>
                  <a:txBody>
                    <a:bodyPr/>
                    <a:lstStyle/>
                    <a:p>
                      <a:r>
                        <a:rPr lang="en-US" dirty="0" smtClean="0"/>
                        <a:t>Create file</a:t>
                      </a:r>
                      <a:r>
                        <a:rPr lang="en-US" baseline="0" dirty="0" smtClean="0"/>
                        <a:t> </a:t>
                      </a:r>
                      <a:endParaRPr lang="en-US" dirty="0"/>
                    </a:p>
                  </a:txBody>
                  <a:tcPr/>
                </a:tc>
                <a:tc>
                  <a:txBody>
                    <a:bodyPr/>
                    <a:lstStyle/>
                    <a:p>
                      <a:r>
                        <a:rPr lang="en-US" dirty="0" smtClean="0"/>
                        <a:t>Creating a</a:t>
                      </a:r>
                      <a:r>
                        <a:rPr lang="en-US" baseline="0" dirty="0" smtClean="0"/>
                        <a:t> new empty file by accepting input such as directory name &amp; file name.</a:t>
                      </a:r>
                      <a:endParaRPr lang="en-US" dirty="0"/>
                    </a:p>
                  </a:txBody>
                  <a:tcPr/>
                </a:tc>
                <a:extLst>
                  <a:ext uri="{0D108BD9-81ED-4DB2-BD59-A6C34878D82A}">
                    <a16:rowId xmlns:a16="http://schemas.microsoft.com/office/drawing/2014/main" val="1734168041"/>
                  </a:ext>
                </a:extLst>
              </a:tr>
              <a:tr h="629815">
                <a:tc>
                  <a:txBody>
                    <a:bodyPr/>
                    <a:lstStyle/>
                    <a:p>
                      <a:r>
                        <a:rPr lang="en-US" dirty="0" smtClean="0"/>
                        <a:t>Inserting data</a:t>
                      </a:r>
                      <a:endParaRPr lang="en-US" dirty="0"/>
                    </a:p>
                  </a:txBody>
                  <a:tcPr/>
                </a:tc>
                <a:tc>
                  <a:txBody>
                    <a:bodyPr/>
                    <a:lstStyle/>
                    <a:p>
                      <a:r>
                        <a:rPr lang="en-US" dirty="0" smtClean="0"/>
                        <a:t>Asking for the</a:t>
                      </a:r>
                      <a:r>
                        <a:rPr lang="en-US" baseline="0" dirty="0" smtClean="0"/>
                        <a:t> file name, accepting and storing content of the file.</a:t>
                      </a:r>
                      <a:endParaRPr lang="en-US" dirty="0"/>
                    </a:p>
                  </a:txBody>
                  <a:tcPr/>
                </a:tc>
                <a:extLst>
                  <a:ext uri="{0D108BD9-81ED-4DB2-BD59-A6C34878D82A}">
                    <a16:rowId xmlns:a16="http://schemas.microsoft.com/office/drawing/2014/main" val="1223128980"/>
                  </a:ext>
                </a:extLst>
              </a:tr>
              <a:tr h="629815">
                <a:tc>
                  <a:txBody>
                    <a:bodyPr/>
                    <a:lstStyle/>
                    <a:p>
                      <a:r>
                        <a:rPr lang="en-US" dirty="0" smtClean="0"/>
                        <a:t>Reading the content</a:t>
                      </a:r>
                      <a:endParaRPr lang="en-US" dirty="0"/>
                    </a:p>
                  </a:txBody>
                  <a:tcPr/>
                </a:tc>
                <a:tc>
                  <a:txBody>
                    <a:bodyPr/>
                    <a:lstStyle/>
                    <a:p>
                      <a:r>
                        <a:rPr lang="en-US" dirty="0" smtClean="0"/>
                        <a:t>Asking for the</a:t>
                      </a:r>
                      <a:r>
                        <a:rPr lang="en-US" baseline="0" dirty="0" smtClean="0"/>
                        <a:t> file name, accepting and storing content of the file.</a:t>
                      </a:r>
                      <a:endParaRPr lang="en-US" dirty="0"/>
                    </a:p>
                  </a:txBody>
                  <a:tcPr/>
                </a:tc>
                <a:extLst>
                  <a:ext uri="{0D108BD9-81ED-4DB2-BD59-A6C34878D82A}">
                    <a16:rowId xmlns:a16="http://schemas.microsoft.com/office/drawing/2014/main" val="457015367"/>
                  </a:ext>
                </a:extLst>
              </a:tr>
              <a:tr h="603924">
                <a:tc>
                  <a:txBody>
                    <a:bodyPr/>
                    <a:lstStyle/>
                    <a:p>
                      <a:r>
                        <a:rPr lang="en-US" dirty="0" smtClean="0"/>
                        <a:t>Remove &amp; Rename the file</a:t>
                      </a:r>
                      <a:endParaRPr lang="en-US" dirty="0"/>
                    </a:p>
                  </a:txBody>
                  <a:tcPr/>
                </a:tc>
                <a:tc>
                  <a:txBody>
                    <a:bodyPr/>
                    <a:lstStyle/>
                    <a:p>
                      <a:r>
                        <a:rPr lang="en-US" dirty="0" smtClean="0"/>
                        <a:t>Accepting</a:t>
                      </a:r>
                      <a:r>
                        <a:rPr lang="en-US" baseline="0" dirty="0" smtClean="0"/>
                        <a:t> file name &amp; delete the file or rename the file</a:t>
                      </a:r>
                      <a:endParaRPr lang="en-US" dirty="0"/>
                    </a:p>
                  </a:txBody>
                  <a:tcPr/>
                </a:tc>
                <a:extLst>
                  <a:ext uri="{0D108BD9-81ED-4DB2-BD59-A6C34878D82A}">
                    <a16:rowId xmlns:a16="http://schemas.microsoft.com/office/drawing/2014/main" val="2906448959"/>
                  </a:ext>
                </a:extLst>
              </a:tr>
              <a:tr h="492762">
                <a:tc>
                  <a:txBody>
                    <a:bodyPr/>
                    <a:lstStyle/>
                    <a:p>
                      <a:r>
                        <a:rPr lang="en-US" dirty="0" smtClean="0"/>
                        <a:t>List</a:t>
                      </a:r>
                      <a:r>
                        <a:rPr lang="en-US" baseline="0" dirty="0" smtClean="0"/>
                        <a:t>ing the contents </a:t>
                      </a:r>
                      <a:endParaRPr lang="en-US" dirty="0"/>
                    </a:p>
                  </a:txBody>
                  <a:tcPr/>
                </a:tc>
                <a:tc>
                  <a:txBody>
                    <a:bodyPr/>
                    <a:lstStyle/>
                    <a:p>
                      <a:r>
                        <a:rPr lang="en-US" sz="1800" dirty="0" smtClean="0"/>
                        <a:t>List the contents of the current directory</a:t>
                      </a:r>
                      <a:endParaRPr lang="en-US" dirty="0"/>
                    </a:p>
                  </a:txBody>
                  <a:tcPr/>
                </a:tc>
                <a:extLst>
                  <a:ext uri="{0D108BD9-81ED-4DB2-BD59-A6C34878D82A}">
                    <a16:rowId xmlns:a16="http://schemas.microsoft.com/office/drawing/2014/main" val="2014485597"/>
                  </a:ext>
                </a:extLst>
              </a:tr>
              <a:tr h="492762">
                <a:tc>
                  <a:txBody>
                    <a:bodyPr/>
                    <a:lstStyle/>
                    <a:p>
                      <a:r>
                        <a:rPr lang="en-US" dirty="0" smtClean="0"/>
                        <a:t>Current</a:t>
                      </a:r>
                      <a:r>
                        <a:rPr lang="en-US" baseline="0" dirty="0" smtClean="0"/>
                        <a:t> directory path</a:t>
                      </a:r>
                      <a:endParaRPr lang="en-US" dirty="0"/>
                    </a:p>
                  </a:txBody>
                  <a:tcPr/>
                </a:tc>
                <a:tc>
                  <a:txBody>
                    <a:bodyPr/>
                    <a:lstStyle/>
                    <a:p>
                      <a:r>
                        <a:rPr lang="en-US" sz="1800" dirty="0" smtClean="0"/>
                        <a:t>Shows the path to the current directory</a:t>
                      </a:r>
                    </a:p>
                  </a:txBody>
                  <a:tcPr/>
                </a:tc>
                <a:extLst>
                  <a:ext uri="{0D108BD9-81ED-4DB2-BD59-A6C34878D82A}">
                    <a16:rowId xmlns:a16="http://schemas.microsoft.com/office/drawing/2014/main" val="4079502336"/>
                  </a:ext>
                </a:extLst>
              </a:tr>
              <a:tr h="603924">
                <a:tc>
                  <a:txBody>
                    <a:bodyPr/>
                    <a:lstStyle/>
                    <a:p>
                      <a:r>
                        <a:rPr lang="en-US" dirty="0" smtClean="0"/>
                        <a:t>Update </a:t>
                      </a:r>
                      <a:endParaRPr lang="en-US" dirty="0"/>
                    </a:p>
                  </a:txBody>
                  <a:tcPr/>
                </a:tc>
                <a:tc>
                  <a:txBody>
                    <a:bodyPr/>
                    <a:lstStyle/>
                    <a:p>
                      <a:r>
                        <a:rPr lang="en-US" sz="1800" dirty="0" smtClean="0"/>
                        <a:t>Accepting the file name</a:t>
                      </a:r>
                      <a:r>
                        <a:rPr lang="en-US" sz="1800" baseline="0" dirty="0" smtClean="0"/>
                        <a:t> &amp; u</a:t>
                      </a:r>
                      <a:r>
                        <a:rPr lang="en-US" sz="1800" dirty="0" smtClean="0"/>
                        <a:t>pdate the file content.</a:t>
                      </a:r>
                    </a:p>
                  </a:txBody>
                  <a:tcPr/>
                </a:tc>
                <a:extLst>
                  <a:ext uri="{0D108BD9-81ED-4DB2-BD59-A6C34878D82A}">
                    <a16:rowId xmlns:a16="http://schemas.microsoft.com/office/drawing/2014/main" val="1632659929"/>
                  </a:ext>
                </a:extLst>
              </a:tr>
              <a:tr h="492762">
                <a:tc>
                  <a:txBody>
                    <a:bodyPr/>
                    <a:lstStyle/>
                    <a:p>
                      <a:r>
                        <a:rPr lang="en-US" dirty="0" smtClean="0"/>
                        <a:t>Copy</a:t>
                      </a:r>
                      <a:endParaRPr lang="en-US" dirty="0"/>
                    </a:p>
                  </a:txBody>
                  <a:tcPr/>
                </a:tc>
                <a:tc>
                  <a:txBody>
                    <a:bodyPr/>
                    <a:lstStyle/>
                    <a:p>
                      <a:r>
                        <a:rPr lang="en-US" sz="1800" dirty="0" smtClean="0"/>
                        <a:t>Copy the</a:t>
                      </a:r>
                      <a:r>
                        <a:rPr lang="en-US" sz="1800" baseline="0" dirty="0" smtClean="0"/>
                        <a:t> file &amp; Make the same file.</a:t>
                      </a:r>
                      <a:endParaRPr lang="en-US" sz="1800" dirty="0" smtClean="0"/>
                    </a:p>
                  </a:txBody>
                  <a:tcPr/>
                </a:tc>
                <a:extLst>
                  <a:ext uri="{0D108BD9-81ED-4DB2-BD59-A6C34878D82A}">
                    <a16:rowId xmlns:a16="http://schemas.microsoft.com/office/drawing/2014/main" val="1639507417"/>
                  </a:ext>
                </a:extLst>
              </a:tr>
            </a:tbl>
          </a:graphicData>
        </a:graphic>
      </p:graphicFrame>
    </p:spTree>
    <p:extLst>
      <p:ext uri="{BB962C8B-B14F-4D97-AF65-F5344CB8AC3E}">
        <p14:creationId xmlns:p14="http://schemas.microsoft.com/office/powerpoint/2010/main" val="900214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47" y="304199"/>
            <a:ext cx="9404723" cy="1400530"/>
          </a:xfrm>
        </p:spPr>
        <p:txBody>
          <a:bodyPr/>
          <a:lstStyle/>
          <a:p>
            <a:r>
              <a:rPr lang="en-US" dirty="0" smtClean="0">
                <a:latin typeface="Calibri" panose="020F0502020204030204" pitchFamily="34" charset="0"/>
                <a:cs typeface="Calibri" panose="020F0502020204030204" pitchFamily="34" charset="0"/>
              </a:rPr>
              <a:t>Technical details: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2947" y="1155911"/>
            <a:ext cx="11549097" cy="5515276"/>
          </a:xfrm>
        </p:spPr>
        <p:txBody>
          <a:bodyPr>
            <a:noAutofit/>
          </a:bodyPr>
          <a:lstStyle/>
          <a:p>
            <a:r>
              <a:rPr lang="en-US" sz="2400" dirty="0">
                <a:latin typeface="Calibri" panose="020F0502020204030204" pitchFamily="34" charset="0"/>
                <a:cs typeface="Calibri" panose="020F0502020204030204" pitchFamily="34" charset="0"/>
              </a:rPr>
              <a:t>A hypothetical disk size of 1 GB (</a:t>
            </a:r>
            <a:r>
              <a:rPr lang="en-US" sz="2400" dirty="0" smtClean="0">
                <a:latin typeface="Calibri" panose="020F0502020204030204" pitchFamily="34" charset="0"/>
                <a:cs typeface="Calibri" panose="020F0502020204030204" pitchFamily="34" charset="0"/>
              </a:rPr>
              <a:t>10000 </a:t>
            </a:r>
            <a:r>
              <a:rPr lang="en-US" sz="2400" dirty="0">
                <a:latin typeface="Calibri" panose="020F0502020204030204" pitchFamily="34" charset="0"/>
                <a:cs typeface="Calibri" panose="020F0502020204030204" pitchFamily="34" charset="0"/>
              </a:rPr>
              <a:t>blocks) is created. This facilitated the number of blocks that Superblock and </a:t>
            </a:r>
            <a:r>
              <a:rPr lang="en-US" sz="2400" dirty="0" smtClean="0">
                <a:latin typeface="Calibri" panose="020F0502020204030204" pitchFamily="34" charset="0"/>
                <a:cs typeface="Calibri" panose="020F0502020204030204" pitchFamily="34" charset="0"/>
              </a:rPr>
              <a:t>I-node </a:t>
            </a:r>
            <a:r>
              <a:rPr lang="en-US" sz="2400" dirty="0">
                <a:latin typeface="Calibri" panose="020F0502020204030204" pitchFamily="34" charset="0"/>
                <a:cs typeface="Calibri" panose="020F0502020204030204" pitchFamily="34" charset="0"/>
              </a:rPr>
              <a:t>struct list would span on the Fisk, and helps to determine the beginning of data </a:t>
            </a:r>
            <a:r>
              <a:rPr lang="en-US" sz="2400" dirty="0" smtClean="0">
                <a:latin typeface="Calibri" panose="020F0502020204030204" pitchFamily="34" charset="0"/>
                <a:cs typeface="Calibri" panose="020F0502020204030204" pitchFamily="34" charset="0"/>
              </a:rPr>
              <a:t>blocks.</a:t>
            </a:r>
          </a:p>
          <a:p>
            <a:r>
              <a:rPr lang="en-US" sz="2400" dirty="0" smtClean="0">
                <a:latin typeface="Calibri" panose="020F0502020204030204" pitchFamily="34" charset="0"/>
                <a:cs typeface="Calibri" panose="020F0502020204030204" pitchFamily="34" charset="0"/>
              </a:rPr>
              <a:t>Block size: </a:t>
            </a:r>
          </a:p>
          <a:p>
            <a:pPr lvl="1">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Hypothetical </a:t>
            </a:r>
            <a:r>
              <a:rPr lang="en-US" sz="2400" dirty="0">
                <a:latin typeface="Calibri" panose="020F0502020204030204" pitchFamily="34" charset="0"/>
                <a:cs typeface="Calibri" panose="020F0502020204030204" pitchFamily="34" charset="0"/>
              </a:rPr>
              <a:t>Fisk Size = </a:t>
            </a:r>
            <a:r>
              <a:rPr lang="en-US" sz="2400" dirty="0" smtClean="0">
                <a:latin typeface="Calibri" panose="020F0502020204030204" pitchFamily="34" charset="0"/>
                <a:cs typeface="Calibri" panose="020F0502020204030204" pitchFamily="34" charset="0"/>
              </a:rPr>
              <a:t>1000 </a:t>
            </a:r>
            <a:r>
              <a:rPr lang="en-US" sz="2400" dirty="0">
                <a:latin typeface="Calibri" panose="020F0502020204030204" pitchFamily="34" charset="0"/>
                <a:cs typeface="Calibri" panose="020F0502020204030204" pitchFamily="34" charset="0"/>
              </a:rPr>
              <a:t>blocks (1 </a:t>
            </a:r>
            <a:r>
              <a:rPr lang="en-US" sz="2400" dirty="0" smtClean="0">
                <a:latin typeface="Calibri" panose="020F0502020204030204" pitchFamily="34" charset="0"/>
                <a:cs typeface="Calibri" panose="020F0502020204030204" pitchFamily="34" charset="0"/>
              </a:rPr>
              <a:t>MB)</a:t>
            </a:r>
          </a:p>
          <a:p>
            <a:pPr lvl="1">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Super </a:t>
            </a:r>
            <a:r>
              <a:rPr lang="en-US" sz="2400" dirty="0">
                <a:latin typeface="Calibri" panose="020F0502020204030204" pitchFamily="34" charset="0"/>
                <a:cs typeface="Calibri" panose="020F0502020204030204" pitchFamily="34" charset="0"/>
              </a:rPr>
              <a:t>Block + </a:t>
            </a:r>
            <a:r>
              <a:rPr lang="en-US" sz="2400" dirty="0" smtClean="0">
                <a:latin typeface="Calibri" panose="020F0502020204030204" pitchFamily="34" charset="0"/>
                <a:cs typeface="Calibri" panose="020F0502020204030204" pitchFamily="34" charset="0"/>
              </a:rPr>
              <a:t>I-node </a:t>
            </a:r>
            <a:r>
              <a:rPr lang="en-US" sz="2400" dirty="0">
                <a:latin typeface="Calibri" panose="020F0502020204030204" pitchFamily="34" charset="0"/>
                <a:cs typeface="Calibri" panose="020F0502020204030204" pitchFamily="34" charset="0"/>
              </a:rPr>
              <a:t>struct list = 5% = 50 </a:t>
            </a:r>
            <a:r>
              <a:rPr lang="en-US" sz="2400" dirty="0" smtClean="0">
                <a:latin typeface="Calibri" panose="020F0502020204030204" pitchFamily="34" charset="0"/>
                <a:cs typeface="Calibri" panose="020F0502020204030204" pitchFamily="34" charset="0"/>
              </a:rPr>
              <a:t>blocks</a:t>
            </a:r>
          </a:p>
          <a:p>
            <a:pPr lvl="1">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Data </a:t>
            </a:r>
            <a:r>
              <a:rPr lang="en-US" sz="2400" dirty="0">
                <a:latin typeface="Calibri" panose="020F0502020204030204" pitchFamily="34" charset="0"/>
                <a:cs typeface="Calibri" panose="020F0502020204030204" pitchFamily="34" charset="0"/>
              </a:rPr>
              <a:t>Blocks = 95% = 950 </a:t>
            </a:r>
            <a:r>
              <a:rPr lang="en-US" sz="2400" dirty="0" smtClean="0">
                <a:latin typeface="Calibri" panose="020F0502020204030204" pitchFamily="34" charset="0"/>
                <a:cs typeface="Calibri" panose="020F0502020204030204" pitchFamily="34" charset="0"/>
              </a:rPr>
              <a:t>blocks</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Calculating Super Block size (total = 5808 bytes):</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B</a:t>
            </a:r>
            <a:r>
              <a:rPr lang="en-US" sz="2400" dirty="0" smtClean="0">
                <a:latin typeface="Calibri" panose="020F0502020204030204" pitchFamily="34" charset="0"/>
                <a:cs typeface="Calibri" panose="020F0502020204030204" pitchFamily="34" charset="0"/>
              </a:rPr>
              <a:t>lock free list </a:t>
            </a:r>
            <a:r>
              <a:rPr lang="en-US" sz="2400" dirty="0">
                <a:latin typeface="Calibri" panose="020F0502020204030204" pitchFamily="34" charset="0"/>
                <a:cs typeface="Calibri" panose="020F0502020204030204" pitchFamily="34" charset="0"/>
              </a:rPr>
              <a:t>= 950 * 4 (integer is 4-bytes) = 3800 bytes</a:t>
            </a:r>
          </a:p>
          <a:p>
            <a:pPr lvl="1">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I-node free list </a:t>
            </a:r>
            <a:r>
              <a:rPr lang="en-US" sz="2400" dirty="0">
                <a:latin typeface="Calibri" panose="020F0502020204030204" pitchFamily="34" charset="0"/>
                <a:cs typeface="Calibri" panose="020F0502020204030204" pitchFamily="34" charset="0"/>
              </a:rPr>
              <a:t>= 500 * 4 = 2000 </a:t>
            </a:r>
            <a:r>
              <a:rPr lang="en-US" sz="2400" dirty="0" smtClean="0">
                <a:latin typeface="Calibri" panose="020F0502020204030204" pitchFamily="34" charset="0"/>
                <a:cs typeface="Calibri" panose="020F0502020204030204" pitchFamily="34" charset="0"/>
              </a:rPr>
              <a:t>bytes</a:t>
            </a:r>
          </a:p>
          <a:p>
            <a:pPr lvl="1">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Free </a:t>
            </a:r>
            <a:r>
              <a:rPr lang="en-US" sz="2400" dirty="0">
                <a:latin typeface="Calibri" panose="020F0502020204030204" pitchFamily="34" charset="0"/>
                <a:cs typeface="Calibri" panose="020F0502020204030204" pitchFamily="34" charset="0"/>
              </a:rPr>
              <a:t>data space = 4 bytes</a:t>
            </a:r>
          </a:p>
          <a:p>
            <a:pPr lvl="1">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Root I-node </a:t>
            </a:r>
            <a:r>
              <a:rPr lang="en-US" sz="2400" dirty="0">
                <a:latin typeface="Calibri" panose="020F0502020204030204" pitchFamily="34" charset="0"/>
                <a:cs typeface="Calibri" panose="020F0502020204030204" pitchFamily="34" charset="0"/>
              </a:rPr>
              <a:t># = 4 bytes </a:t>
            </a:r>
          </a:p>
        </p:txBody>
      </p:sp>
    </p:spTree>
    <p:extLst>
      <p:ext uri="{BB962C8B-B14F-4D97-AF65-F5344CB8AC3E}">
        <p14:creationId xmlns:p14="http://schemas.microsoft.com/office/powerpoint/2010/main" val="3376671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126" y="206911"/>
            <a:ext cx="9404723" cy="1400530"/>
          </a:xfrm>
        </p:spPr>
        <p:txBody>
          <a:bodyPr/>
          <a:lstStyle/>
          <a:p>
            <a:r>
              <a:rPr lang="en-US" dirty="0" smtClean="0">
                <a:latin typeface="Calibri" panose="020F0502020204030204" pitchFamily="34" charset="0"/>
                <a:cs typeface="Calibri" panose="020F0502020204030204" pitchFamily="34" charset="0"/>
              </a:rPr>
              <a:t>Continued…</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28126" y="985835"/>
            <a:ext cx="10729810" cy="6011649"/>
          </a:xfrm>
        </p:spPr>
        <p:txBody>
          <a:bodyPr>
            <a:noAutofit/>
          </a:bodyPr>
          <a:lstStyle/>
          <a:p>
            <a:r>
              <a:rPr lang="en-US" sz="2400" dirty="0" smtClean="0">
                <a:latin typeface="Calibri" panose="020F0502020204030204" pitchFamily="34" charset="0"/>
                <a:cs typeface="Calibri" panose="020F0502020204030204" pitchFamily="34" charset="0"/>
              </a:rPr>
              <a:t>Calculating I-node size:</a:t>
            </a:r>
          </a:p>
          <a:p>
            <a:pPr marL="857250" lvl="2">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File </a:t>
            </a:r>
            <a:r>
              <a:rPr lang="en-US" sz="2400" dirty="0">
                <a:latin typeface="Calibri" panose="020F0502020204030204" pitchFamily="34" charset="0"/>
                <a:cs typeface="Calibri" panose="020F0502020204030204" pitchFamily="34" charset="0"/>
              </a:rPr>
              <a:t>code = 4 bytes</a:t>
            </a:r>
          </a:p>
          <a:p>
            <a:pPr marL="857250" lvl="2">
              <a:buFont typeface="Arial" panose="020B0604020202020204" pitchFamily="34" charset="0"/>
              <a:buChar char="•"/>
            </a:pPr>
            <a:r>
              <a:rPr lang="en-US" sz="2400" dirty="0">
                <a:latin typeface="Calibri" panose="020F0502020204030204" pitchFamily="34" charset="0"/>
                <a:cs typeface="Calibri" panose="020F0502020204030204" pitchFamily="34" charset="0"/>
              </a:rPr>
              <a:t>File size = 4 bytes</a:t>
            </a:r>
          </a:p>
          <a:p>
            <a:pPr marL="857250" lvl="2">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I-node </a:t>
            </a:r>
            <a:r>
              <a:rPr lang="en-US" sz="2400" dirty="0">
                <a:latin typeface="Calibri" panose="020F0502020204030204" pitchFamily="34" charset="0"/>
                <a:cs typeface="Calibri" panose="020F0502020204030204" pitchFamily="34" charset="0"/>
              </a:rPr>
              <a:t>number = 4 bytes</a:t>
            </a:r>
          </a:p>
          <a:p>
            <a:pPr marL="857250" lvl="2">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Disk map </a:t>
            </a:r>
            <a:r>
              <a:rPr lang="en-US" sz="2400" dirty="0">
                <a:latin typeface="Calibri" panose="020F0502020204030204" pitchFamily="34" charset="0"/>
                <a:cs typeface="Calibri" panose="020F0502020204030204" pitchFamily="34" charset="0"/>
              </a:rPr>
              <a:t>= 15 * 4 = 60 bytes (array of references to 15 data </a:t>
            </a:r>
            <a:r>
              <a:rPr lang="en-US" sz="2400" dirty="0" smtClean="0">
                <a:latin typeface="Calibri" panose="020F0502020204030204" pitchFamily="34" charset="0"/>
                <a:cs typeface="Calibri" panose="020F0502020204030204" pitchFamily="34" charset="0"/>
              </a:rPr>
              <a:t>block numbers</a:t>
            </a:r>
            <a:r>
              <a:rPr lang="en-US" sz="2400" dirty="0">
                <a:latin typeface="Calibri" panose="020F0502020204030204" pitchFamily="34" charset="0"/>
                <a:cs typeface="Calibri" panose="020F0502020204030204" pitchFamily="34" charset="0"/>
              </a:rPr>
              <a:t>)</a:t>
            </a:r>
          </a:p>
          <a:p>
            <a:pPr marL="857250" lvl="2">
              <a:buFont typeface="Arial" panose="020B0604020202020204" pitchFamily="34" charset="0"/>
              <a:buChar char="•"/>
            </a:pPr>
            <a:r>
              <a:rPr lang="en-US" sz="2400" dirty="0">
                <a:latin typeface="Calibri" panose="020F0502020204030204" pitchFamily="34" charset="0"/>
                <a:cs typeface="Calibri" panose="020F0502020204030204" pitchFamily="34" charset="0"/>
              </a:rPr>
              <a:t>Total size of each </a:t>
            </a:r>
            <a:r>
              <a:rPr lang="en-US" sz="2400" dirty="0" smtClean="0">
                <a:latin typeface="Calibri" panose="020F0502020204030204" pitchFamily="34" charset="0"/>
                <a:cs typeface="Calibri" panose="020F0502020204030204" pitchFamily="34" charset="0"/>
              </a:rPr>
              <a:t>I-node </a:t>
            </a:r>
            <a:r>
              <a:rPr lang="en-US" sz="2400" dirty="0">
                <a:latin typeface="Calibri" panose="020F0502020204030204" pitchFamily="34" charset="0"/>
                <a:cs typeface="Calibri" panose="020F0502020204030204" pitchFamily="34" charset="0"/>
              </a:rPr>
              <a:t>= 72 bytes</a:t>
            </a:r>
          </a:p>
          <a:p>
            <a:pPr marL="857250" lvl="2">
              <a:buFont typeface="Arial" panose="020B0604020202020204" pitchFamily="34" charset="0"/>
              <a:buChar char="•"/>
            </a:pPr>
            <a:r>
              <a:rPr lang="en-US" sz="2400" dirty="0">
                <a:latin typeface="Calibri" panose="020F0502020204030204" pitchFamily="34" charset="0"/>
                <a:cs typeface="Calibri" panose="020F0502020204030204" pitchFamily="34" charset="0"/>
              </a:rPr>
              <a:t> Total number of </a:t>
            </a:r>
            <a:r>
              <a:rPr lang="en-US" sz="2400" dirty="0" smtClean="0">
                <a:latin typeface="Calibri" panose="020F0502020204030204" pitchFamily="34" charset="0"/>
                <a:cs typeface="Calibri" panose="020F0502020204030204" pitchFamily="34" charset="0"/>
              </a:rPr>
              <a:t>I-nodes </a:t>
            </a:r>
            <a:r>
              <a:rPr lang="en-US" sz="2400" dirty="0">
                <a:latin typeface="Calibri" panose="020F0502020204030204" pitchFamily="34" charset="0"/>
                <a:cs typeface="Calibri" panose="020F0502020204030204" pitchFamily="34" charset="0"/>
              </a:rPr>
              <a:t>= 5% of Fisk * 10 = 5% * 1000 * 10 = </a:t>
            </a:r>
            <a:r>
              <a:rPr lang="en-US" sz="2400" dirty="0" smtClean="0">
                <a:latin typeface="Calibri" panose="020F0502020204030204" pitchFamily="34" charset="0"/>
                <a:cs typeface="Calibri" panose="020F0502020204030204" pitchFamily="34" charset="0"/>
              </a:rPr>
              <a:t>50</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Calculating Directory size</a:t>
            </a:r>
            <a:r>
              <a:rPr lang="en-US" sz="2400" dirty="0" smtClean="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File count = 4 bytes</a:t>
            </a:r>
          </a:p>
          <a:p>
            <a:pPr lvl="1">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50 I-node </a:t>
            </a:r>
            <a:r>
              <a:rPr lang="en-US" sz="2400" dirty="0">
                <a:latin typeface="Calibri" panose="020F0502020204030204" pitchFamily="34" charset="0"/>
                <a:cs typeface="Calibri" panose="020F0502020204030204" pitchFamily="34" charset="0"/>
              </a:rPr>
              <a:t>numbers = 50 * 4 = 200 bytes</a:t>
            </a:r>
          </a:p>
          <a:p>
            <a:pPr lvl="1">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50 </a:t>
            </a:r>
            <a:r>
              <a:rPr lang="en-US" sz="2400" dirty="0">
                <a:latin typeface="Calibri" panose="020F0502020204030204" pitchFamily="34" charset="0"/>
                <a:cs typeface="Calibri" panose="020F0502020204030204" pitchFamily="34" charset="0"/>
              </a:rPr>
              <a:t>filenames of 10 characters each = 50 * 10 = 500 bytes</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09083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120</TotalTime>
  <Words>1062</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Wingdings</vt:lpstr>
      <vt:lpstr>Wingdings 3</vt:lpstr>
      <vt:lpstr>Ion</vt:lpstr>
      <vt:lpstr>    File System Management             </vt:lpstr>
      <vt:lpstr>Index:  </vt:lpstr>
      <vt:lpstr>Project definition:  </vt:lpstr>
      <vt:lpstr>PowerPoint Presentation</vt:lpstr>
      <vt:lpstr>Operating system concepts used:   </vt:lpstr>
      <vt:lpstr>Continued…</vt:lpstr>
      <vt:lpstr>Project modules: </vt:lpstr>
      <vt:lpstr>Technical details:</vt:lpstr>
      <vt:lpstr>Continued…</vt:lpstr>
      <vt:lpstr>The virtual disk is divided in two partition. The first partition contains the superblock and the inode structure which constitute 5% of the total space. The second partition contains the data blocks which constitute 95% of the total space allocated.The structure of superblock constitute block free list, inode free list, free data space and root node number.The structure of inode constitute file code,file size ,inode number and disk map. The data blocks contain  root node struct and free data blocks where contents of file and directories are stored.  </vt:lpstr>
      <vt:lpstr>PowerPoint Presentation</vt:lpstr>
      <vt:lpstr>PowerPoint Presentation</vt:lpstr>
      <vt:lpstr>Flow chart:</vt:lpstr>
      <vt:lpstr>PowerPoint Presentation</vt:lpstr>
      <vt:lpstr>Live demo…</vt:lpstr>
      <vt:lpstr>PowerPoint Presentation</vt:lpstr>
      <vt:lpstr>PowerPoint Presentation</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Operating system project File System Management       Group No. 10  Ashna Jain (201501008)  Janvi Patel (201501072)  </dc:title>
  <dc:creator>Janu</dc:creator>
  <cp:lastModifiedBy>Janu</cp:lastModifiedBy>
  <cp:revision>43</cp:revision>
  <dcterms:created xsi:type="dcterms:W3CDTF">2017-11-20T10:41:42Z</dcterms:created>
  <dcterms:modified xsi:type="dcterms:W3CDTF">2017-11-21T04:18:23Z</dcterms:modified>
</cp:coreProperties>
</file>