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8"/>
  </p:notesMasterIdLst>
  <p:sldIdLst>
    <p:sldId id="272" r:id="rId3"/>
    <p:sldId id="275" r:id="rId4"/>
    <p:sldId id="283" r:id="rId5"/>
    <p:sldId id="276" r:id="rId6"/>
    <p:sldId id="284" r:id="rId7"/>
    <p:sldId id="290" r:id="rId8"/>
    <p:sldId id="273" r:id="rId9"/>
    <p:sldId id="274" r:id="rId10"/>
    <p:sldId id="277" r:id="rId11"/>
    <p:sldId id="278" r:id="rId12"/>
    <p:sldId id="279" r:id="rId13"/>
    <p:sldId id="282" r:id="rId14"/>
    <p:sldId id="280" r:id="rId15"/>
    <p:sldId id="293" r:id="rId16"/>
    <p:sldId id="292" r:id="rId17"/>
    <p:sldId id="294" r:id="rId18"/>
    <p:sldId id="295" r:id="rId19"/>
    <p:sldId id="296" r:id="rId20"/>
    <p:sldId id="285" r:id="rId21"/>
    <p:sldId id="286" r:id="rId22"/>
    <p:sldId id="287" r:id="rId23"/>
    <p:sldId id="288" r:id="rId24"/>
    <p:sldId id="289" r:id="rId25"/>
    <p:sldId id="297"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CC66FF"/>
    <a:srgbClr val="CCFFFF"/>
    <a:srgbClr val="FF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4" d="100"/>
          <a:sy n="64" d="100"/>
        </p:scale>
        <p:origin x="864"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11-May-17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11-May-17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11-May-17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11-May-17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11-May-17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42047" y="2087894"/>
            <a:ext cx="9530499" cy="1752600"/>
          </a:xfrm>
        </p:spPr>
        <p:txBody>
          <a:bodyPr>
            <a:normAutofit/>
          </a:bodyPr>
          <a:lstStyle/>
          <a:p>
            <a:pPr algn="ctr"/>
            <a:r>
              <a:rPr lang="en-US" sz="4400" dirty="0"/>
              <a:t>Project</a:t>
            </a:r>
          </a:p>
          <a:p>
            <a:pPr algn="ctr"/>
            <a:r>
              <a:rPr lang="en-US" sz="4400" dirty="0">
                <a:latin typeface="Arial" panose="020B0604020202020204" pitchFamily="34" charset="0"/>
                <a:cs typeface="Arial" panose="020B0604020202020204" pitchFamily="34" charset="0"/>
              </a:rPr>
              <a:t>Hospital management system</a:t>
            </a:r>
          </a:p>
        </p:txBody>
      </p:sp>
      <p:sp>
        <p:nvSpPr>
          <p:cNvPr id="4" name="Title 3"/>
          <p:cNvSpPr>
            <a:spLocks noGrp="1"/>
          </p:cNvSpPr>
          <p:nvPr>
            <p:ph type="ctrTitle"/>
          </p:nvPr>
        </p:nvSpPr>
        <p:spPr>
          <a:xfrm>
            <a:off x="-184346" y="904973"/>
            <a:ext cx="10893195" cy="843698"/>
          </a:xfrm>
        </p:spPr>
        <p:txBody>
          <a:bodyPr>
            <a:normAutofit fontScale="90000"/>
          </a:bodyPr>
          <a:lstStyle/>
          <a:p>
            <a:r>
              <a:rPr lang="en-US" dirty="0"/>
              <a:t>Data Base Management System</a:t>
            </a:r>
          </a:p>
        </p:txBody>
      </p:sp>
      <p:pic>
        <p:nvPicPr>
          <p:cNvPr id="6" name="Picture 5"/>
          <p:cNvPicPr/>
          <p:nvPr/>
        </p:nvPicPr>
        <p:blipFill>
          <a:blip r:embed="rId3"/>
          <a:stretch>
            <a:fillRect/>
          </a:stretch>
        </p:blipFill>
        <p:spPr>
          <a:xfrm>
            <a:off x="9049732" y="75414"/>
            <a:ext cx="3045629" cy="980388"/>
          </a:xfrm>
          <a:prstGeom prst="rect">
            <a:avLst/>
          </a:prstGeom>
        </p:spPr>
      </p:pic>
      <p:sp>
        <p:nvSpPr>
          <p:cNvPr id="3" name="Rectangle 2"/>
          <p:cNvSpPr/>
          <p:nvPr/>
        </p:nvSpPr>
        <p:spPr>
          <a:xfrm>
            <a:off x="644165" y="3909297"/>
            <a:ext cx="6096000" cy="1938992"/>
          </a:xfrm>
          <a:prstGeom prst="rect">
            <a:avLst/>
          </a:prstGeom>
        </p:spPr>
        <p:txBody>
          <a:bodyPr>
            <a:spAutoFit/>
          </a:bodyPr>
          <a:lstStyle/>
          <a:p>
            <a:r>
              <a:rPr lang="en-US" sz="2400" dirty="0"/>
              <a:t>Group No : 12</a:t>
            </a:r>
          </a:p>
          <a:p>
            <a:endParaRPr lang="en-US" sz="2400" dirty="0"/>
          </a:p>
          <a:p>
            <a:r>
              <a:rPr lang="en-US" sz="2400" dirty="0"/>
              <a:t>Group Members :</a:t>
            </a:r>
          </a:p>
          <a:p>
            <a:r>
              <a:rPr lang="en-US" sz="2400" dirty="0" err="1"/>
              <a:t>Janvi</a:t>
            </a:r>
            <a:r>
              <a:rPr lang="en-US" sz="2400" dirty="0"/>
              <a:t> Patel          201501072</a:t>
            </a:r>
          </a:p>
          <a:p>
            <a:r>
              <a:rPr lang="en-US" sz="2400" dirty="0"/>
              <a:t>Nishi Patel         201501076</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4248" y="1036948"/>
            <a:ext cx="11378152" cy="5524107"/>
          </a:xfrm>
        </p:spPr>
        <p:txBody>
          <a:bodyPr>
            <a:normAutofit fontScale="92500" lnSpcReduction="10000"/>
          </a:bodyPr>
          <a:lstStyle/>
          <a:p>
            <a:r>
              <a:rPr lang="en-US" sz="3500" dirty="0">
                <a:latin typeface="Times New Roman" panose="02020603050405020304" pitchFamily="18" charset="0"/>
                <a:cs typeface="Times New Roman" panose="02020603050405020304" pitchFamily="18" charset="0"/>
              </a:rPr>
              <a:t>2</a:t>
            </a:r>
            <a:r>
              <a:rPr lang="en-US" sz="3500" baseline="30000" dirty="0">
                <a:latin typeface="Times New Roman" panose="02020603050405020304" pitchFamily="18" charset="0"/>
                <a:cs typeface="Times New Roman" panose="02020603050405020304" pitchFamily="18" charset="0"/>
              </a:rPr>
              <a:t>nd</a:t>
            </a:r>
            <a:r>
              <a:rPr lang="en-US" sz="3500" dirty="0">
                <a:latin typeface="Times New Roman" panose="02020603050405020304" pitchFamily="18" charset="0"/>
                <a:cs typeface="Times New Roman" panose="02020603050405020304" pitchFamily="18" charset="0"/>
              </a:rPr>
              <a:t> NF </a:t>
            </a:r>
          </a:p>
          <a:p>
            <a:pPr marL="1100138" lvl="1" indent="-533400" algn="just"/>
            <a:r>
              <a:rPr lang="en-US" altLang="en-US" dirty="0">
                <a:latin typeface="Times New Roman" panose="02020603050405020304" pitchFamily="18" charset="0"/>
                <a:ea typeface="Arial Unicode MS" pitchFamily="34" charset="-128"/>
                <a:cs typeface="Times New Roman" panose="02020603050405020304" pitchFamily="18" charset="0"/>
              </a:rPr>
              <a:t>The database is in first normal form </a:t>
            </a:r>
          </a:p>
          <a:p>
            <a:pPr marL="1100138" lvl="1" indent="-533400" algn="just"/>
            <a:r>
              <a:rPr lang="en-US" altLang="en-US" dirty="0">
                <a:latin typeface="Times New Roman" panose="02020603050405020304" pitchFamily="18" charset="0"/>
                <a:cs typeface="Times New Roman" panose="02020603050405020304" pitchFamily="18" charset="0"/>
              </a:rPr>
              <a:t>All non-key attributes in the table must be functionally dependent on the entire primary key.</a:t>
            </a:r>
          </a:p>
          <a:p>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  1. Table Patient</a:t>
            </a:r>
          </a:p>
          <a:p>
            <a:pPr marL="0" indent="0">
              <a:buNone/>
            </a:pPr>
            <a:r>
              <a:rPr lang="en-US" sz="2400" dirty="0">
                <a:latin typeface="Times New Roman" panose="02020603050405020304" pitchFamily="18" charset="0"/>
                <a:cs typeface="Times New Roman" panose="02020603050405020304" pitchFamily="18" charset="0"/>
              </a:rPr>
              <a:t>      Key : {</a:t>
            </a:r>
            <a:r>
              <a:rPr lang="en-US" sz="2400" u="sng" dirty="0">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Scheme : {</a:t>
            </a:r>
            <a:r>
              <a:rPr lang="en-US" sz="2400" u="sng" dirty="0">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Name, Gender, Birthdate, </a:t>
            </a:r>
            <a:r>
              <a:rPr lang="en-US" sz="2400" dirty="0" err="1">
                <a:latin typeface="Times New Roman" panose="02020603050405020304" pitchFamily="18" charset="0"/>
                <a:cs typeface="Times New Roman" panose="02020603050405020304" pitchFamily="18" charset="0"/>
              </a:rPr>
              <a:t>Phone_no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Emergency_phone_no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Blood_group</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Functional dependency : {Name, Gender, Birthdate, </a:t>
            </a:r>
            <a:r>
              <a:rPr lang="en-US" sz="2400" dirty="0" err="1">
                <a:latin typeface="Times New Roman" panose="02020603050405020304" pitchFamily="18" charset="0"/>
                <a:cs typeface="Times New Roman" panose="02020603050405020304" pitchFamily="18" charset="0"/>
              </a:rPr>
              <a:t>Phone_no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Emergency_phone_no,Blood_group</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2. Table login </a:t>
            </a:r>
          </a:p>
          <a:p>
            <a:pPr marL="0" indent="0">
              <a:buNone/>
            </a:pPr>
            <a:r>
              <a:rPr lang="en-US" sz="2400" dirty="0">
                <a:latin typeface="Times New Roman" panose="02020603050405020304" pitchFamily="18" charset="0"/>
                <a:cs typeface="Times New Roman" panose="02020603050405020304" pitchFamily="18" charset="0"/>
              </a:rPr>
              <a:t>      Key : {</a:t>
            </a:r>
            <a:r>
              <a:rPr lang="en-US" sz="2400" u="sng" dirty="0">
                <a:latin typeface="Times New Roman" panose="02020603050405020304" pitchFamily="18" charset="0"/>
                <a:cs typeface="Times New Roman" panose="02020603050405020304" pitchFamily="18" charset="0"/>
              </a:rPr>
              <a:t>User_ID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Scheme : {Password}</a:t>
            </a:r>
          </a:p>
          <a:p>
            <a:pPr marL="0" indent="0">
              <a:buNone/>
            </a:pPr>
            <a:r>
              <a:rPr lang="en-US" sz="2400" dirty="0">
                <a:latin typeface="Times New Roman" panose="02020603050405020304" pitchFamily="18" charset="0"/>
                <a:cs typeface="Times New Roman" panose="02020603050405020304" pitchFamily="18" charset="0"/>
              </a:rPr>
              <a:t>      Functional dependency : {Password}     {</a:t>
            </a:r>
            <a:r>
              <a:rPr lang="en-US" sz="2400" u="sng" dirty="0">
                <a:latin typeface="Times New Roman" panose="02020603050405020304" pitchFamily="18" charset="0"/>
                <a:cs typeface="Times New Roman" panose="02020603050405020304" pitchFamily="18" charset="0"/>
              </a:rPr>
              <a:t>User_ID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566738" lvl="1" indent="0" algn="just">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04248" y="0"/>
            <a:ext cx="10972800" cy="775355"/>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Continued…</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a:cxnSpLocks/>
          </p:cNvCxnSpPr>
          <p:nvPr/>
        </p:nvCxnSpPr>
        <p:spPr>
          <a:xfrm>
            <a:off x="6334920" y="4881111"/>
            <a:ext cx="3110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cxnSpLocks/>
          </p:cNvCxnSpPr>
          <p:nvPr/>
        </p:nvCxnSpPr>
        <p:spPr>
          <a:xfrm>
            <a:off x="4864923" y="6350085"/>
            <a:ext cx="3110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6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5906" y="1008667"/>
            <a:ext cx="10972800" cy="5476974"/>
          </a:xfrm>
        </p:spPr>
        <p:txBody>
          <a:bodyPr/>
          <a:lstStyle/>
          <a:p>
            <a:pPr lvl="0"/>
            <a:r>
              <a:rPr lang="en-US" sz="3200" dirty="0">
                <a:latin typeface="Times New Roman" panose="02020603050405020304" pitchFamily="18" charset="0"/>
                <a:cs typeface="Times New Roman" panose="02020603050405020304" pitchFamily="18" charset="0"/>
              </a:rPr>
              <a:t>3</a:t>
            </a:r>
            <a:r>
              <a:rPr lang="en-US" sz="3200" baseline="30000" dirty="0">
                <a:latin typeface="Times New Roman" panose="02020603050405020304" pitchFamily="18" charset="0"/>
                <a:cs typeface="Times New Roman" panose="02020603050405020304" pitchFamily="18" charset="0"/>
              </a:rPr>
              <a:t>rd</a:t>
            </a:r>
            <a:r>
              <a:rPr lang="en-US" sz="3200" dirty="0">
                <a:latin typeface="Times New Roman" panose="02020603050405020304" pitchFamily="18" charset="0"/>
                <a:cs typeface="Times New Roman" panose="02020603050405020304" pitchFamily="18" charset="0"/>
              </a:rPr>
              <a:t> NF :</a:t>
            </a:r>
          </a:p>
          <a:p>
            <a:pPr lvl="1"/>
            <a:r>
              <a:rPr lang="en-US" dirty="0"/>
              <a:t>The table should be in first and second normal form.</a:t>
            </a:r>
          </a:p>
          <a:p>
            <a:pPr lvl="1"/>
            <a:r>
              <a:rPr lang="en-US" dirty="0"/>
              <a:t>No attribute is transitively dependent on the primary key.</a:t>
            </a:r>
          </a:p>
          <a:p>
            <a:pPr lvl="0"/>
            <a:r>
              <a:rPr lang="en-US" dirty="0">
                <a:latin typeface="Times New Roman" panose="02020603050405020304" pitchFamily="18" charset="0"/>
                <a:cs typeface="Times New Roman" panose="02020603050405020304" pitchFamily="18" charset="0"/>
              </a:rPr>
              <a:t>Wherever there is address field, we include attributes like city, street, pin code, state. So, we make different table of address and PID/SID as primary key. Because from city we can get state, pin code etc.</a:t>
            </a:r>
          </a:p>
          <a:p>
            <a:pPr lvl="0"/>
            <a:r>
              <a:rPr lang="en-US" dirty="0">
                <a:latin typeface="Times New Roman" panose="02020603050405020304" pitchFamily="18" charset="0"/>
                <a:cs typeface="Times New Roman" panose="02020603050405020304" pitchFamily="18" charset="0"/>
              </a:rPr>
              <a:t>Example : </a:t>
            </a:r>
          </a:p>
          <a:p>
            <a:endParaRPr lang="en-US" dirty="0"/>
          </a:p>
        </p:txBody>
      </p:sp>
      <p:sp>
        <p:nvSpPr>
          <p:cNvPr id="5" name="Title 2"/>
          <p:cNvSpPr>
            <a:spLocks noGrp="1"/>
          </p:cNvSpPr>
          <p:nvPr>
            <p:ph type="title"/>
          </p:nvPr>
        </p:nvSpPr>
        <p:spPr>
          <a:xfrm>
            <a:off x="166541" y="0"/>
            <a:ext cx="10646004" cy="706445"/>
          </a:xfrm>
        </p:spPr>
        <p:txBody>
          <a:bodyPr>
            <a:normAutofit fontScale="90000"/>
          </a:bodyPr>
          <a:lstStyle/>
          <a:p>
            <a:r>
              <a:rPr lang="en-US" sz="4400" dirty="0">
                <a:solidFill>
                  <a:schemeClr val="tx1"/>
                </a:solidFill>
                <a:latin typeface="Times New Roman" panose="02020603050405020304" pitchFamily="18" charset="0"/>
                <a:cs typeface="Times New Roman" panose="02020603050405020304" pitchFamily="18" charset="0"/>
              </a:rPr>
              <a:t>Continued…</a:t>
            </a:r>
            <a:endParaRPr lang="en-US"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4387306"/>
              </p:ext>
            </p:extLst>
          </p:nvPr>
        </p:nvGraphicFramePr>
        <p:xfrm>
          <a:off x="857839" y="4265681"/>
          <a:ext cx="10284645" cy="2219960"/>
        </p:xfrm>
        <a:graphic>
          <a:graphicData uri="http://schemas.openxmlformats.org/drawingml/2006/table">
            <a:tbl>
              <a:tblPr firstRow="1" bandRow="1">
                <a:tableStyleId>{5C22544A-7EE6-4342-B048-85BDC9FD1C3A}</a:tableStyleId>
              </a:tblPr>
              <a:tblGrid>
                <a:gridCol w="3428215">
                  <a:extLst>
                    <a:ext uri="{9D8B030D-6E8A-4147-A177-3AD203B41FA5}">
                      <a16:colId xmlns:a16="http://schemas.microsoft.com/office/drawing/2014/main" val="2259348855"/>
                    </a:ext>
                  </a:extLst>
                </a:gridCol>
                <a:gridCol w="3428215">
                  <a:extLst>
                    <a:ext uri="{9D8B030D-6E8A-4147-A177-3AD203B41FA5}">
                      <a16:colId xmlns:a16="http://schemas.microsoft.com/office/drawing/2014/main" val="4080017793"/>
                    </a:ext>
                  </a:extLst>
                </a:gridCol>
                <a:gridCol w="3428215">
                  <a:extLst>
                    <a:ext uri="{9D8B030D-6E8A-4147-A177-3AD203B41FA5}">
                      <a16:colId xmlns:a16="http://schemas.microsoft.com/office/drawing/2014/main" val="2541331501"/>
                    </a:ext>
                  </a:extLst>
                </a:gridCol>
              </a:tblGrid>
              <a:tr h="0">
                <a:tc>
                  <a:txBody>
                    <a:bodyPr/>
                    <a:lstStyle/>
                    <a:p>
                      <a:r>
                        <a:rPr lang="en-US" dirty="0"/>
                        <a:t>Attributes</a:t>
                      </a:r>
                    </a:p>
                  </a:txBody>
                  <a:tcPr/>
                </a:tc>
                <a:tc>
                  <a:txBody>
                    <a:bodyPr/>
                    <a:lstStyle/>
                    <a:p>
                      <a:r>
                        <a:rPr lang="en-US" dirty="0"/>
                        <a:t>Data type</a:t>
                      </a:r>
                    </a:p>
                  </a:txBody>
                  <a:tcPr/>
                </a:tc>
                <a:tc>
                  <a:txBody>
                    <a:bodyPr/>
                    <a:lstStyle/>
                    <a:p>
                      <a:r>
                        <a:rPr lang="en-US" dirty="0"/>
                        <a:t>Constraints</a:t>
                      </a:r>
                    </a:p>
                  </a:txBody>
                  <a:tcPr/>
                </a:tc>
                <a:extLst>
                  <a:ext uri="{0D108BD9-81ED-4DB2-BD59-A6C34878D82A}">
                    <a16:rowId xmlns:a16="http://schemas.microsoft.com/office/drawing/2014/main" val="125200340"/>
                  </a:ext>
                </a:extLst>
              </a:tr>
              <a:tr h="370840">
                <a:tc>
                  <a:txBody>
                    <a:bodyPr/>
                    <a:lstStyle/>
                    <a:p>
                      <a:r>
                        <a:rPr lang="en-US" dirty="0"/>
                        <a:t>PID</a:t>
                      </a:r>
                    </a:p>
                  </a:txBody>
                  <a:tcPr/>
                </a:tc>
                <a:tc>
                  <a:txBody>
                    <a:bodyPr/>
                    <a:lstStyle/>
                    <a:p>
                      <a:r>
                        <a:rPr lang="en-US" dirty="0"/>
                        <a:t>Big integer</a:t>
                      </a:r>
                    </a:p>
                  </a:txBody>
                  <a:tcPr/>
                </a:tc>
                <a:tc>
                  <a:txBody>
                    <a:bodyPr/>
                    <a:lstStyle/>
                    <a:p>
                      <a:r>
                        <a:rPr lang="en-US" dirty="0"/>
                        <a:t>Primary Key</a:t>
                      </a:r>
                    </a:p>
                  </a:txBody>
                  <a:tcPr/>
                </a:tc>
                <a:extLst>
                  <a:ext uri="{0D108BD9-81ED-4DB2-BD59-A6C34878D82A}">
                    <a16:rowId xmlns:a16="http://schemas.microsoft.com/office/drawing/2014/main" val="1098365641"/>
                  </a:ext>
                </a:extLst>
              </a:tr>
              <a:tr h="370840">
                <a:tc>
                  <a:txBody>
                    <a:bodyPr/>
                    <a:lstStyle/>
                    <a:p>
                      <a:r>
                        <a:rPr lang="en-US" dirty="0"/>
                        <a:t>Street</a:t>
                      </a:r>
                    </a:p>
                  </a:txBody>
                  <a:tcPr/>
                </a:tc>
                <a:tc>
                  <a:txBody>
                    <a:bodyPr/>
                    <a:lstStyle/>
                    <a:p>
                      <a:r>
                        <a:rPr lang="en-US" dirty="0"/>
                        <a:t>Varchar(70)</a:t>
                      </a:r>
                    </a:p>
                  </a:txBody>
                  <a:tcPr/>
                </a:tc>
                <a:tc>
                  <a:txBody>
                    <a:bodyPr/>
                    <a:lstStyle/>
                    <a:p>
                      <a:endParaRPr lang="en-US" dirty="0"/>
                    </a:p>
                  </a:txBody>
                  <a:tcPr/>
                </a:tc>
                <a:extLst>
                  <a:ext uri="{0D108BD9-81ED-4DB2-BD59-A6C34878D82A}">
                    <a16:rowId xmlns:a16="http://schemas.microsoft.com/office/drawing/2014/main" val="2328914742"/>
                  </a:ext>
                </a:extLst>
              </a:tr>
              <a:tr h="370840">
                <a:tc>
                  <a:txBody>
                    <a:bodyPr/>
                    <a:lstStyle/>
                    <a:p>
                      <a:r>
                        <a:rPr lang="en-US" dirty="0"/>
                        <a:t>City</a:t>
                      </a:r>
                    </a:p>
                  </a:txBody>
                  <a:tcPr/>
                </a:tc>
                <a:tc>
                  <a:txBody>
                    <a:bodyPr/>
                    <a:lstStyle/>
                    <a:p>
                      <a:r>
                        <a:rPr lang="en-US" dirty="0"/>
                        <a:t>Varchar(10)</a:t>
                      </a:r>
                    </a:p>
                  </a:txBody>
                  <a:tcPr/>
                </a:tc>
                <a:tc>
                  <a:txBody>
                    <a:bodyPr/>
                    <a:lstStyle/>
                    <a:p>
                      <a:endParaRPr lang="en-US" dirty="0"/>
                    </a:p>
                  </a:txBody>
                  <a:tcPr/>
                </a:tc>
                <a:extLst>
                  <a:ext uri="{0D108BD9-81ED-4DB2-BD59-A6C34878D82A}">
                    <a16:rowId xmlns:a16="http://schemas.microsoft.com/office/drawing/2014/main" val="934459688"/>
                  </a:ext>
                </a:extLst>
              </a:tr>
              <a:tr h="370840">
                <a:tc>
                  <a:txBody>
                    <a:bodyPr/>
                    <a:lstStyle/>
                    <a:p>
                      <a:r>
                        <a:rPr lang="en-US" dirty="0"/>
                        <a:t>State</a:t>
                      </a:r>
                    </a:p>
                  </a:txBody>
                  <a:tcPr/>
                </a:tc>
                <a:tc>
                  <a:txBody>
                    <a:bodyPr/>
                    <a:lstStyle/>
                    <a:p>
                      <a:r>
                        <a:rPr lang="en-US" dirty="0"/>
                        <a:t>Varchar(10)</a:t>
                      </a:r>
                    </a:p>
                  </a:txBody>
                  <a:tcPr/>
                </a:tc>
                <a:tc>
                  <a:txBody>
                    <a:bodyPr/>
                    <a:lstStyle/>
                    <a:p>
                      <a:endParaRPr lang="en-US" dirty="0"/>
                    </a:p>
                  </a:txBody>
                  <a:tcPr/>
                </a:tc>
                <a:extLst>
                  <a:ext uri="{0D108BD9-81ED-4DB2-BD59-A6C34878D82A}">
                    <a16:rowId xmlns:a16="http://schemas.microsoft.com/office/drawing/2014/main" val="109758697"/>
                  </a:ext>
                </a:extLst>
              </a:tr>
              <a:tr h="370840">
                <a:tc>
                  <a:txBody>
                    <a:bodyPr/>
                    <a:lstStyle/>
                    <a:p>
                      <a:r>
                        <a:rPr lang="en-US" dirty="0"/>
                        <a:t>Pin code</a:t>
                      </a:r>
                    </a:p>
                  </a:txBody>
                  <a:tcPr/>
                </a:tc>
                <a:tc>
                  <a:txBody>
                    <a:bodyPr/>
                    <a:lstStyle/>
                    <a:p>
                      <a:r>
                        <a:rPr lang="en-US" dirty="0"/>
                        <a:t>Big integer</a:t>
                      </a:r>
                    </a:p>
                  </a:txBody>
                  <a:tcPr/>
                </a:tc>
                <a:tc>
                  <a:txBody>
                    <a:bodyPr/>
                    <a:lstStyle/>
                    <a:p>
                      <a:endParaRPr lang="en-US" dirty="0"/>
                    </a:p>
                  </a:txBody>
                  <a:tcPr/>
                </a:tc>
                <a:extLst>
                  <a:ext uri="{0D108BD9-81ED-4DB2-BD59-A6C34878D82A}">
                    <a16:rowId xmlns:a16="http://schemas.microsoft.com/office/drawing/2014/main" val="332548824"/>
                  </a:ext>
                </a:extLst>
              </a:tr>
            </a:tbl>
          </a:graphicData>
        </a:graphic>
      </p:graphicFrame>
    </p:spTree>
    <p:extLst>
      <p:ext uri="{BB962C8B-B14F-4D97-AF65-F5344CB8AC3E}">
        <p14:creationId xmlns:p14="http://schemas.microsoft.com/office/powerpoint/2010/main" val="326768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2541" y="1412281"/>
            <a:ext cx="11274287" cy="5231296"/>
          </a:xfrm>
        </p:spPr>
        <p:txBody>
          <a:bodyPr/>
          <a:lstStyle/>
          <a:p>
            <a:r>
              <a:rPr lang="en-US" dirty="0">
                <a:latin typeface="Times New Roman" panose="02020603050405020304" pitchFamily="18" charset="0"/>
                <a:cs typeface="Times New Roman" panose="02020603050405020304" pitchFamily="18" charset="0"/>
              </a:rPr>
              <a:t>BCNF :</a:t>
            </a:r>
          </a:p>
          <a:p>
            <a:pPr lvl="1"/>
            <a:r>
              <a:rPr lang="en-US" sz="2600" dirty="0">
                <a:latin typeface="Times New Roman" panose="02020603050405020304" pitchFamily="18" charset="0"/>
                <a:cs typeface="Times New Roman" panose="02020603050405020304" pitchFamily="18" charset="0"/>
              </a:rPr>
              <a:t>The table should be in third normal form.</a:t>
            </a:r>
          </a:p>
          <a:p>
            <a:pPr lvl="1"/>
            <a:r>
              <a:rPr lang="en-US" sz="2600" dirty="0">
                <a:latin typeface="Times New Roman" panose="02020603050405020304" pitchFamily="18" charset="0"/>
                <a:cs typeface="Times New Roman" panose="02020603050405020304" pitchFamily="18" charset="0"/>
              </a:rPr>
              <a:t>If primary key is derived from candidate key, then it is not in BCNF.</a:t>
            </a:r>
          </a:p>
          <a:p>
            <a:pPr lvl="1"/>
            <a:endParaRPr lang="en-US" sz="2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case there is no way to derive primary key from candidate key. So all tables in our database is in BCNF form.</a:t>
            </a:r>
          </a:p>
          <a:p>
            <a:endParaRPr lang="en-US" dirty="0"/>
          </a:p>
          <a:p>
            <a:pPr marL="393192" lvl="1" indent="0">
              <a:buNone/>
            </a:pPr>
            <a:endParaRPr lang="en-US" dirty="0"/>
          </a:p>
          <a:p>
            <a:pPr marL="393192" lvl="1"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3" name="Title 2"/>
          <p:cNvSpPr>
            <a:spLocks noGrp="1"/>
          </p:cNvSpPr>
          <p:nvPr>
            <p:ph type="title"/>
          </p:nvPr>
        </p:nvSpPr>
        <p:spPr>
          <a:xfrm>
            <a:off x="308113" y="149087"/>
            <a:ext cx="10972800" cy="803479"/>
          </a:xfrm>
        </p:spPr>
        <p:txBody>
          <a:bodyPr>
            <a:normAutofit/>
          </a:bodyPr>
          <a:lstStyle/>
          <a:p>
            <a:r>
              <a:rPr lang="en-US" sz="4800" dirty="0">
                <a:solidFill>
                  <a:schemeClr val="tx1"/>
                </a:solidFill>
              </a:rPr>
              <a:t>Continued…</a:t>
            </a:r>
          </a:p>
        </p:txBody>
      </p:sp>
    </p:spTree>
    <p:extLst>
      <p:ext uri="{BB962C8B-B14F-4D97-AF65-F5344CB8AC3E}">
        <p14:creationId xmlns:p14="http://schemas.microsoft.com/office/powerpoint/2010/main" val="41495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3951" y="1109405"/>
            <a:ext cx="11582400" cy="6042580"/>
          </a:xfrm>
        </p:spPr>
        <p:txBody>
          <a:bodyPr>
            <a:normAutofit/>
          </a:bodyPr>
          <a:lstStyle/>
          <a:p>
            <a:pPr marL="0" lvl="0" indent="0">
              <a:buNone/>
            </a:pPr>
            <a:r>
              <a:rPr lang="en-US" b="1" dirty="0">
                <a:latin typeface="Times New Roman" panose="02020603050405020304" pitchFamily="18" charset="0"/>
                <a:cs typeface="Times New Roman" panose="02020603050405020304" pitchFamily="18" charset="0"/>
              </a:rPr>
              <a:t>1. Find the names, PID, disease, doctor’s name of the patients who have visited to more than one doctor.</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US" dirty="0"/>
          </a:p>
        </p:txBody>
      </p:sp>
      <p:sp>
        <p:nvSpPr>
          <p:cNvPr id="3" name="Title 2"/>
          <p:cNvSpPr>
            <a:spLocks noGrp="1"/>
          </p:cNvSpPr>
          <p:nvPr>
            <p:ph type="title"/>
          </p:nvPr>
        </p:nvSpPr>
        <p:spPr>
          <a:xfrm>
            <a:off x="263951" y="169683"/>
            <a:ext cx="11129913" cy="668737"/>
          </a:xfrm>
        </p:spPr>
        <p:txBody>
          <a:bodyPr>
            <a:noAutofit/>
          </a:bodyPr>
          <a:lstStyle/>
          <a:p>
            <a:r>
              <a:rPr lang="en-US" sz="4800" dirty="0">
                <a:solidFill>
                  <a:schemeClr val="tx1"/>
                </a:solidFill>
                <a:latin typeface="Times New Roman" panose="02020603050405020304" pitchFamily="18" charset="0"/>
                <a:cs typeface="Times New Roman" panose="02020603050405020304" pitchFamily="18" charset="0"/>
              </a:rPr>
              <a:t>Queries:</a:t>
            </a:r>
          </a:p>
        </p:txBody>
      </p:sp>
      <p:pic>
        <p:nvPicPr>
          <p:cNvPr id="4" name="Picture 3"/>
          <p:cNvPicPr>
            <a:picLocks noChangeAspect="1"/>
          </p:cNvPicPr>
          <p:nvPr/>
        </p:nvPicPr>
        <p:blipFill>
          <a:blip r:embed="rId2"/>
          <a:stretch>
            <a:fillRect/>
          </a:stretch>
        </p:blipFill>
        <p:spPr>
          <a:xfrm>
            <a:off x="568751" y="2336505"/>
            <a:ext cx="10382784" cy="203347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8751" y="4800454"/>
            <a:ext cx="8139314" cy="1462123"/>
          </a:xfrm>
          <a:prstGeom prst="rect">
            <a:avLst/>
          </a:prstGeom>
        </p:spPr>
      </p:pic>
    </p:spTree>
    <p:extLst>
      <p:ext uri="{BB962C8B-B14F-4D97-AF65-F5344CB8AC3E}">
        <p14:creationId xmlns:p14="http://schemas.microsoft.com/office/powerpoint/2010/main" val="17793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5171" y="904122"/>
            <a:ext cx="11288233" cy="5645534"/>
          </a:xfrm>
        </p:spPr>
        <p:txBody>
          <a:bodyPr/>
          <a:lstStyle/>
          <a:p>
            <a:pPr marL="0" lvl="0" indent="0">
              <a:buNone/>
            </a:pPr>
            <a:r>
              <a:rPr lang="en-US" b="1" dirty="0">
                <a:latin typeface="Times New Roman" panose="02020603050405020304" pitchFamily="18" charset="0"/>
                <a:cs typeface="Times New Roman" panose="02020603050405020304" pitchFamily="18" charset="0"/>
              </a:rPr>
              <a:t>2. Obtain the information for appointments where a patient met with doctors other than his/her primary care physician. </a:t>
            </a:r>
          </a:p>
          <a:p>
            <a:pPr marL="0" indent="0">
              <a:buNone/>
            </a:pPr>
            <a:r>
              <a:rPr lang="en-US" sz="2800" dirty="0">
                <a:latin typeface="Times New Roman" panose="02020603050405020304" pitchFamily="18" charset="0"/>
                <a:cs typeface="Times New Roman" panose="02020603050405020304" pitchFamily="18" charset="0"/>
              </a:rPr>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0639" y="4404094"/>
            <a:ext cx="8926254" cy="1911646"/>
          </a:xfrm>
          <a:prstGeom prst="rect">
            <a:avLst/>
          </a:prstGeom>
        </p:spPr>
      </p:pic>
      <p:pic>
        <p:nvPicPr>
          <p:cNvPr id="5" name="Picture 4"/>
          <p:cNvPicPr>
            <a:picLocks noChangeAspect="1"/>
          </p:cNvPicPr>
          <p:nvPr/>
        </p:nvPicPr>
        <p:blipFill>
          <a:blip r:embed="rId3"/>
          <a:stretch>
            <a:fillRect/>
          </a:stretch>
        </p:blipFill>
        <p:spPr>
          <a:xfrm>
            <a:off x="770638" y="2223977"/>
            <a:ext cx="10010775" cy="1571846"/>
          </a:xfrm>
          <a:prstGeom prst="rect">
            <a:avLst/>
          </a:prstGeom>
        </p:spPr>
      </p:pic>
    </p:spTree>
    <p:extLst>
      <p:ext uri="{BB962C8B-B14F-4D97-AF65-F5344CB8AC3E}">
        <p14:creationId xmlns:p14="http://schemas.microsoft.com/office/powerpoint/2010/main" val="178909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9991" y="319331"/>
            <a:ext cx="11809228" cy="6442976"/>
          </a:xfrm>
        </p:spPr>
        <p:txBody>
          <a:bodyPr>
            <a:normAutofit/>
          </a:bodyPr>
          <a:lstStyle/>
          <a:p>
            <a:pPr lvl="0"/>
            <a:endParaRPr lang="en-US" b="1" dirty="0">
              <a:latin typeface="Times New Roman" panose="02020603050405020304" pitchFamily="18" charset="0"/>
              <a:cs typeface="Times New Roman" panose="02020603050405020304" pitchFamily="18" charset="0"/>
            </a:endParaRPr>
          </a:p>
          <a:p>
            <a:pPr marL="0" lvl="0" indent="0">
              <a:buNone/>
            </a:pPr>
            <a:r>
              <a:rPr lang="en-US" b="1" dirty="0">
                <a:latin typeface="Times New Roman" panose="02020603050405020304" pitchFamily="18" charset="0"/>
                <a:cs typeface="Times New Roman" panose="02020603050405020304" pitchFamily="18" charset="0"/>
              </a:rPr>
              <a:t>3. Display doctor id, doctor name, total fees received by the doctor(s) who have treated more than one patient.</a:t>
            </a:r>
          </a:p>
          <a:p>
            <a:pPr marL="0" indent="0">
              <a:buNone/>
            </a:pPr>
            <a:r>
              <a:rPr lang="en-US" dirty="0">
                <a:latin typeface="Times New Roman" panose="02020603050405020304" pitchFamily="18" charset="0"/>
                <a:cs typeface="Times New Roman" panose="02020603050405020304" pitchFamily="18" charset="0"/>
              </a:rPr>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62762" y="4423489"/>
            <a:ext cx="8215423" cy="2211292"/>
          </a:xfrm>
          <a:prstGeom prst="rect">
            <a:avLst/>
          </a:prstGeom>
        </p:spPr>
      </p:pic>
      <p:pic>
        <p:nvPicPr>
          <p:cNvPr id="5" name="Picture 4"/>
          <p:cNvPicPr>
            <a:picLocks noChangeAspect="1"/>
          </p:cNvPicPr>
          <p:nvPr/>
        </p:nvPicPr>
        <p:blipFill>
          <a:blip r:embed="rId3"/>
          <a:stretch>
            <a:fillRect/>
          </a:stretch>
        </p:blipFill>
        <p:spPr>
          <a:xfrm>
            <a:off x="662761" y="1829360"/>
            <a:ext cx="10480159" cy="2189746"/>
          </a:xfrm>
          <a:prstGeom prst="rect">
            <a:avLst/>
          </a:prstGeom>
        </p:spPr>
      </p:pic>
    </p:spTree>
    <p:extLst>
      <p:ext uri="{BB962C8B-B14F-4D97-AF65-F5344CB8AC3E}">
        <p14:creationId xmlns:p14="http://schemas.microsoft.com/office/powerpoint/2010/main" val="86213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070" y="914754"/>
            <a:ext cx="10972800" cy="5709330"/>
          </a:xfrm>
        </p:spPr>
        <p:txBody>
          <a:bodyPr/>
          <a:lstStyle/>
          <a:p>
            <a:pPr marL="0" indent="0">
              <a:buNone/>
            </a:pPr>
            <a:r>
              <a:rPr lang="en-US" b="1" dirty="0">
                <a:latin typeface="Times New Roman" panose="02020603050405020304" pitchFamily="18" charset="0"/>
                <a:cs typeface="Times New Roman" panose="02020603050405020304" pitchFamily="18" charset="0"/>
              </a:rPr>
              <a:t>4. Obtain the information for appointments where a patient met with doctors other than his/her primary care physician. </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00666" y="4167964"/>
            <a:ext cx="10157194" cy="2690036"/>
          </a:xfrm>
          <a:prstGeom prst="rect">
            <a:avLst/>
          </a:prstGeom>
        </p:spPr>
      </p:pic>
      <p:pic>
        <p:nvPicPr>
          <p:cNvPr id="5" name="Picture 4"/>
          <p:cNvPicPr>
            <a:picLocks noChangeAspect="1"/>
          </p:cNvPicPr>
          <p:nvPr/>
        </p:nvPicPr>
        <p:blipFill>
          <a:blip r:embed="rId3"/>
          <a:stretch>
            <a:fillRect/>
          </a:stretch>
        </p:blipFill>
        <p:spPr>
          <a:xfrm>
            <a:off x="567070" y="2069583"/>
            <a:ext cx="11480809" cy="1375366"/>
          </a:xfrm>
          <a:prstGeom prst="rect">
            <a:avLst/>
          </a:prstGeom>
        </p:spPr>
      </p:pic>
    </p:spTree>
    <p:extLst>
      <p:ext uri="{BB962C8B-B14F-4D97-AF65-F5344CB8AC3E}">
        <p14:creationId xmlns:p14="http://schemas.microsoft.com/office/powerpoint/2010/main" val="317844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833" y="510363"/>
            <a:ext cx="11114567" cy="5814237"/>
          </a:xfrm>
        </p:spPr>
        <p:txBody>
          <a:bodyPr/>
          <a:lstStyle/>
          <a:p>
            <a:pPr marL="0" indent="0">
              <a:buNone/>
            </a:pPr>
            <a:r>
              <a:rPr lang="en-US" b="1" dirty="0">
                <a:latin typeface="Times New Roman" panose="02020603050405020304" pitchFamily="18" charset="0"/>
                <a:cs typeface="Times New Roman" panose="02020603050405020304" pitchFamily="18" charset="0"/>
              </a:rPr>
              <a:t>5. List of patients who are not cured while checkout.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67833" y="2238521"/>
            <a:ext cx="10464534" cy="1365501"/>
          </a:xfrm>
          <a:prstGeom prst="rect">
            <a:avLst/>
          </a:prstGeom>
        </p:spPr>
      </p:pic>
      <p:pic>
        <p:nvPicPr>
          <p:cNvPr id="5" name="Picture 4"/>
          <p:cNvPicPr>
            <a:picLocks noChangeAspect="1"/>
          </p:cNvPicPr>
          <p:nvPr/>
        </p:nvPicPr>
        <p:blipFill>
          <a:blip r:embed="rId3"/>
          <a:stretch>
            <a:fillRect/>
          </a:stretch>
        </p:blipFill>
        <p:spPr>
          <a:xfrm>
            <a:off x="467833" y="1111435"/>
            <a:ext cx="8582025" cy="806337"/>
          </a:xfrm>
          <a:prstGeom prst="rect">
            <a:avLst/>
          </a:prstGeom>
        </p:spPr>
      </p:pic>
      <p:sp>
        <p:nvSpPr>
          <p:cNvPr id="6" name="Rectangle 5"/>
          <p:cNvSpPr/>
          <p:nvPr/>
        </p:nvSpPr>
        <p:spPr>
          <a:xfrm>
            <a:off x="467833" y="3604022"/>
            <a:ext cx="8372035" cy="468077"/>
          </a:xfrm>
          <a:prstGeom prst="rect">
            <a:avLst/>
          </a:prstGeom>
        </p:spPr>
        <p:txBody>
          <a:bodyPr wrap="none">
            <a:spAutoFit/>
          </a:bodyPr>
          <a:lstStyle/>
          <a:p>
            <a:pPr marR="0" lvl="0" algn="just">
              <a:lnSpc>
                <a:spcPct val="107000"/>
              </a:lnSpc>
              <a:spcBef>
                <a:spcPts val="0"/>
              </a:spcBef>
              <a:spcAft>
                <a:spcPts val="800"/>
              </a:spcAft>
              <a:buClr>
                <a:srgbClr val="0070C0"/>
              </a:buClr>
              <a:buSzPts val="1400"/>
            </a:pPr>
            <a:r>
              <a:rPr lang="en-US" sz="2400" b="1" dirty="0">
                <a:latin typeface="Times New Roman" panose="02020603050405020304" pitchFamily="18" charset="0"/>
                <a:ea typeface="Calibri" panose="020F0502020204030204" pitchFamily="34" charset="0"/>
                <a:cs typeface="Shruti" panose="020B0502040204020203" pitchFamily="34" charset="0"/>
              </a:rPr>
              <a:t>6. List the detail of blood donor who can donate to any person.</a:t>
            </a:r>
            <a:endParaRPr lang="en-US" sz="2400" b="1"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625888" y="5636659"/>
            <a:ext cx="10431971" cy="1008690"/>
          </a:xfrm>
          <a:prstGeom prst="rect">
            <a:avLst/>
          </a:prstGeom>
        </p:spPr>
      </p:pic>
      <p:pic>
        <p:nvPicPr>
          <p:cNvPr id="10" name="Picture 9"/>
          <p:cNvPicPr>
            <a:picLocks noChangeAspect="1"/>
          </p:cNvPicPr>
          <p:nvPr/>
        </p:nvPicPr>
        <p:blipFill>
          <a:blip r:embed="rId5"/>
          <a:stretch>
            <a:fillRect/>
          </a:stretch>
        </p:blipFill>
        <p:spPr>
          <a:xfrm>
            <a:off x="625888" y="4544816"/>
            <a:ext cx="6147052" cy="771094"/>
          </a:xfrm>
          <a:prstGeom prst="rect">
            <a:avLst/>
          </a:prstGeom>
        </p:spPr>
      </p:pic>
    </p:spTree>
    <p:extLst>
      <p:ext uri="{BB962C8B-B14F-4D97-AF65-F5344CB8AC3E}">
        <p14:creationId xmlns:p14="http://schemas.microsoft.com/office/powerpoint/2010/main" val="97541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2892" y="318977"/>
            <a:ext cx="11029507" cy="5644116"/>
          </a:xfrm>
        </p:spPr>
        <p:txBody>
          <a:bodyPr/>
          <a:lstStyle/>
          <a:p>
            <a:pPr marL="0" indent="0">
              <a:buNone/>
            </a:pPr>
            <a:r>
              <a:rPr lang="en-US" b="1" dirty="0">
                <a:latin typeface="Times New Roman" panose="02020603050405020304" pitchFamily="18" charset="0"/>
                <a:cs typeface="Times New Roman" panose="02020603050405020304" pitchFamily="18" charset="0"/>
              </a:rPr>
              <a:t>7. Give Name, Patient id and medicine information in year 2010.</a:t>
            </a:r>
          </a:p>
          <a:p>
            <a:pPr marL="0" indent="0">
              <a:buNone/>
            </a:pPr>
            <a:endParaRPr lang="en-US" dirty="0"/>
          </a:p>
        </p:txBody>
      </p:sp>
      <p:pic>
        <p:nvPicPr>
          <p:cNvPr id="4" name="Picture 3"/>
          <p:cNvPicPr>
            <a:picLocks noChangeAspect="1"/>
          </p:cNvPicPr>
          <p:nvPr/>
        </p:nvPicPr>
        <p:blipFill>
          <a:blip r:embed="rId2"/>
          <a:stretch>
            <a:fillRect/>
          </a:stretch>
        </p:blipFill>
        <p:spPr>
          <a:xfrm>
            <a:off x="552892" y="973615"/>
            <a:ext cx="9695579" cy="81859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52892" y="1991909"/>
            <a:ext cx="9409815" cy="1149497"/>
          </a:xfrm>
          <a:prstGeom prst="rect">
            <a:avLst/>
          </a:prstGeom>
        </p:spPr>
      </p:pic>
      <p:sp>
        <p:nvSpPr>
          <p:cNvPr id="6" name="Rectangle 5"/>
          <p:cNvSpPr/>
          <p:nvPr/>
        </p:nvSpPr>
        <p:spPr>
          <a:xfrm>
            <a:off x="577225" y="3241181"/>
            <a:ext cx="7670754" cy="487506"/>
          </a:xfrm>
          <a:prstGeom prst="rect">
            <a:avLst/>
          </a:prstGeom>
        </p:spPr>
        <p:txBody>
          <a:bodyPr wrap="none">
            <a:spAutoFit/>
          </a:bodyPr>
          <a:lstStyle/>
          <a:p>
            <a:pPr marR="0" lvl="0" algn="just">
              <a:lnSpc>
                <a:spcPct val="107000"/>
              </a:lnSpc>
              <a:spcBef>
                <a:spcPts val="0"/>
              </a:spcBef>
              <a:spcAft>
                <a:spcPts val="800"/>
              </a:spcAft>
            </a:pPr>
            <a:r>
              <a:rPr lang="en-US" sz="2400" b="1" dirty="0">
                <a:solidFill>
                  <a:srgbClr val="000000"/>
                </a:solidFill>
                <a:latin typeface="Times New Roman" panose="02020603050405020304" pitchFamily="18" charset="0"/>
                <a:ea typeface="Calibri" panose="020F0502020204030204" pitchFamily="34" charset="0"/>
                <a:cs typeface="Shruti" panose="020B0502040204020203" pitchFamily="34" charset="0"/>
              </a:rPr>
              <a:t>8. List doctor Id, doctor name and qualification of doctor</a:t>
            </a:r>
            <a:endParaRPr lang="en-US" sz="2400" b="1"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9" name="Picture 8"/>
          <p:cNvPicPr>
            <a:picLocks noChangeAspect="1"/>
          </p:cNvPicPr>
          <p:nvPr/>
        </p:nvPicPr>
        <p:blipFill>
          <a:blip r:embed="rId4"/>
          <a:stretch>
            <a:fillRect/>
          </a:stretch>
        </p:blipFill>
        <p:spPr>
          <a:xfrm>
            <a:off x="577225" y="3728687"/>
            <a:ext cx="10210800" cy="1143000"/>
          </a:xfrm>
          <a:prstGeom prst="rect">
            <a:avLst/>
          </a:prstGeom>
        </p:spPr>
      </p:pic>
      <p:pic>
        <p:nvPicPr>
          <p:cNvPr id="10" name="Picture 9"/>
          <p:cNvPicPr>
            <a:picLocks noChangeAspect="1"/>
          </p:cNvPicPr>
          <p:nvPr/>
        </p:nvPicPr>
        <p:blipFill>
          <a:blip r:embed="rId5"/>
          <a:stretch>
            <a:fillRect/>
          </a:stretch>
        </p:blipFill>
        <p:spPr>
          <a:xfrm>
            <a:off x="577225" y="5077882"/>
            <a:ext cx="9768254" cy="1545237"/>
          </a:xfrm>
          <a:prstGeom prst="rect">
            <a:avLst/>
          </a:prstGeom>
        </p:spPr>
      </p:pic>
    </p:spTree>
    <p:extLst>
      <p:ext uri="{BB962C8B-B14F-4D97-AF65-F5344CB8AC3E}">
        <p14:creationId xmlns:p14="http://schemas.microsoft.com/office/powerpoint/2010/main" val="330478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8965" y="1003852"/>
            <a:ext cx="11413435" cy="5320748"/>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Suggest another doctor name to the patient who is not cure for one disease by one doctor in more than 1 year.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DELIMITER $$</a:t>
            </a:r>
          </a:p>
          <a:p>
            <a:pPr marL="0" indent="0">
              <a:buNone/>
            </a:pPr>
            <a:r>
              <a:rPr lang="en-US" sz="2400" dirty="0">
                <a:latin typeface="Times New Roman" panose="02020603050405020304" pitchFamily="18" charset="0"/>
                <a:cs typeface="Times New Roman" panose="02020603050405020304" pitchFamily="18" charset="0"/>
              </a:rPr>
              <a:t>    CREATE PROCEDURE </a:t>
            </a:r>
            <a:r>
              <a:rPr lang="en-US" sz="2400" dirty="0" err="1">
                <a:latin typeface="Times New Roman" panose="02020603050405020304" pitchFamily="18" charset="0"/>
                <a:cs typeface="Times New Roman" panose="02020603050405020304" pitchFamily="18" charset="0"/>
              </a:rPr>
              <a:t>suggest_doctor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BEGIN</a:t>
            </a:r>
          </a:p>
          <a:p>
            <a:pPr marL="0" indent="0">
              <a:buNone/>
            </a:pPr>
            <a:r>
              <a:rPr lang="en-US" sz="2400" dirty="0">
                <a:latin typeface="Times New Roman" panose="02020603050405020304" pitchFamily="18" charset="0"/>
                <a:cs typeface="Times New Roman" panose="02020603050405020304" pitchFamily="18" charset="0"/>
              </a:rPr>
              <a:t>	Select distinct </a:t>
            </a:r>
            <a:r>
              <a:rPr lang="en-US" sz="2400" dirty="0" err="1">
                <a:latin typeface="Times New Roman" panose="02020603050405020304" pitchFamily="18" charset="0"/>
                <a:cs typeface="Times New Roman" panose="02020603050405020304" pitchFamily="18" charset="0"/>
              </a:rPr>
              <a:t>appointment.PNo,appointment.Name,B.SID,B.Name,B.Position</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patient_health_information.Disease,patientcheckout.DateIn,CheckOutDate from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staff_information</a:t>
            </a:r>
            <a:r>
              <a:rPr lang="en-US" sz="2400" dirty="0">
                <a:latin typeface="Times New Roman" panose="02020603050405020304" pitchFamily="18" charset="0"/>
                <a:cs typeface="Times New Roman" panose="02020603050405020304" pitchFamily="18" charset="0"/>
              </a:rPr>
              <a:t> as A , </a:t>
            </a:r>
            <a:r>
              <a:rPr lang="en-US" sz="2400" dirty="0" err="1">
                <a:latin typeface="Times New Roman" panose="02020603050405020304" pitchFamily="18" charset="0"/>
                <a:cs typeface="Times New Roman" panose="02020603050405020304" pitchFamily="18" charset="0"/>
              </a:rPr>
              <a:t>staff_information</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B,appointment,patientcheckout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patient_health_information</a:t>
            </a:r>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patientcheckout.StatusOfPatient</a:t>
            </a:r>
            <a:r>
              <a:rPr lang="en-US" sz="2400" dirty="0">
                <a:latin typeface="Times New Roman" panose="02020603050405020304" pitchFamily="18" charset="0"/>
                <a:cs typeface="Times New Roman" panose="02020603050405020304" pitchFamily="18" charset="0"/>
              </a:rPr>
              <a:t>='under treatment'</a:t>
            </a:r>
          </a:p>
          <a:p>
            <a:pPr marL="0" indent="0">
              <a:buNone/>
            </a:pPr>
            <a:r>
              <a:rPr lang="en-US" sz="2400" dirty="0">
                <a:latin typeface="Times New Roman" panose="02020603050405020304" pitchFamily="18" charset="0"/>
                <a:cs typeface="Times New Roman" panose="02020603050405020304" pitchFamily="18" charset="0"/>
              </a:rPr>
              <a:t>	and (select </a:t>
            </a:r>
            <a:r>
              <a:rPr lang="en-US" sz="2400" dirty="0" err="1">
                <a:latin typeface="Times New Roman" panose="02020603050405020304" pitchFamily="18" charset="0"/>
                <a:cs typeface="Times New Roman" panose="02020603050405020304" pitchFamily="18" charset="0"/>
              </a:rPr>
              <a:t>patientcheckout.PID</a:t>
            </a:r>
            <a:r>
              <a:rPr lang="en-US" sz="2400" dirty="0">
                <a:latin typeface="Times New Roman" panose="02020603050405020304" pitchFamily="18" charset="0"/>
                <a:cs typeface="Times New Roman" panose="02020603050405020304" pitchFamily="18" charset="0"/>
              </a:rPr>
              <a:t> WHERE (</a:t>
            </a:r>
            <a:r>
              <a:rPr lang="en-US" sz="2400" dirty="0" err="1">
                <a:latin typeface="Times New Roman" panose="02020603050405020304" pitchFamily="18" charset="0"/>
                <a:cs typeface="Times New Roman" panose="02020603050405020304" pitchFamily="18" charset="0"/>
              </a:rPr>
              <a:t>substr</a:t>
            </a:r>
            <a:r>
              <a:rPr lang="en-US" sz="2400" dirty="0">
                <a:latin typeface="Times New Roman" panose="02020603050405020304" pitchFamily="18" charset="0"/>
                <a:cs typeface="Times New Roman" panose="02020603050405020304" pitchFamily="18" charset="0"/>
              </a:rPr>
              <a:t>(patientcheckout.CheckOutDate,1,4)-	</a:t>
            </a:r>
            <a:r>
              <a:rPr lang="en-US" sz="2400" dirty="0" err="1">
                <a:latin typeface="Times New Roman" panose="02020603050405020304" pitchFamily="18" charset="0"/>
                <a:cs typeface="Times New Roman" panose="02020603050405020304" pitchFamily="18" charset="0"/>
              </a:rPr>
              <a:t>substr</a:t>
            </a:r>
            <a:r>
              <a:rPr lang="en-US" sz="2400" dirty="0">
                <a:latin typeface="Times New Roman" panose="02020603050405020304" pitchFamily="18" charset="0"/>
                <a:cs typeface="Times New Roman" panose="02020603050405020304" pitchFamily="18" charset="0"/>
              </a:rPr>
              <a:t>(patientcheckout.DateIn,1,4))&gt;1)=</a:t>
            </a:r>
            <a:r>
              <a:rPr lang="en-US" sz="2400" dirty="0" err="1">
                <a:latin typeface="Times New Roman" panose="02020603050405020304" pitchFamily="18" charset="0"/>
                <a:cs typeface="Times New Roman" panose="02020603050405020304" pitchFamily="18" charset="0"/>
              </a:rPr>
              <a:t>appointment.PNo</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appointment.SID</a:t>
            </a:r>
            <a:r>
              <a:rPr lang="en-US" sz="2400" dirty="0">
                <a:latin typeface="Times New Roman" panose="02020603050405020304" pitchFamily="18" charset="0"/>
                <a:cs typeface="Times New Roman" panose="02020603050405020304" pitchFamily="18" charset="0"/>
              </a:rPr>
              <a:t>=A.SID and 	</a:t>
            </a:r>
            <a:r>
              <a:rPr lang="en-US" sz="2400" dirty="0" err="1">
                <a:latin typeface="Times New Roman" panose="02020603050405020304" pitchFamily="18" charset="0"/>
                <a:cs typeface="Times New Roman" panose="02020603050405020304" pitchFamily="18" charset="0"/>
              </a:rPr>
              <a:t>A.Position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B.Position</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appointment.PNo</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patient_health_information.PID</a:t>
            </a:r>
            <a:r>
              <a:rPr lang="en-US" sz="2400" dirty="0">
                <a:latin typeface="Times New Roman" panose="02020603050405020304" pitchFamily="18" charset="0"/>
                <a:cs typeface="Times New Roman" panose="02020603050405020304" pitchFamily="18" charset="0"/>
              </a:rPr>
              <a:t> order by 	</a:t>
            </a:r>
            <a:r>
              <a:rPr lang="en-US" sz="2400" dirty="0" err="1">
                <a:latin typeface="Times New Roman" panose="02020603050405020304" pitchFamily="18" charset="0"/>
                <a:cs typeface="Times New Roman" panose="02020603050405020304" pitchFamily="18" charset="0"/>
              </a:rPr>
              <a:t>appointment.Name</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END $$</a:t>
            </a:r>
          </a:p>
          <a:p>
            <a:pPr marL="0" indent="0">
              <a:buNone/>
            </a:pPr>
            <a:r>
              <a:rPr lang="en-US" sz="2400" dirty="0">
                <a:latin typeface="Times New Roman" panose="02020603050405020304" pitchFamily="18" charset="0"/>
                <a:cs typeface="Times New Roman" panose="02020603050405020304" pitchFamily="18" charset="0"/>
              </a:rPr>
              <a:t>   call </a:t>
            </a:r>
            <a:r>
              <a:rPr lang="en-US" sz="2400" dirty="0" err="1">
                <a:latin typeface="Times New Roman" panose="02020603050405020304" pitchFamily="18" charset="0"/>
                <a:cs typeface="Times New Roman" panose="02020603050405020304" pitchFamily="18" charset="0"/>
              </a:rPr>
              <a:t>suggest_doctor</a:t>
            </a:r>
            <a:r>
              <a:rPr lang="en-US" sz="2400" dirty="0">
                <a:latin typeface="Times New Roman" panose="02020603050405020304" pitchFamily="18" charset="0"/>
                <a:cs typeface="Times New Roman" panose="02020603050405020304" pitchFamily="18" charset="0"/>
              </a:rPr>
              <a:t>();</a:t>
            </a:r>
          </a:p>
          <a:p>
            <a:endParaRPr lang="en-US" dirty="0"/>
          </a:p>
        </p:txBody>
      </p:sp>
      <p:sp>
        <p:nvSpPr>
          <p:cNvPr id="3" name="Title 2"/>
          <p:cNvSpPr>
            <a:spLocks noGrp="1"/>
          </p:cNvSpPr>
          <p:nvPr>
            <p:ph type="title"/>
          </p:nvPr>
        </p:nvSpPr>
        <p:spPr>
          <a:xfrm>
            <a:off x="168965" y="427383"/>
            <a:ext cx="11413435" cy="1013791"/>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Stored Procedure:</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42860" y="5290185"/>
            <a:ext cx="8239539" cy="1388911"/>
          </a:xfrm>
          <a:prstGeom prst="rect">
            <a:avLst/>
          </a:prstGeom>
        </p:spPr>
      </p:pic>
    </p:spTree>
    <p:extLst>
      <p:ext uri="{BB962C8B-B14F-4D97-AF65-F5344CB8AC3E}">
        <p14:creationId xmlns:p14="http://schemas.microsoft.com/office/powerpoint/2010/main" val="1651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0241" y="964096"/>
            <a:ext cx="11786350" cy="5812034"/>
          </a:xfrm>
        </p:spPr>
        <p:txBody>
          <a:bodyPr>
            <a:normAutofit fontScale="92500" lnSpcReduction="10000"/>
          </a:bodyPr>
          <a:lstStyle/>
          <a:p>
            <a:pPr marL="342900" indent="-342900">
              <a:buFont typeface="Arial" panose="020B0604020202020204" pitchFamily="34" charset="0"/>
              <a:buChar char="•"/>
            </a:pPr>
            <a:r>
              <a:rPr lang="en-US" sz="2400" dirty="0"/>
              <a:t>Many hospitals use a manual system for the management and maintenance of critical information. </a:t>
            </a:r>
          </a:p>
          <a:p>
            <a:endParaRPr lang="en-US" sz="2400" dirty="0"/>
          </a:p>
          <a:p>
            <a:pPr marL="342900" indent="-342900">
              <a:buFont typeface="Arial" panose="020B0604020202020204" pitchFamily="34" charset="0"/>
              <a:buChar char="•"/>
            </a:pPr>
            <a:r>
              <a:rPr lang="en-US" sz="2400" dirty="0"/>
              <a:t>The current system requires numerous paper forms, with data stores spread throughout the hospital management infrastructure. Often information is incomplete, or does not follow management standards. </a:t>
            </a:r>
          </a:p>
          <a:p>
            <a:endParaRPr lang="en-US" sz="2400" dirty="0"/>
          </a:p>
          <a:p>
            <a:pPr marL="342900" indent="-342900">
              <a:buFont typeface="Arial" panose="020B0604020202020204" pitchFamily="34" charset="0"/>
              <a:buChar char="•"/>
            </a:pPr>
            <a:r>
              <a:rPr lang="en-US" sz="2400" dirty="0"/>
              <a:t>Forms are often lost in transit between departments requiring a comprehensive auditing process to ensure that no vital information is lost. Multiple copies of the same information exist in the hospital and may lead to inconsistencies in data in various data stores. </a:t>
            </a:r>
          </a:p>
          <a:p>
            <a:endParaRPr lang="en-US" sz="2400" dirty="0"/>
          </a:p>
          <a:p>
            <a:pPr marL="342900" indent="-342900">
              <a:buFont typeface="Arial" panose="020B0604020202020204" pitchFamily="34" charset="0"/>
              <a:buChar char="•"/>
            </a:pPr>
            <a:r>
              <a:rPr lang="en-US" sz="2400" dirty="0"/>
              <a:t>The project aims to manage the hospital easily and keep the record of patients and to improve overall operational excellence at healthcare facilities by enhancing the patient experience.</a:t>
            </a:r>
          </a:p>
          <a:p>
            <a:endParaRPr lang="en-US" sz="2400" dirty="0"/>
          </a:p>
          <a:p>
            <a:pPr marL="342900" indent="-342900">
              <a:buFont typeface="Arial" panose="020B0604020202020204" pitchFamily="34" charset="0"/>
              <a:buChar char="•"/>
            </a:pPr>
            <a:r>
              <a:rPr lang="en-US" sz="2400" dirty="0"/>
              <a:t>Our system helps to manage a seamless flow of patients right from an initial entry point to check out.</a:t>
            </a:r>
          </a:p>
          <a:p>
            <a:endParaRPr lang="en-US" sz="2400" dirty="0"/>
          </a:p>
          <a:p>
            <a:endParaRPr lang="en-US" sz="2400" dirty="0"/>
          </a:p>
        </p:txBody>
      </p:sp>
      <p:sp>
        <p:nvSpPr>
          <p:cNvPr id="3" name="Title 2"/>
          <p:cNvSpPr>
            <a:spLocks noGrp="1"/>
          </p:cNvSpPr>
          <p:nvPr>
            <p:ph type="title"/>
          </p:nvPr>
        </p:nvSpPr>
        <p:spPr>
          <a:xfrm>
            <a:off x="200241" y="0"/>
            <a:ext cx="10363200" cy="840965"/>
          </a:xfrm>
        </p:spPr>
        <p:txBody>
          <a:bodyPr/>
          <a:lstStyle/>
          <a:p>
            <a:r>
              <a:rPr lang="en-US" sz="4400" b="0" dirty="0">
                <a:solidFill>
                  <a:schemeClr val="tx1"/>
                </a:solidFill>
              </a:rPr>
              <a:t>Description:</a:t>
            </a:r>
          </a:p>
        </p:txBody>
      </p:sp>
    </p:spTree>
    <p:extLst>
      <p:ext uri="{BB962C8B-B14F-4D97-AF65-F5344CB8AC3E}">
        <p14:creationId xmlns:p14="http://schemas.microsoft.com/office/powerpoint/2010/main" val="69768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1913" y="962505"/>
            <a:ext cx="11350487" cy="5895495"/>
          </a:xfrm>
        </p:spPr>
        <p:txBody>
          <a:bodyPr>
            <a:normAutofit lnSpcReduction="10000"/>
          </a:bodyPr>
          <a:lstStyle/>
          <a:p>
            <a:pPr lvl="0"/>
            <a:r>
              <a:rPr lang="en-US" b="1" dirty="0">
                <a:latin typeface="Times New Roman" panose="02020603050405020304" pitchFamily="18" charset="0"/>
                <a:cs typeface="Times New Roman" panose="02020603050405020304" pitchFamily="18" charset="0"/>
              </a:rPr>
              <a:t>User information whose position is Receptionist.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DELIMITER $$</a:t>
            </a:r>
          </a:p>
          <a:p>
            <a:pPr marL="0" indent="0">
              <a:buNone/>
            </a:pPr>
            <a:r>
              <a:rPr lang="en-US" sz="2000" dirty="0">
                <a:latin typeface="Times New Roman" panose="02020603050405020304" pitchFamily="18" charset="0"/>
                <a:cs typeface="Times New Roman" panose="02020603050405020304" pitchFamily="18" charset="0"/>
              </a:rPr>
              <a:t>    CREATE PROCEDURE </a:t>
            </a:r>
            <a:r>
              <a:rPr lang="en-US" sz="2000" dirty="0" err="1">
                <a:latin typeface="Times New Roman" panose="02020603050405020304" pitchFamily="18" charset="0"/>
                <a:cs typeface="Times New Roman" panose="02020603050405020304" pitchFamily="18" charset="0"/>
              </a:rPr>
              <a:t>user_info</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BEGIN               </a:t>
            </a:r>
          </a:p>
          <a:p>
            <a:pPr marL="0" indent="0">
              <a:buNone/>
            </a:pPr>
            <a:r>
              <a:rPr lang="en-US" sz="2000" dirty="0">
                <a:latin typeface="Times New Roman" panose="02020603050405020304" pitchFamily="18" charset="0"/>
                <a:cs typeface="Times New Roman" panose="02020603050405020304" pitchFamily="18" charset="0"/>
              </a:rPr>
              <a:t>		SELECT </a:t>
            </a:r>
            <a:r>
              <a:rPr lang="en-US" sz="2000" dirty="0" err="1">
                <a:latin typeface="Times New Roman" panose="02020603050405020304" pitchFamily="18" charset="0"/>
                <a:cs typeface="Times New Roman" panose="02020603050405020304" pitchFamily="18" charset="0"/>
              </a:rPr>
              <a:t>UserID,Name</a:t>
            </a: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User_informationWHERE</a:t>
            </a:r>
            <a:r>
              <a:rPr lang="en-US" sz="2000" dirty="0">
                <a:latin typeface="Times New Roman" panose="02020603050405020304" pitchFamily="18" charset="0"/>
                <a:cs typeface="Times New Roman" panose="02020603050405020304" pitchFamily="18" charset="0"/>
              </a:rPr>
              <a:t> 						Position='Receptionist';</a:t>
            </a:r>
          </a:p>
          <a:p>
            <a:pPr marL="0" indent="0">
              <a:buNone/>
            </a:pPr>
            <a:r>
              <a:rPr lang="en-US" sz="2000" dirty="0">
                <a:latin typeface="Times New Roman" panose="02020603050405020304" pitchFamily="18" charset="0"/>
                <a:cs typeface="Times New Roman" panose="02020603050405020304" pitchFamily="18" charset="0"/>
              </a:rPr>
              <a:t>    END $$</a:t>
            </a:r>
          </a:p>
          <a:p>
            <a:pPr marL="0" indent="0">
              <a:buNone/>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user_info</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List particular room type and its rate.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DELIMITER $$  </a:t>
            </a:r>
          </a:p>
          <a:p>
            <a:pPr marL="0" indent="0">
              <a:buNone/>
            </a:pPr>
            <a:r>
              <a:rPr lang="en-US" sz="2000" dirty="0">
                <a:latin typeface="Times New Roman" panose="02020603050405020304" pitchFamily="18" charset="0"/>
                <a:cs typeface="Times New Roman" panose="02020603050405020304" pitchFamily="18" charset="0"/>
              </a:rPr>
              <a:t>    CREATE PROCEDURE room (IN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varchar(12))</a:t>
            </a:r>
          </a:p>
          <a:p>
            <a:pPr marL="0" indent="0">
              <a:buNone/>
            </a:pPr>
            <a:r>
              <a:rPr lang="en-US" sz="2000" dirty="0">
                <a:latin typeface="Times New Roman" panose="02020603050405020304" pitchFamily="18" charset="0"/>
                <a:cs typeface="Times New Roman" panose="02020603050405020304" pitchFamily="18" charset="0"/>
              </a:rPr>
              <a:t>    BEGIN</a:t>
            </a:r>
          </a:p>
          <a:p>
            <a:pPr marL="0" indent="0">
              <a:buNone/>
            </a:pPr>
            <a:r>
              <a:rPr lang="en-US" sz="2000" dirty="0">
                <a:latin typeface="Times New Roman" panose="02020603050405020304" pitchFamily="18" charset="0"/>
                <a:cs typeface="Times New Roman" panose="02020603050405020304" pitchFamily="18" charset="0"/>
              </a:rPr>
              <a:t>                              SELECT distinct </a:t>
            </a:r>
            <a:r>
              <a:rPr lang="en-US" sz="2000" dirty="0" err="1">
                <a:latin typeface="Times New Roman" panose="02020603050405020304" pitchFamily="18" charset="0"/>
                <a:cs typeface="Times New Roman" panose="02020603050405020304" pitchFamily="18" charset="0"/>
              </a:rPr>
              <a:t>RoomType,Price</a:t>
            </a:r>
            <a:r>
              <a:rPr lang="en-US" sz="2000" dirty="0">
                <a:latin typeface="Times New Roman" panose="02020603050405020304" pitchFamily="18" charset="0"/>
                <a:cs typeface="Times New Roman" panose="02020603050405020304" pitchFamily="18" charset="0"/>
              </a:rPr>
              <a:t> FROM room WHERE </a:t>
            </a:r>
            <a:r>
              <a:rPr lang="en-US" sz="2000" dirty="0" err="1">
                <a:latin typeface="Times New Roman" panose="02020603050405020304" pitchFamily="18" charset="0"/>
                <a:cs typeface="Times New Roman" panose="02020603050405020304" pitchFamily="18" charset="0"/>
              </a:rPr>
              <a:t>RoomType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END $$</a:t>
            </a:r>
          </a:p>
          <a:p>
            <a:pPr marL="0" indent="0">
              <a:buNone/>
            </a:pPr>
            <a:r>
              <a:rPr lang="en-US" sz="2000" dirty="0">
                <a:latin typeface="Times New Roman" panose="02020603050405020304" pitchFamily="18" charset="0"/>
                <a:cs typeface="Times New Roman" panose="02020603050405020304" pitchFamily="18" charset="0"/>
              </a:rPr>
              <a:t>    call room('Executive');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231913" y="198782"/>
            <a:ext cx="10972800" cy="763723"/>
          </a:xfrm>
        </p:spPr>
        <p:txBody>
          <a:bodyPr>
            <a:normAutofit/>
          </a:bodyPr>
          <a:lstStyle/>
          <a:p>
            <a:r>
              <a:rPr lang="en-US" sz="4400" dirty="0">
                <a:solidFill>
                  <a:schemeClr val="tx1"/>
                </a:solidFill>
              </a:rPr>
              <a:t>Continued…</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465085" y="1651150"/>
            <a:ext cx="3289300" cy="120713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638340" y="4425573"/>
            <a:ext cx="2739628" cy="865138"/>
          </a:xfrm>
          <a:prstGeom prst="rect">
            <a:avLst/>
          </a:prstGeom>
        </p:spPr>
      </p:pic>
    </p:spTree>
    <p:extLst>
      <p:ext uri="{BB962C8B-B14F-4D97-AF65-F5344CB8AC3E}">
        <p14:creationId xmlns:p14="http://schemas.microsoft.com/office/powerpoint/2010/main" val="164904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3629" y="1289785"/>
            <a:ext cx="11418771" cy="5034815"/>
          </a:xfrm>
        </p:spPr>
        <p:txBody>
          <a:bodyPr>
            <a:normAutofit/>
          </a:bodyPr>
          <a:lstStyle/>
          <a:p>
            <a:r>
              <a:rPr lang="en-US" b="1" dirty="0"/>
              <a:t>Give the list of staff members who lives in ‘Ahmedabad’.</a:t>
            </a:r>
          </a:p>
          <a:p>
            <a:pPr>
              <a:buFont typeface="Wingdings" panose="05000000000000000000" pitchFamily="2" charset="2"/>
              <a:buChar char="Ø"/>
            </a:pPr>
            <a:r>
              <a:rPr lang="en-US" dirty="0"/>
              <a:t> </a:t>
            </a:r>
            <a:r>
              <a:rPr lang="en-US" sz="2000" dirty="0">
                <a:latin typeface="Times New Roman" panose="02020603050405020304" pitchFamily="18" charset="0"/>
                <a:cs typeface="Times New Roman" panose="02020603050405020304" pitchFamily="18" charset="0"/>
              </a:rPr>
              <a:t>DELIMITER $$</a:t>
            </a:r>
          </a:p>
          <a:p>
            <a:pPr marL="0" indent="0">
              <a:buNone/>
            </a:pPr>
            <a:r>
              <a:rPr lang="en-US" sz="2000" dirty="0">
                <a:latin typeface="Times New Roman" panose="02020603050405020304" pitchFamily="18" charset="0"/>
                <a:cs typeface="Times New Roman" panose="02020603050405020304" pitchFamily="18" charset="0"/>
              </a:rPr>
              <a:t>     CREATE PROCEDURE </a:t>
            </a:r>
            <a:r>
              <a:rPr lang="en-US" sz="2000" dirty="0" err="1">
                <a:latin typeface="Times New Roman" panose="02020603050405020304" pitchFamily="18" charset="0"/>
                <a:cs typeface="Times New Roman" panose="02020603050405020304" pitchFamily="18" charset="0"/>
              </a:rPr>
              <a:t>staff_addr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BEGIN</a:t>
            </a:r>
          </a:p>
          <a:p>
            <a:pPr marL="0" indent="0">
              <a:buNone/>
            </a:pPr>
            <a:r>
              <a:rPr lang="en-US" sz="2000" dirty="0">
                <a:latin typeface="Times New Roman" panose="02020603050405020304" pitchFamily="18" charset="0"/>
                <a:cs typeface="Times New Roman" panose="02020603050405020304" pitchFamily="18" charset="0"/>
              </a:rPr>
              <a:t>     	SELECT </a:t>
            </a:r>
            <a:r>
              <a:rPr lang="en-US" sz="2000" dirty="0" err="1">
                <a:latin typeface="Times New Roman" panose="02020603050405020304" pitchFamily="18" charset="0"/>
                <a:cs typeface="Times New Roman" panose="02020603050405020304" pitchFamily="18" charset="0"/>
              </a:rPr>
              <a:t>staff_address.SID,city,staff_information.Name</a:t>
            </a: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staff_address,staff_informationWHERE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staff_address.city</a:t>
            </a:r>
            <a:r>
              <a:rPr lang="en-US" sz="2000" dirty="0">
                <a:latin typeface="Times New Roman" panose="02020603050405020304" pitchFamily="18" charset="0"/>
                <a:cs typeface="Times New Roman" panose="02020603050405020304" pitchFamily="18" charset="0"/>
              </a:rPr>
              <a:t>='Ahmedabad' and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staff_address.SID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staff_information.SID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END $$</a:t>
            </a:r>
          </a:p>
          <a:p>
            <a:pPr marL="0" indent="0">
              <a:buNone/>
            </a:pPr>
            <a:r>
              <a:rPr lang="en-US" sz="2000" dirty="0">
                <a:latin typeface="Times New Roman" panose="02020603050405020304" pitchFamily="18" charset="0"/>
                <a:cs typeface="Times New Roman" panose="02020603050405020304" pitchFamily="18" charset="0"/>
              </a:rPr>
              <a:t>     call </a:t>
            </a:r>
            <a:r>
              <a:rPr lang="en-US" sz="2000" dirty="0" err="1">
                <a:latin typeface="Times New Roman" panose="02020603050405020304" pitchFamily="18" charset="0"/>
                <a:cs typeface="Times New Roman" panose="02020603050405020304" pitchFamily="18" charset="0"/>
              </a:rPr>
              <a:t>staff_addr</a:t>
            </a:r>
            <a:r>
              <a:rPr lang="en-US" sz="20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p:sp>
        <p:nvSpPr>
          <p:cNvPr id="3" name="Title 2"/>
          <p:cNvSpPr>
            <a:spLocks noGrp="1"/>
          </p:cNvSpPr>
          <p:nvPr>
            <p:ph type="title"/>
          </p:nvPr>
        </p:nvSpPr>
        <p:spPr>
          <a:xfrm>
            <a:off x="253465" y="279133"/>
            <a:ext cx="10972800" cy="749808"/>
          </a:xfrm>
        </p:spPr>
        <p:txBody>
          <a:bodyPr>
            <a:normAutofit fontScale="90000"/>
          </a:bodyPr>
          <a:lstStyle/>
          <a:p>
            <a:r>
              <a:rPr lang="en-US" sz="4800" dirty="0">
                <a:solidFill>
                  <a:schemeClr val="tx1"/>
                </a:solidFill>
              </a:rPr>
              <a:t>Continued…</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144911" y="1792538"/>
            <a:ext cx="3886668" cy="4030746"/>
          </a:xfrm>
          <a:prstGeom prst="rect">
            <a:avLst/>
          </a:prstGeom>
        </p:spPr>
      </p:pic>
    </p:spTree>
    <p:extLst>
      <p:ext uri="{BB962C8B-B14F-4D97-AF65-F5344CB8AC3E}">
        <p14:creationId xmlns:p14="http://schemas.microsoft.com/office/powerpoint/2010/main" val="19468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716" y="1097280"/>
            <a:ext cx="11309684" cy="5227320"/>
          </a:xfrm>
        </p:spPr>
        <p:txBody>
          <a:bodyPr>
            <a:normAutofit fontScale="92500" lnSpcReduction="20000"/>
          </a:bodyPr>
          <a:lstStyle/>
          <a:p>
            <a:pPr lvl="0"/>
            <a:r>
              <a:rPr lang="en-US" b="1" dirty="0"/>
              <a:t>The patient has undergone a procedure with a cost larger than 5,000.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DELIMITER $$</a:t>
            </a:r>
          </a:p>
          <a:p>
            <a:pPr marL="0" indent="0">
              <a:buNone/>
            </a:pPr>
            <a:r>
              <a:rPr lang="en-US" sz="2000" dirty="0">
                <a:latin typeface="Times New Roman" panose="02020603050405020304" pitchFamily="18" charset="0"/>
                <a:cs typeface="Times New Roman" panose="02020603050405020304" pitchFamily="18" charset="0"/>
              </a:rPr>
              <a:t>     CREATE PROCEDURE bill ()</a:t>
            </a:r>
          </a:p>
          <a:p>
            <a:pPr marL="0" indent="0">
              <a:buNone/>
            </a:pPr>
            <a:r>
              <a:rPr lang="en-US" sz="2000" dirty="0">
                <a:latin typeface="Times New Roman" panose="02020603050405020304" pitchFamily="18" charset="0"/>
                <a:cs typeface="Times New Roman" panose="02020603050405020304" pitchFamily="18" charset="0"/>
              </a:rPr>
              <a:t>     BEGIN</a:t>
            </a:r>
          </a:p>
          <a:p>
            <a:pPr marL="0" indent="0">
              <a:buNone/>
            </a:pPr>
            <a:r>
              <a:rPr lang="en-US" sz="2000" dirty="0">
                <a:latin typeface="Times New Roman" panose="02020603050405020304" pitchFamily="18" charset="0"/>
                <a:cs typeface="Times New Roman" panose="02020603050405020304" pitchFamily="18" charset="0"/>
              </a:rPr>
              <a:t>             SELECT </a:t>
            </a:r>
            <a:r>
              <a:rPr lang="en-US" sz="2000" dirty="0" err="1">
                <a:latin typeface="Times New Roman" panose="02020603050405020304" pitchFamily="18" charset="0"/>
                <a:cs typeface="Times New Roman" panose="02020603050405020304" pitchFamily="18" charset="0"/>
              </a:rPr>
              <a:t>PID,DateIN,CheckOutDate,TotalBill</a:t>
            </a: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Patient_TotalBill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TotalBill</a:t>
            </a:r>
            <a:r>
              <a:rPr lang="en-US" sz="2000" dirty="0">
                <a:latin typeface="Times New Roman" panose="02020603050405020304" pitchFamily="18" charset="0"/>
                <a:cs typeface="Times New Roman" panose="02020603050405020304" pitchFamily="18" charset="0"/>
              </a:rPr>
              <a:t>&gt;5000;</a:t>
            </a:r>
          </a:p>
          <a:p>
            <a:pPr marL="0" indent="0">
              <a:buNone/>
            </a:pPr>
            <a:r>
              <a:rPr lang="en-US" sz="2000" dirty="0">
                <a:latin typeface="Times New Roman" panose="02020603050405020304" pitchFamily="18" charset="0"/>
                <a:cs typeface="Times New Roman" panose="02020603050405020304" pitchFamily="18" charset="0"/>
              </a:rPr>
              <a:t>     END $$</a:t>
            </a:r>
          </a:p>
          <a:p>
            <a:pPr marL="0" indent="0">
              <a:buNone/>
            </a:pPr>
            <a:r>
              <a:rPr lang="en-US" sz="2000" dirty="0">
                <a:latin typeface="Times New Roman" panose="02020603050405020304" pitchFamily="18" charset="0"/>
                <a:cs typeface="Times New Roman" panose="02020603050405020304" pitchFamily="18" charset="0"/>
              </a:rPr>
              <a:t>     call bill ();</a:t>
            </a:r>
          </a:p>
          <a:p>
            <a:pPr marL="0" indent="0">
              <a:buNone/>
            </a:pPr>
            <a:endParaRPr lang="en-US" sz="20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Provide details of staff members who works more than 10 hours. </a:t>
            </a: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DELIMITER $$</a:t>
            </a:r>
          </a:p>
          <a:p>
            <a:pPr marL="0" indent="0">
              <a:buNone/>
            </a:pPr>
            <a:r>
              <a:rPr lang="en-US" sz="2100" dirty="0">
                <a:latin typeface="Times New Roman" panose="02020603050405020304" pitchFamily="18" charset="0"/>
                <a:cs typeface="Times New Roman" panose="02020603050405020304" pitchFamily="18" charset="0"/>
              </a:rPr>
              <a:t>    CREATE PROCEDURE </a:t>
            </a:r>
            <a:r>
              <a:rPr lang="en-US" sz="2100" dirty="0" err="1">
                <a:latin typeface="Times New Roman" panose="02020603050405020304" pitchFamily="18" charset="0"/>
                <a:cs typeface="Times New Roman" panose="02020603050405020304" pitchFamily="18" charset="0"/>
              </a:rPr>
              <a:t>staff_info</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BEGIN</a:t>
            </a:r>
          </a:p>
          <a:p>
            <a:pPr marL="0" indent="0">
              <a:buNone/>
            </a:pPr>
            <a:r>
              <a:rPr lang="en-US" sz="2100" dirty="0">
                <a:latin typeface="Times New Roman" panose="02020603050405020304" pitchFamily="18" charset="0"/>
                <a:cs typeface="Times New Roman" panose="02020603050405020304" pitchFamily="18" charset="0"/>
              </a:rPr>
              <a:t>                    SELECT </a:t>
            </a:r>
            <a:r>
              <a:rPr lang="en-US" sz="2100" dirty="0" err="1">
                <a:latin typeface="Times New Roman" panose="02020603050405020304" pitchFamily="18" charset="0"/>
                <a:cs typeface="Times New Roman" panose="02020603050405020304" pitchFamily="18" charset="0"/>
              </a:rPr>
              <a:t>SID,Name,Salary,WorkHours</a:t>
            </a:r>
            <a:r>
              <a:rPr lang="en-US" sz="2100" dirty="0">
                <a:latin typeface="Times New Roman" panose="02020603050405020304" pitchFamily="18" charset="0"/>
                <a:cs typeface="Times New Roman" panose="02020603050405020304" pitchFamily="18" charset="0"/>
              </a:rPr>
              <a:t> FROM </a:t>
            </a:r>
            <a:r>
              <a:rPr lang="en-US" sz="2100" dirty="0" err="1">
                <a:latin typeface="Times New Roman" panose="02020603050405020304" pitchFamily="18" charset="0"/>
                <a:cs typeface="Times New Roman" panose="02020603050405020304" pitchFamily="18" charset="0"/>
              </a:rPr>
              <a:t>staff_information</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WHERE </a:t>
            </a:r>
            <a:r>
              <a:rPr lang="en-US" sz="2100" dirty="0" err="1">
                <a:latin typeface="Times New Roman" panose="02020603050405020304" pitchFamily="18" charset="0"/>
                <a:cs typeface="Times New Roman" panose="02020603050405020304" pitchFamily="18" charset="0"/>
              </a:rPr>
              <a:t>WorkHours</a:t>
            </a:r>
            <a:r>
              <a:rPr lang="en-US" sz="2100" dirty="0">
                <a:latin typeface="Times New Roman" panose="02020603050405020304" pitchFamily="18" charset="0"/>
                <a:cs typeface="Times New Roman" panose="02020603050405020304" pitchFamily="18" charset="0"/>
              </a:rPr>
              <a:t>&gt;10;</a:t>
            </a:r>
          </a:p>
          <a:p>
            <a:pPr marL="0" indent="0">
              <a:buNone/>
            </a:pPr>
            <a:r>
              <a:rPr lang="en-US" sz="2100" dirty="0">
                <a:latin typeface="Times New Roman" panose="02020603050405020304" pitchFamily="18" charset="0"/>
                <a:cs typeface="Times New Roman" panose="02020603050405020304" pitchFamily="18" charset="0"/>
              </a:rPr>
              <a:t>    END $$</a:t>
            </a:r>
          </a:p>
          <a:p>
            <a:pPr marL="0" indent="0">
              <a:buNone/>
            </a:pPr>
            <a:r>
              <a:rPr lang="en-US" sz="2100" dirty="0">
                <a:latin typeface="Times New Roman" panose="02020603050405020304" pitchFamily="18" charset="0"/>
                <a:cs typeface="Times New Roman" panose="02020603050405020304" pitchFamily="18" charset="0"/>
              </a:rPr>
              <a:t>    call </a:t>
            </a:r>
            <a:r>
              <a:rPr lang="en-US" sz="2100" dirty="0" err="1">
                <a:latin typeface="Times New Roman" panose="02020603050405020304" pitchFamily="18" charset="0"/>
                <a:cs typeface="Times New Roman" panose="02020603050405020304" pitchFamily="18" charset="0"/>
              </a:rPr>
              <a:t>staff_info</a:t>
            </a:r>
            <a:r>
              <a:rPr lang="en-US" sz="2100" dirty="0">
                <a:latin typeface="Times New Roman" panose="02020603050405020304" pitchFamily="18" charset="0"/>
                <a:cs typeface="Times New Roman" panose="02020603050405020304" pitchFamily="18" charset="0"/>
              </a:rPr>
              <a:t> ();</a:t>
            </a:r>
          </a:p>
          <a:p>
            <a:endParaRPr lang="en-US" dirty="0"/>
          </a:p>
        </p:txBody>
      </p:sp>
      <p:sp>
        <p:nvSpPr>
          <p:cNvPr id="3" name="Title 2"/>
          <p:cNvSpPr>
            <a:spLocks noGrp="1"/>
          </p:cNvSpPr>
          <p:nvPr>
            <p:ph type="title"/>
          </p:nvPr>
        </p:nvSpPr>
        <p:spPr>
          <a:xfrm>
            <a:off x="272716" y="202130"/>
            <a:ext cx="10972800" cy="740183"/>
          </a:xfrm>
        </p:spPr>
        <p:txBody>
          <a:bodyPr>
            <a:normAutofit/>
          </a:bodyPr>
          <a:lstStyle/>
          <a:p>
            <a:r>
              <a:rPr lang="en-US" sz="4400" dirty="0">
                <a:solidFill>
                  <a:schemeClr val="tx1"/>
                </a:solidFill>
              </a:rPr>
              <a:t>Continued…</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868076" y="1473318"/>
            <a:ext cx="2714324" cy="232866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04796" y="4271010"/>
            <a:ext cx="3277603" cy="2339340"/>
          </a:xfrm>
          <a:prstGeom prst="rect">
            <a:avLst/>
          </a:prstGeom>
        </p:spPr>
      </p:pic>
    </p:spTree>
    <p:extLst>
      <p:ext uri="{BB962C8B-B14F-4D97-AF65-F5344CB8AC3E}">
        <p14:creationId xmlns:p14="http://schemas.microsoft.com/office/powerpoint/2010/main" val="243021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726" y="1158949"/>
            <a:ext cx="11323674" cy="5165651"/>
          </a:xfrm>
        </p:spPr>
        <p:txBody>
          <a:bodyPr>
            <a:normAutofit fontScale="85000" lnSpcReduction="20000"/>
          </a:bodyPr>
          <a:lstStyle/>
          <a:p>
            <a:pPr lvl="0"/>
            <a:r>
              <a:rPr lang="en-US" sz="2800" b="1" dirty="0">
                <a:latin typeface="Times New Roman" panose="02020603050405020304" pitchFamily="18" charset="0"/>
                <a:cs typeface="Times New Roman" panose="02020603050405020304" pitchFamily="18" charset="0"/>
              </a:rPr>
              <a:t>When doctor retire (retirement age 65 years) remove their details from database.</a:t>
            </a:r>
          </a:p>
          <a:p>
            <a:pPr marL="0" indent="0">
              <a:buNone/>
            </a:pPr>
            <a:r>
              <a:rPr lang="en-US" dirty="0"/>
              <a:t>    DELIMITER $$ </a:t>
            </a:r>
          </a:p>
          <a:p>
            <a:pPr marL="0" indent="0">
              <a:buNone/>
            </a:pPr>
            <a:r>
              <a:rPr lang="en-US" dirty="0"/>
              <a:t>    CREATE TRIGGER </a:t>
            </a:r>
            <a:r>
              <a:rPr lang="en-US" dirty="0" err="1"/>
              <a:t>doctor_retirement</a:t>
            </a:r>
            <a:r>
              <a:rPr lang="en-US" dirty="0"/>
              <a:t> </a:t>
            </a:r>
          </a:p>
          <a:p>
            <a:pPr marL="0" indent="0">
              <a:buNone/>
            </a:pPr>
            <a:r>
              <a:rPr lang="en-US" dirty="0"/>
              <a:t>    BEFORE UPDATE ON </a:t>
            </a:r>
            <a:r>
              <a:rPr lang="en-US" dirty="0" err="1"/>
              <a:t>staff_information</a:t>
            </a:r>
            <a:r>
              <a:rPr lang="en-US" dirty="0"/>
              <a:t> </a:t>
            </a:r>
          </a:p>
          <a:p>
            <a:pPr marL="0" indent="0">
              <a:buNone/>
            </a:pPr>
            <a:r>
              <a:rPr lang="en-US" dirty="0"/>
              <a:t>    FOR EACH ROW </a:t>
            </a:r>
          </a:p>
          <a:p>
            <a:pPr marL="0" indent="0">
              <a:buNone/>
            </a:pPr>
            <a:r>
              <a:rPr lang="en-US" dirty="0"/>
              <a:t>    BEGIN </a:t>
            </a:r>
          </a:p>
          <a:p>
            <a:pPr marL="0" indent="0">
              <a:buNone/>
            </a:pPr>
            <a:r>
              <a:rPr lang="en-US" dirty="0"/>
              <a:t>    DELETE FROM </a:t>
            </a:r>
            <a:r>
              <a:rPr lang="en-US" dirty="0" err="1"/>
              <a:t>staff_information</a:t>
            </a:r>
            <a:r>
              <a:rPr lang="en-US" dirty="0"/>
              <a:t> WHERE YEAR(</a:t>
            </a:r>
            <a:r>
              <a:rPr lang="en-US" dirty="0" err="1"/>
              <a:t>curdate</a:t>
            </a:r>
            <a:r>
              <a:rPr lang="en-US" dirty="0"/>
              <a:t>()) - YEAR(</a:t>
            </a:r>
            <a:r>
              <a:rPr lang="en-US" dirty="0" err="1"/>
              <a:t>staff_information</a:t>
            </a:r>
            <a:r>
              <a:rPr lang="en-US" dirty="0"/>
              <a:t>.    	Birthdate) &gt; 65; </a:t>
            </a:r>
          </a:p>
          <a:p>
            <a:pPr marL="0" indent="0">
              <a:buNone/>
            </a:pPr>
            <a:r>
              <a:rPr lang="en-US" dirty="0"/>
              <a:t>    DELETE FROM </a:t>
            </a:r>
            <a:r>
              <a:rPr lang="en-US" dirty="0" err="1"/>
              <a:t>staff_address</a:t>
            </a:r>
            <a:r>
              <a:rPr lang="en-US" dirty="0"/>
              <a:t> WHERE </a:t>
            </a:r>
            <a:r>
              <a:rPr lang="en-US" dirty="0" err="1"/>
              <a:t>staff_address.SID</a:t>
            </a:r>
            <a:r>
              <a:rPr lang="en-US" dirty="0"/>
              <a:t> = </a:t>
            </a:r>
            <a:r>
              <a:rPr lang="en-US" dirty="0" err="1"/>
              <a:t>staff_information.SID</a:t>
            </a:r>
            <a:r>
              <a:rPr lang="en-US" dirty="0"/>
              <a:t>; </a:t>
            </a:r>
          </a:p>
          <a:p>
            <a:pPr marL="0" indent="0">
              <a:buNone/>
            </a:pPr>
            <a:r>
              <a:rPr lang="en-US" dirty="0"/>
              <a:t>    DELETE FROM </a:t>
            </a:r>
            <a:r>
              <a:rPr lang="en-US" dirty="0" err="1"/>
              <a:t>user_information</a:t>
            </a:r>
            <a:r>
              <a:rPr lang="en-US" dirty="0"/>
              <a:t> WHERE </a:t>
            </a:r>
            <a:r>
              <a:rPr lang="en-US" dirty="0" err="1"/>
              <a:t>user_information.UserID</a:t>
            </a:r>
            <a:r>
              <a:rPr lang="en-US" dirty="0"/>
              <a:t> =    	</a:t>
            </a:r>
            <a:r>
              <a:rPr lang="en-US" dirty="0" err="1"/>
              <a:t>staff_information.SID</a:t>
            </a:r>
            <a:r>
              <a:rPr lang="en-US" dirty="0"/>
              <a:t>;</a:t>
            </a:r>
          </a:p>
          <a:p>
            <a:pPr marL="0" indent="0">
              <a:buNone/>
            </a:pPr>
            <a:r>
              <a:rPr lang="en-US" dirty="0"/>
              <a:t>    DELETE FROM login WHERE </a:t>
            </a:r>
            <a:r>
              <a:rPr lang="en-US" dirty="0" err="1"/>
              <a:t>login.UserID</a:t>
            </a:r>
            <a:r>
              <a:rPr lang="en-US" dirty="0"/>
              <a:t> = </a:t>
            </a:r>
            <a:r>
              <a:rPr lang="en-US" dirty="0" err="1"/>
              <a:t>staff_information.SID</a:t>
            </a:r>
            <a:r>
              <a:rPr lang="en-US" dirty="0"/>
              <a:t>;</a:t>
            </a:r>
          </a:p>
          <a:p>
            <a:pPr marL="0" indent="0">
              <a:buNone/>
            </a:pPr>
            <a:r>
              <a:rPr lang="en-US" dirty="0"/>
              <a:t>    </a:t>
            </a:r>
          </a:p>
          <a:p>
            <a:pPr marL="0" indent="0">
              <a:buNone/>
            </a:pPr>
            <a:r>
              <a:rPr lang="en-US" dirty="0"/>
              <a:t>    END; $$ </a:t>
            </a:r>
          </a:p>
          <a:p>
            <a:pPr marL="0" indent="0">
              <a:buNone/>
            </a:pPr>
            <a:r>
              <a:rPr lang="en-US" dirty="0"/>
              <a:t>    DELIMITER $$ </a:t>
            </a:r>
          </a:p>
          <a:p>
            <a:endParaRPr lang="en-US" dirty="0"/>
          </a:p>
        </p:txBody>
      </p:sp>
      <p:sp>
        <p:nvSpPr>
          <p:cNvPr id="3" name="Title 2"/>
          <p:cNvSpPr>
            <a:spLocks noGrp="1"/>
          </p:cNvSpPr>
          <p:nvPr>
            <p:ph type="title"/>
          </p:nvPr>
        </p:nvSpPr>
        <p:spPr>
          <a:xfrm>
            <a:off x="350874" y="180753"/>
            <a:ext cx="11231526" cy="616689"/>
          </a:xfrm>
        </p:spPr>
        <p:txBody>
          <a:bodyPr>
            <a:normAutofit fontScale="90000"/>
          </a:bodyPr>
          <a:lstStyle/>
          <a:p>
            <a:br>
              <a:rPr lang="en-US" sz="4800" dirty="0">
                <a:solidFill>
                  <a:schemeClr val="tx1"/>
                </a:solidFill>
                <a:latin typeface="Times New Roman" panose="02020603050405020304" pitchFamily="18" charset="0"/>
                <a:cs typeface="Times New Roman" panose="02020603050405020304" pitchFamily="18" charset="0"/>
              </a:rPr>
            </a:br>
            <a:br>
              <a:rPr lang="en-US" sz="48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rPr>
            </a:br>
            <a:r>
              <a:rPr lang="en-US" sz="5400" dirty="0">
                <a:solidFill>
                  <a:schemeClr val="tx1"/>
                </a:solidFill>
                <a:latin typeface="Times New Roman" panose="02020603050405020304" pitchFamily="18" charset="0"/>
                <a:cs typeface="Times New Roman" panose="02020603050405020304" pitchFamily="18" charset="0"/>
              </a:rPr>
              <a:t>TRIGGER:</a:t>
            </a:r>
            <a:endParaRPr lang="en-US" dirty="0">
              <a:solidFill>
                <a:schemeClr val="tx1"/>
              </a:solidFill>
            </a:endParaRPr>
          </a:p>
        </p:txBody>
      </p:sp>
    </p:spTree>
    <p:extLst>
      <p:ext uri="{BB962C8B-B14F-4D97-AF65-F5344CB8AC3E}">
        <p14:creationId xmlns:p14="http://schemas.microsoft.com/office/powerpoint/2010/main" val="247956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1498" y="911275"/>
            <a:ext cx="10972800" cy="5478892"/>
          </a:xfrm>
        </p:spPr>
        <p:txBody>
          <a:bodyPr>
            <a:normAutofit/>
          </a:bodyPr>
          <a:lstStyle/>
          <a:p>
            <a:r>
              <a:rPr lang="en-US" sz="2800" b="1" dirty="0">
                <a:latin typeface="Times New Roman" panose="02020603050405020304" pitchFamily="18" charset="0"/>
                <a:cs typeface="Times New Roman" panose="02020603050405020304" pitchFamily="18" charset="0"/>
              </a:rPr>
              <a:t>Automatically generate total bill.</a:t>
            </a:r>
          </a:p>
          <a:p>
            <a:pPr marL="0" indent="0">
              <a:buNone/>
            </a:pPr>
            <a:r>
              <a:rPr lang="en-US" sz="2400" dirty="0"/>
              <a:t>    DELIMITER $$ </a:t>
            </a:r>
          </a:p>
          <a:p>
            <a:pPr marL="0" indent="0">
              <a:buNone/>
            </a:pPr>
            <a:r>
              <a:rPr lang="en-US" sz="2400" dirty="0"/>
              <a:t>    CREATE TRIGGER </a:t>
            </a:r>
            <a:r>
              <a:rPr lang="en-US" sz="2400" dirty="0" err="1"/>
              <a:t>total_bill</a:t>
            </a:r>
            <a:endParaRPr lang="en-US" sz="2400" dirty="0"/>
          </a:p>
          <a:p>
            <a:pPr marL="0" indent="0">
              <a:buNone/>
            </a:pPr>
            <a:r>
              <a:rPr lang="en-US" sz="2400" dirty="0"/>
              <a:t>    BEFORE UPDATE ON  </a:t>
            </a:r>
            <a:r>
              <a:rPr lang="en-US" sz="2400" dirty="0" err="1"/>
              <a:t>Patient_TotalBill</a:t>
            </a:r>
            <a:endParaRPr lang="en-US" sz="2400" dirty="0"/>
          </a:p>
          <a:p>
            <a:pPr marL="0" indent="0">
              <a:buNone/>
            </a:pPr>
            <a:r>
              <a:rPr lang="en-US" sz="2400" dirty="0"/>
              <a:t>    FOR EACH ROW </a:t>
            </a:r>
          </a:p>
          <a:p>
            <a:pPr marL="0" indent="0">
              <a:buNone/>
            </a:pPr>
            <a:r>
              <a:rPr lang="en-US" sz="2400" dirty="0"/>
              <a:t>    BEGIN </a:t>
            </a:r>
          </a:p>
          <a:p>
            <a:pPr marL="0" indent="0">
              <a:buNone/>
            </a:pPr>
            <a:r>
              <a:rPr lang="en-US" sz="2400" dirty="0"/>
              <a:t>		SELECT sum(</a:t>
            </a:r>
            <a:r>
              <a:rPr lang="en-US" sz="2400" dirty="0" err="1"/>
              <a:t>MedicinePrice</a:t>
            </a:r>
            <a:r>
              <a:rPr lang="en-US" sz="2400" dirty="0"/>
              <a:t>, </a:t>
            </a:r>
            <a:r>
              <a:rPr lang="en-US" sz="2400" dirty="0" err="1"/>
              <a:t>RoomPrice</a:t>
            </a:r>
            <a:r>
              <a:rPr lang="en-US" sz="2400" dirty="0"/>
              <a:t>, </a:t>
            </a:r>
            <a:r>
              <a:rPr lang="en-US" sz="2400" dirty="0" err="1"/>
              <a:t>DoctorFees</a:t>
            </a:r>
            <a:r>
              <a:rPr lang="en-US" sz="2400" dirty="0"/>
              <a:t>,        					</a:t>
            </a:r>
            <a:r>
              <a:rPr lang="en-US" sz="2400" dirty="0" err="1"/>
              <a:t>ServicePrice</a:t>
            </a:r>
            <a:r>
              <a:rPr lang="en-US" sz="2400" dirty="0"/>
              <a:t>) as </a:t>
            </a:r>
            <a:r>
              <a:rPr lang="en-US" sz="2400" dirty="0" err="1"/>
              <a:t>TotalBill</a:t>
            </a:r>
            <a:r>
              <a:rPr lang="en-US" sz="2400" dirty="0"/>
              <a:t> FROM </a:t>
            </a:r>
            <a:r>
              <a:rPr lang="en-US" sz="2400" dirty="0" err="1"/>
              <a:t>Patient_TotalBill</a:t>
            </a:r>
            <a:r>
              <a:rPr lang="en-US" sz="2400" dirty="0"/>
              <a:t>;</a:t>
            </a:r>
          </a:p>
          <a:p>
            <a:pPr marL="0" indent="0">
              <a:buNone/>
            </a:pPr>
            <a:r>
              <a:rPr lang="en-US" sz="2400" dirty="0"/>
              <a:t>    END; $$ </a:t>
            </a:r>
          </a:p>
          <a:p>
            <a:pPr marL="0" indent="0">
              <a:buNone/>
            </a:pPr>
            <a:r>
              <a:rPr lang="en-US" sz="2400" dirty="0"/>
              <a:t>    DELIMITER $$ </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78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6412" y="2785324"/>
            <a:ext cx="6096000" cy="1446550"/>
          </a:xfrm>
          <a:prstGeom prst="rect">
            <a:avLst/>
          </a:prstGeom>
        </p:spPr>
        <p:txBody>
          <a:bodyPr>
            <a:spAutoFit/>
          </a:bodyPr>
          <a:lstStyle/>
          <a:p>
            <a:r>
              <a:rPr lang="en-US" sz="4400" dirty="0">
                <a:latin typeface="Times New Roman" panose="02020603050405020304" pitchFamily="18" charset="0"/>
                <a:cs typeface="Times New Roman" panose="02020603050405020304" pitchFamily="18" charset="0"/>
              </a:rPr>
              <a:t>THANK YOU!!</a:t>
            </a:r>
          </a:p>
          <a:p>
            <a:endParaRPr lang="en-US" sz="4400" dirty="0" err="1"/>
          </a:p>
        </p:txBody>
      </p:sp>
    </p:spTree>
    <p:extLst>
      <p:ext uri="{BB962C8B-B14F-4D97-AF65-F5344CB8AC3E}">
        <p14:creationId xmlns:p14="http://schemas.microsoft.com/office/powerpoint/2010/main" val="18023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23731"/>
            <a:ext cx="11353800" cy="5615608"/>
          </a:xfrm>
        </p:spPr>
        <p:txBody>
          <a:bodyPr>
            <a:normAutofit fontScale="92500" lnSpcReduction="10000"/>
          </a:bodyPr>
          <a:lstStyle/>
          <a:p>
            <a:r>
              <a:rPr lang="en-US" dirty="0"/>
              <a:t>Hospital management system is an multibuilding hospital. </a:t>
            </a:r>
          </a:p>
          <a:p>
            <a:r>
              <a:rPr lang="en-US" dirty="0"/>
              <a:t>The </a:t>
            </a:r>
            <a:r>
              <a:rPr lang="en-US"/>
              <a:t>system contains : </a:t>
            </a:r>
            <a:endParaRPr lang="en-US" dirty="0"/>
          </a:p>
          <a:p>
            <a:pPr lvl="1"/>
            <a:r>
              <a:rPr lang="en-US" dirty="0"/>
              <a:t>staff information </a:t>
            </a:r>
          </a:p>
          <a:p>
            <a:pPr lvl="1"/>
            <a:r>
              <a:rPr lang="en-US" dirty="0"/>
              <a:t>User information</a:t>
            </a:r>
          </a:p>
          <a:p>
            <a:pPr lvl="1"/>
            <a:r>
              <a:rPr lang="en-US" dirty="0"/>
              <a:t>Registration</a:t>
            </a:r>
          </a:p>
          <a:p>
            <a:pPr lvl="1"/>
            <a:r>
              <a:rPr lang="en-US" dirty="0"/>
              <a:t>Appointment details</a:t>
            </a:r>
          </a:p>
          <a:p>
            <a:pPr lvl="1"/>
            <a:r>
              <a:rPr lang="en-US" dirty="0"/>
              <a:t>Patient’s personal information</a:t>
            </a:r>
          </a:p>
          <a:p>
            <a:pPr lvl="1"/>
            <a:r>
              <a:rPr lang="en-US" dirty="0"/>
              <a:t>Patient’s health information</a:t>
            </a:r>
          </a:p>
          <a:p>
            <a:pPr lvl="1"/>
            <a:r>
              <a:rPr lang="en-US" dirty="0"/>
              <a:t>medicine details of patient </a:t>
            </a:r>
          </a:p>
          <a:p>
            <a:pPr lvl="1"/>
            <a:r>
              <a:rPr lang="en-US" dirty="0"/>
              <a:t>Room which were allocated for the patients and details of the room</a:t>
            </a:r>
          </a:p>
          <a:p>
            <a:pPr lvl="1"/>
            <a:r>
              <a:rPr lang="en-US" dirty="0"/>
              <a:t>patient check out details</a:t>
            </a:r>
          </a:p>
          <a:p>
            <a:pPr lvl="1"/>
            <a:r>
              <a:rPr lang="en-US" dirty="0"/>
              <a:t>Total bill of every patients containing medicine fee, doctor fees, service fees, Room price and also the type of billing (check, cash or policy through payment).</a:t>
            </a:r>
          </a:p>
          <a:p>
            <a:r>
              <a:rPr lang="en-US" dirty="0"/>
              <a:t>The system is basically for the staff member’s usage. They can login in the system by their own id and password. </a:t>
            </a:r>
          </a:p>
          <a:p>
            <a:pPr marL="0" indent="0">
              <a:buNone/>
            </a:pPr>
            <a:endParaRPr lang="en-US" dirty="0"/>
          </a:p>
          <a:p>
            <a:endParaRPr lang="en-US" dirty="0"/>
          </a:p>
        </p:txBody>
      </p:sp>
      <p:sp>
        <p:nvSpPr>
          <p:cNvPr id="3" name="Title 2"/>
          <p:cNvSpPr>
            <a:spLocks noGrp="1"/>
          </p:cNvSpPr>
          <p:nvPr>
            <p:ph type="title"/>
          </p:nvPr>
        </p:nvSpPr>
        <p:spPr>
          <a:xfrm>
            <a:off x="228600" y="-89452"/>
            <a:ext cx="11353800" cy="942627"/>
          </a:xfrm>
        </p:spPr>
        <p:txBody>
          <a:bodyPr>
            <a:normAutofit/>
          </a:bodyPr>
          <a:lstStyle/>
          <a:p>
            <a:r>
              <a:rPr lang="en-US" sz="4800" dirty="0">
                <a:solidFill>
                  <a:schemeClr val="tx1"/>
                </a:solidFill>
                <a:latin typeface="Times New Roman" panose="02020603050405020304" pitchFamily="18" charset="0"/>
                <a:cs typeface="Times New Roman" panose="02020603050405020304" pitchFamily="18" charset="0"/>
              </a:rPr>
              <a:t>Features:</a:t>
            </a:r>
          </a:p>
        </p:txBody>
      </p:sp>
    </p:spTree>
    <p:extLst>
      <p:ext uri="{BB962C8B-B14F-4D97-AF65-F5344CB8AC3E}">
        <p14:creationId xmlns:p14="http://schemas.microsoft.com/office/powerpoint/2010/main" val="183755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9875" y="1093304"/>
            <a:ext cx="11766473" cy="5774635"/>
          </a:xfrm>
        </p:spPr>
        <p:txBody>
          <a:bodyPr>
            <a:normAutofit lnSpcReduction="10000"/>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our project, we are considering database for managing the hospital. We are considering Doctor, Nurse, Manager, Pharmacist, Cashier, Receptionist can login in to System by their unique I’d and password.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Receptionist gives appointment and register the patient in hospital.</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 manages new ward information, blood donation part, patient policy details.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Doctor treats the patients, there are 3 kind of doctor- trainee, visiting, permeant. Nurse takes care of patients and keep room information.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Cashier keeps track of patient’s bill.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Pharmacist handles the medicine details of patients.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staff member’s salary, we assume salary per month.</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are considering 3 types of doctor: trainee, visiting, permanent.</a:t>
            </a:r>
          </a:p>
          <a:p>
            <a:endParaRPr lang="en-US" sz="2800" dirty="0"/>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itle 2"/>
          <p:cNvSpPr>
            <a:spLocks noGrp="1"/>
          </p:cNvSpPr>
          <p:nvPr>
            <p:ph type="title"/>
          </p:nvPr>
        </p:nvSpPr>
        <p:spPr>
          <a:xfrm>
            <a:off x="259875" y="86992"/>
            <a:ext cx="10363200" cy="840965"/>
          </a:xfrm>
        </p:spPr>
        <p:txBody>
          <a:bodyPr/>
          <a:lstStyle/>
          <a:p>
            <a:r>
              <a:rPr lang="en-US" sz="4400" b="0" dirty="0">
                <a:solidFill>
                  <a:schemeClr val="tx1"/>
                </a:solidFill>
              </a:rPr>
              <a:t>Assumptions:</a:t>
            </a:r>
          </a:p>
        </p:txBody>
      </p:sp>
    </p:spTree>
    <p:extLst>
      <p:ext uri="{BB962C8B-B14F-4D97-AF65-F5344CB8AC3E}">
        <p14:creationId xmlns:p14="http://schemas.microsoft.com/office/powerpoint/2010/main" val="179063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148" y="1063487"/>
            <a:ext cx="11711608" cy="5615609"/>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For staff Id ,we are considering data type varchar (9) in such a way that first 4 letters are for year in which the staff member had joined the hospital than 2 letters for their position and the last 3 letters for the Id number. </a:t>
            </a:r>
          </a:p>
          <a:p>
            <a:pPr marL="98298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first 4 letters of year we are considering the year in which person joins the hospital.</a:t>
            </a:r>
          </a:p>
          <a:p>
            <a:pPr marL="98298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the position in 2 letter means Doctor as </a:t>
            </a:r>
            <a:r>
              <a:rPr lang="en-US" dirty="0" err="1">
                <a:latin typeface="Times New Roman" panose="02020603050405020304" pitchFamily="18" charset="0"/>
                <a:cs typeface="Times New Roman" panose="02020603050405020304" pitchFamily="18" charset="0"/>
              </a:rPr>
              <a:t>Dr</a:t>
            </a:r>
            <a:r>
              <a:rPr lang="en-US" dirty="0">
                <a:latin typeface="Times New Roman" panose="02020603050405020304" pitchFamily="18" charset="0"/>
                <a:cs typeface="Times New Roman" panose="02020603050405020304" pitchFamily="18" charset="0"/>
              </a:rPr>
              <a:t>, Nurse as Nu, Manager as </a:t>
            </a:r>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Pharmacist as Ph, Cashier as Ca, Receptionist as Re, Sweeper </a:t>
            </a:r>
            <a:r>
              <a:rPr lang="en-US" dirty="0" err="1">
                <a:latin typeface="Times New Roman" panose="02020603050405020304" pitchFamily="18" charset="0"/>
                <a:cs typeface="Times New Roman" panose="02020603050405020304" pitchFamily="18" charset="0"/>
              </a:rPr>
              <a:t>Sw</a:t>
            </a:r>
            <a:r>
              <a:rPr lang="en-US" dirty="0">
                <a:latin typeface="Times New Roman" panose="02020603050405020304" pitchFamily="18" charset="0"/>
                <a:cs typeface="Times New Roman" panose="02020603050405020304" pitchFamily="18" charset="0"/>
              </a:rPr>
              <a:t>, Watchman </a:t>
            </a:r>
            <a:r>
              <a:rPr lang="en-US" dirty="0" err="1">
                <a:latin typeface="Times New Roman" panose="02020603050405020304" pitchFamily="18" charset="0"/>
                <a:cs typeface="Times New Roman" panose="02020603050405020304" pitchFamily="18" charset="0"/>
              </a:rPr>
              <a:t>Wa</a:t>
            </a:r>
            <a:r>
              <a:rPr lang="en-US" dirty="0">
                <a:latin typeface="Times New Roman" panose="02020603050405020304" pitchFamily="18" charset="0"/>
                <a:cs typeface="Times New Roman" panose="02020603050405020304" pitchFamily="18" charset="0"/>
              </a:rPr>
              <a:t>.</a:t>
            </a:r>
          </a:p>
          <a:p>
            <a:pPr lvl="1"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are considering that once the patient registered in the hospital the unique Id will be given to the patient than if after some time patient again visit to the hospital then the Id will be same so that we can know the past history of that patient.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we are considering the room no and block combine as a primary key like block can be A or B or C than the primary key will be A-304 so that we can easily found that which room is located to which patient.</a:t>
            </a:r>
            <a:endParaRPr lang="en-US" sz="2400"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21974" y="139147"/>
            <a:ext cx="10972800" cy="753784"/>
          </a:xfrm>
        </p:spPr>
        <p:txBody>
          <a:bodyPr>
            <a:normAutofit fontScale="90000"/>
          </a:bodyPr>
          <a:lstStyle/>
          <a:p>
            <a:r>
              <a:rPr lang="en-US" sz="4800" dirty="0">
                <a:solidFill>
                  <a:schemeClr val="tx1"/>
                </a:solidFill>
              </a:rPr>
              <a:t>Continued…</a:t>
            </a:r>
          </a:p>
        </p:txBody>
      </p:sp>
    </p:spTree>
    <p:extLst>
      <p:ext uri="{BB962C8B-B14F-4D97-AF65-F5344CB8AC3E}">
        <p14:creationId xmlns:p14="http://schemas.microsoft.com/office/powerpoint/2010/main" val="211131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846" y="31898"/>
            <a:ext cx="10972800" cy="839972"/>
          </a:xfrm>
        </p:spPr>
        <p:txBody>
          <a:bodyPr>
            <a:normAutofit/>
          </a:bodyPr>
          <a:lstStyle/>
          <a:p>
            <a:r>
              <a:rPr lang="en-US" sz="4800" dirty="0">
                <a:solidFill>
                  <a:schemeClr val="tx1"/>
                </a:solidFill>
                <a:latin typeface="Times New Roman" panose="02020603050405020304" pitchFamily="18" charset="0"/>
                <a:cs typeface="Times New Roman" panose="02020603050405020304" pitchFamily="18" charset="0"/>
              </a:rPr>
              <a:t>Entities:</a:t>
            </a:r>
          </a:p>
        </p:txBody>
      </p:sp>
      <p:sp>
        <p:nvSpPr>
          <p:cNvPr id="5" name="Rectangle 4"/>
          <p:cNvSpPr/>
          <p:nvPr/>
        </p:nvSpPr>
        <p:spPr>
          <a:xfrm>
            <a:off x="322520" y="1096281"/>
            <a:ext cx="10469526" cy="6124754"/>
          </a:xfrm>
          <a:prstGeom prst="rect">
            <a:avLst/>
          </a:prstGeom>
        </p:spPr>
        <p:txBody>
          <a:bodyPr wrap="square">
            <a:spAutoFit/>
          </a:bodyPr>
          <a:lstStyle/>
          <a:p>
            <a:pPr marL="514350" indent="-514350">
              <a:buAutoNum type="arabicPeriod"/>
            </a:pPr>
            <a:r>
              <a:rPr lang="en-US" sz="2800" dirty="0">
                <a:latin typeface="Times New Roman" panose="02020603050405020304" pitchFamily="18" charset="0"/>
                <a:cs typeface="Times New Roman" panose="02020603050405020304" pitchFamily="18" charset="0"/>
              </a:rPr>
              <a:t>Appointment				14. Patient Check out</a:t>
            </a:r>
          </a:p>
          <a:p>
            <a:pPr marL="514350" indent="-514350">
              <a:buAutoNum type="arabicPeriod"/>
            </a:pPr>
            <a:r>
              <a:rPr lang="en-US" sz="2800" dirty="0">
                <a:latin typeface="Times New Roman" panose="02020603050405020304" pitchFamily="18" charset="0"/>
                <a:cs typeface="Times New Roman" panose="02020603050405020304" pitchFamily="18" charset="0"/>
              </a:rPr>
              <a:t>Registration				15. Patient total bill</a:t>
            </a:r>
          </a:p>
          <a:p>
            <a:pPr marL="514350" indent="-514350">
              <a:buAutoNum type="arabicPeriod"/>
            </a:pPr>
            <a:r>
              <a:rPr lang="en-US" sz="2800" dirty="0">
                <a:latin typeface="Times New Roman" panose="02020603050405020304" pitchFamily="18" charset="0"/>
                <a:cs typeface="Times New Roman" panose="02020603050405020304" pitchFamily="18" charset="0"/>
              </a:rPr>
              <a:t>Login					16. Payment Check </a:t>
            </a:r>
          </a:p>
          <a:p>
            <a:pPr marL="514350" indent="-514350">
              <a:buAutoNum type="arabicPeriod"/>
            </a:pPr>
            <a:r>
              <a:rPr lang="en-US" sz="2800" dirty="0">
                <a:latin typeface="Times New Roman" panose="02020603050405020304" pitchFamily="18" charset="0"/>
                <a:cs typeface="Times New Roman" panose="02020603050405020304" pitchFamily="18" charset="0"/>
              </a:rPr>
              <a:t>User information			17. Patient Policy</a:t>
            </a:r>
          </a:p>
          <a:p>
            <a:pPr marL="514350" indent="-514350">
              <a:buAutoNum type="arabicPeriod"/>
            </a:pPr>
            <a:r>
              <a:rPr lang="en-US" sz="2800" dirty="0">
                <a:latin typeface="Times New Roman" panose="02020603050405020304" pitchFamily="18" charset="0"/>
                <a:cs typeface="Times New Roman" panose="02020603050405020304" pitchFamily="18" charset="0"/>
              </a:rPr>
              <a:t>Staff information			18. Blood donation</a:t>
            </a:r>
          </a:p>
          <a:p>
            <a:pPr marL="514350" indent="-514350">
              <a:buAutoNum type="arabicPeriod"/>
            </a:pPr>
            <a:r>
              <a:rPr lang="en-US" sz="2800" dirty="0">
                <a:latin typeface="Times New Roman" panose="02020603050405020304" pitchFamily="18" charset="0"/>
                <a:cs typeface="Times New Roman" panose="02020603050405020304" pitchFamily="18" charset="0"/>
              </a:rPr>
              <a:t>Staff address</a:t>
            </a:r>
          </a:p>
          <a:p>
            <a:pPr marL="514350" indent="-514350">
              <a:buAutoNum type="arabicPeriod"/>
            </a:pPr>
            <a:r>
              <a:rPr lang="en-US" sz="2800" dirty="0">
                <a:latin typeface="Times New Roman" panose="02020603050405020304" pitchFamily="18" charset="0"/>
                <a:cs typeface="Times New Roman" panose="02020603050405020304" pitchFamily="18" charset="0"/>
              </a:rPr>
              <a:t>Patient information</a:t>
            </a:r>
          </a:p>
          <a:p>
            <a:pPr marL="514350" indent="-514350">
              <a:buAutoNum type="arabicPeriod"/>
            </a:pPr>
            <a:r>
              <a:rPr lang="en-US" sz="2800" dirty="0">
                <a:latin typeface="Times New Roman" panose="02020603050405020304" pitchFamily="18" charset="0"/>
                <a:cs typeface="Times New Roman" panose="02020603050405020304" pitchFamily="18" charset="0"/>
              </a:rPr>
              <a:t>Patient address</a:t>
            </a:r>
          </a:p>
          <a:p>
            <a:pPr marL="514350" indent="-514350">
              <a:buAutoNum type="arabicPeriod"/>
            </a:pPr>
            <a:r>
              <a:rPr lang="en-US" sz="2800" dirty="0">
                <a:latin typeface="Times New Roman" panose="02020603050405020304" pitchFamily="18" charset="0"/>
                <a:cs typeface="Times New Roman" panose="02020603050405020304" pitchFamily="18" charset="0"/>
              </a:rPr>
              <a:t>Patient Health information</a:t>
            </a:r>
          </a:p>
          <a:p>
            <a:pPr marL="514350" indent="-514350">
              <a:buAutoNum type="arabicPeriod"/>
            </a:pPr>
            <a:r>
              <a:rPr lang="en-US" sz="2800" dirty="0">
                <a:latin typeface="Times New Roman" panose="02020603050405020304" pitchFamily="18" charset="0"/>
                <a:cs typeface="Times New Roman" panose="02020603050405020304" pitchFamily="18" charset="0"/>
              </a:rPr>
              <a:t>Patient Medical information</a:t>
            </a:r>
          </a:p>
          <a:p>
            <a:pPr marL="514350" indent="-514350">
              <a:buAutoNum type="arabicPeriod"/>
            </a:pPr>
            <a:r>
              <a:rPr lang="en-US" sz="2800" dirty="0">
                <a:latin typeface="Times New Roman" panose="02020603050405020304" pitchFamily="18" charset="0"/>
                <a:cs typeface="Times New Roman" panose="02020603050405020304" pitchFamily="18" charset="0"/>
              </a:rPr>
              <a:t>Room</a:t>
            </a:r>
          </a:p>
          <a:p>
            <a:pPr marL="514350" indent="-514350">
              <a:buAutoNum type="arabicPeriod"/>
            </a:pPr>
            <a:r>
              <a:rPr lang="en-US" sz="2800" dirty="0">
                <a:latin typeface="Times New Roman" panose="02020603050405020304" pitchFamily="18" charset="0"/>
                <a:cs typeface="Times New Roman" panose="02020603050405020304" pitchFamily="18" charset="0"/>
              </a:rPr>
              <a:t>Room facility</a:t>
            </a:r>
          </a:p>
          <a:p>
            <a:pPr marL="514350" indent="-514350">
              <a:buAutoNum type="arabicPeriod"/>
            </a:pPr>
            <a:r>
              <a:rPr lang="en-US" sz="2800" dirty="0">
                <a:latin typeface="Times New Roman" panose="02020603050405020304" pitchFamily="18" charset="0"/>
                <a:cs typeface="Times New Roman" panose="02020603050405020304" pitchFamily="18" charset="0"/>
              </a:rPr>
              <a:t>New ward</a:t>
            </a:r>
          </a:p>
          <a:p>
            <a:pPr marL="514350" indent="-514350">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81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0" y="-26670"/>
            <a:ext cx="12192000" cy="6911340"/>
          </a:xfrm>
          <a:prstGeom prst="rect">
            <a:avLst/>
          </a:prstGeom>
        </p:spPr>
      </p:pic>
      <p:sp>
        <p:nvSpPr>
          <p:cNvPr id="3" name="TextBox 2"/>
          <p:cNvSpPr txBox="1"/>
          <p:nvPr/>
        </p:nvSpPr>
        <p:spPr>
          <a:xfrm flipH="1">
            <a:off x="9415962" y="0"/>
            <a:ext cx="2508945" cy="646331"/>
          </a:xfrm>
          <a:prstGeom prst="rect">
            <a:avLst/>
          </a:prstGeom>
          <a:noFill/>
          <a:ln>
            <a:solidFill>
              <a:schemeClr val="bg2"/>
            </a:solidFill>
          </a:ln>
        </p:spPr>
        <p:txBody>
          <a:bodyPr wrap="square" rtlCol="0">
            <a:spAutoFit/>
          </a:bodyPr>
          <a:lstStyle/>
          <a:p>
            <a:r>
              <a:rPr lang="en-US" sz="3600" dirty="0">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154748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0" y="535019"/>
            <a:ext cx="12122870" cy="6249971"/>
          </a:xfrm>
          <a:prstGeom prst="rect">
            <a:avLst/>
          </a:prstGeom>
        </p:spPr>
      </p:pic>
      <p:sp>
        <p:nvSpPr>
          <p:cNvPr id="6" name="Rectangle 5"/>
          <p:cNvSpPr/>
          <p:nvPr/>
        </p:nvSpPr>
        <p:spPr>
          <a:xfrm>
            <a:off x="0" y="-94268"/>
            <a:ext cx="6321804" cy="707886"/>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Relational Schema Diagram: </a:t>
            </a:r>
          </a:p>
        </p:txBody>
      </p:sp>
    </p:spTree>
    <p:extLst>
      <p:ext uri="{BB962C8B-B14F-4D97-AF65-F5344CB8AC3E}">
        <p14:creationId xmlns:p14="http://schemas.microsoft.com/office/powerpoint/2010/main" val="69507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3377" y="1074657"/>
            <a:ext cx="11309023" cy="5183390"/>
          </a:xfrm>
        </p:spPr>
        <p:txBody>
          <a:bodyPr/>
          <a:lstStyle/>
          <a:p>
            <a:r>
              <a:rPr lang="en-US" sz="3200" dirty="0">
                <a:latin typeface="Times New Roman" panose="02020603050405020304" pitchFamily="18" charset="0"/>
                <a:cs typeface="Times New Roman" panose="02020603050405020304" pitchFamily="18" charset="0"/>
              </a:rPr>
              <a:t>1</a:t>
            </a:r>
            <a:r>
              <a:rPr lang="en-US" sz="3200" baseline="30000" dirty="0">
                <a:latin typeface="Times New Roman" panose="02020603050405020304" pitchFamily="18" charset="0"/>
                <a:cs typeface="Times New Roman" panose="02020603050405020304" pitchFamily="18" charset="0"/>
              </a:rPr>
              <a:t>st</a:t>
            </a:r>
            <a:r>
              <a:rPr lang="en-US" sz="3200" dirty="0">
                <a:latin typeface="Times New Roman" panose="02020603050405020304" pitchFamily="18" charset="0"/>
                <a:cs typeface="Times New Roman" panose="02020603050405020304" pitchFamily="18" charset="0"/>
              </a:rPr>
              <a:t> NF </a:t>
            </a:r>
          </a:p>
          <a:p>
            <a:pPr lvl="1"/>
            <a:r>
              <a:rPr lang="en-US" dirty="0">
                <a:latin typeface="Times New Roman" panose="02020603050405020304" pitchFamily="18" charset="0"/>
                <a:cs typeface="Times New Roman" panose="02020603050405020304" pitchFamily="18" charset="0"/>
              </a:rPr>
              <a:t>There should scalar values only. Multiple values not allowed.</a:t>
            </a:r>
          </a:p>
          <a:p>
            <a:r>
              <a:rPr lang="en-US" sz="2400" dirty="0">
                <a:latin typeface="Times New Roman" panose="02020603050405020304" pitchFamily="18" charset="0"/>
                <a:cs typeface="Times New Roman" panose="02020603050405020304" pitchFamily="18" charset="0"/>
              </a:rPr>
              <a:t>Example: Any staff member can has more than one phone no. So we made 2 different filed for phone number. One is phone number and another is emergency phone number.</a:t>
            </a:r>
          </a:p>
          <a:p>
            <a:pPr lvl="0"/>
            <a:r>
              <a:rPr lang="en-US" sz="2400" dirty="0">
                <a:latin typeface="Times New Roman" panose="02020603050405020304" pitchFamily="18" charset="0"/>
                <a:cs typeface="Times New Roman" panose="02020603050405020304" pitchFamily="18" charset="0"/>
              </a:rPr>
              <a:t>Address field is multivalued attribute so we made different field like, street, city, state, pin code for making it to scalar.</a:t>
            </a:r>
          </a:p>
          <a:p>
            <a:pPr marL="0" lvl="0" indent="0">
              <a:buNone/>
            </a:pPr>
            <a:endParaRPr lang="en-US" sz="2400" dirty="0"/>
          </a:p>
          <a:p>
            <a:endParaRPr lang="en-US" dirty="0"/>
          </a:p>
        </p:txBody>
      </p:sp>
      <p:sp>
        <p:nvSpPr>
          <p:cNvPr id="3" name="Title 2"/>
          <p:cNvSpPr>
            <a:spLocks noGrp="1"/>
          </p:cNvSpPr>
          <p:nvPr>
            <p:ph type="title"/>
          </p:nvPr>
        </p:nvSpPr>
        <p:spPr>
          <a:xfrm>
            <a:off x="194821" y="160255"/>
            <a:ext cx="10972800" cy="781859"/>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Normalization</a:t>
            </a:r>
          </a:p>
        </p:txBody>
      </p:sp>
      <p:graphicFrame>
        <p:nvGraphicFramePr>
          <p:cNvPr id="5" name="Table 4"/>
          <p:cNvGraphicFramePr>
            <a:graphicFrameLocks noGrp="1"/>
          </p:cNvGraphicFramePr>
          <p:nvPr>
            <p:extLst>
              <p:ext uri="{D42A27DB-BD31-4B8C-83A1-F6EECF244321}">
                <p14:modId xmlns:p14="http://schemas.microsoft.com/office/powerpoint/2010/main" val="1400622998"/>
              </p:ext>
            </p:extLst>
          </p:nvPr>
        </p:nvGraphicFramePr>
        <p:xfrm>
          <a:off x="523712" y="4038087"/>
          <a:ext cx="10543356" cy="2219960"/>
        </p:xfrm>
        <a:graphic>
          <a:graphicData uri="http://schemas.openxmlformats.org/drawingml/2006/table">
            <a:tbl>
              <a:tblPr firstRow="1" bandRow="1">
                <a:tableStyleId>{5C22544A-7EE6-4342-B048-85BDC9FD1C3A}</a:tableStyleId>
              </a:tblPr>
              <a:tblGrid>
                <a:gridCol w="3514452">
                  <a:extLst>
                    <a:ext uri="{9D8B030D-6E8A-4147-A177-3AD203B41FA5}">
                      <a16:colId xmlns:a16="http://schemas.microsoft.com/office/drawing/2014/main" val="213843790"/>
                    </a:ext>
                  </a:extLst>
                </a:gridCol>
                <a:gridCol w="3514452">
                  <a:extLst>
                    <a:ext uri="{9D8B030D-6E8A-4147-A177-3AD203B41FA5}">
                      <a16:colId xmlns:a16="http://schemas.microsoft.com/office/drawing/2014/main" val="1433445485"/>
                    </a:ext>
                  </a:extLst>
                </a:gridCol>
                <a:gridCol w="3514452">
                  <a:extLst>
                    <a:ext uri="{9D8B030D-6E8A-4147-A177-3AD203B41FA5}">
                      <a16:colId xmlns:a16="http://schemas.microsoft.com/office/drawing/2014/main" val="3590286025"/>
                    </a:ext>
                  </a:extLst>
                </a:gridCol>
              </a:tblGrid>
              <a:tr h="289228">
                <a:tc>
                  <a:txBody>
                    <a:bodyPr/>
                    <a:lstStyle/>
                    <a:p>
                      <a:r>
                        <a:rPr lang="en-US" dirty="0"/>
                        <a:t>Attributes</a:t>
                      </a:r>
                    </a:p>
                  </a:txBody>
                  <a:tcPr/>
                </a:tc>
                <a:tc>
                  <a:txBody>
                    <a:bodyPr/>
                    <a:lstStyle/>
                    <a:p>
                      <a:r>
                        <a:rPr lang="en-US" dirty="0"/>
                        <a:t>Data type</a:t>
                      </a:r>
                    </a:p>
                  </a:txBody>
                  <a:tcPr/>
                </a:tc>
                <a:tc>
                  <a:txBody>
                    <a:bodyPr/>
                    <a:lstStyle/>
                    <a:p>
                      <a:r>
                        <a:rPr lang="en-US" dirty="0"/>
                        <a:t>Constraints</a:t>
                      </a:r>
                    </a:p>
                  </a:txBody>
                  <a:tcPr/>
                </a:tc>
                <a:extLst>
                  <a:ext uri="{0D108BD9-81ED-4DB2-BD59-A6C34878D82A}">
                    <a16:rowId xmlns:a16="http://schemas.microsoft.com/office/drawing/2014/main" val="1348547635"/>
                  </a:ext>
                </a:extLst>
              </a:tr>
              <a:tr h="370840">
                <a:tc>
                  <a:txBody>
                    <a:bodyPr/>
                    <a:lstStyle/>
                    <a:p>
                      <a:r>
                        <a:rPr lang="en-US" dirty="0"/>
                        <a:t>SID</a:t>
                      </a:r>
                    </a:p>
                  </a:txBody>
                  <a:tcPr/>
                </a:tc>
                <a:tc>
                  <a:txBody>
                    <a:bodyPr/>
                    <a:lstStyle/>
                    <a:p>
                      <a:r>
                        <a:rPr lang="en-US" dirty="0"/>
                        <a:t>Varchar(9)</a:t>
                      </a:r>
                    </a:p>
                  </a:txBody>
                  <a:tcPr/>
                </a:tc>
                <a:tc>
                  <a:txBody>
                    <a:bodyPr/>
                    <a:lstStyle/>
                    <a:p>
                      <a:r>
                        <a:rPr lang="en-US" dirty="0"/>
                        <a:t>Primary Key</a:t>
                      </a:r>
                    </a:p>
                  </a:txBody>
                  <a:tcPr/>
                </a:tc>
                <a:extLst>
                  <a:ext uri="{0D108BD9-81ED-4DB2-BD59-A6C34878D82A}">
                    <a16:rowId xmlns:a16="http://schemas.microsoft.com/office/drawing/2014/main" val="1226518283"/>
                  </a:ext>
                </a:extLst>
              </a:tr>
              <a:tr h="370840">
                <a:tc>
                  <a:txBody>
                    <a:bodyPr/>
                    <a:lstStyle/>
                    <a:p>
                      <a:r>
                        <a:rPr lang="en-US" dirty="0"/>
                        <a:t>Street</a:t>
                      </a:r>
                    </a:p>
                  </a:txBody>
                  <a:tcPr/>
                </a:tc>
                <a:tc>
                  <a:txBody>
                    <a:bodyPr/>
                    <a:lstStyle/>
                    <a:p>
                      <a:r>
                        <a:rPr lang="en-US" dirty="0"/>
                        <a:t>Varchar(70)</a:t>
                      </a:r>
                    </a:p>
                  </a:txBody>
                  <a:tcPr/>
                </a:tc>
                <a:tc>
                  <a:txBody>
                    <a:bodyPr/>
                    <a:lstStyle/>
                    <a:p>
                      <a:r>
                        <a:rPr lang="en-US" dirty="0"/>
                        <a:t>Not null</a:t>
                      </a:r>
                    </a:p>
                  </a:txBody>
                  <a:tcPr/>
                </a:tc>
                <a:extLst>
                  <a:ext uri="{0D108BD9-81ED-4DB2-BD59-A6C34878D82A}">
                    <a16:rowId xmlns:a16="http://schemas.microsoft.com/office/drawing/2014/main" val="3533303808"/>
                  </a:ext>
                </a:extLst>
              </a:tr>
              <a:tr h="370840">
                <a:tc>
                  <a:txBody>
                    <a:bodyPr/>
                    <a:lstStyle/>
                    <a:p>
                      <a:r>
                        <a:rPr lang="en-US" dirty="0"/>
                        <a:t>City</a:t>
                      </a:r>
                    </a:p>
                  </a:txBody>
                  <a:tcPr/>
                </a:tc>
                <a:tc>
                  <a:txBody>
                    <a:bodyPr/>
                    <a:lstStyle/>
                    <a:p>
                      <a:r>
                        <a:rPr lang="en-US" dirty="0"/>
                        <a:t>Varchar(10)</a:t>
                      </a:r>
                    </a:p>
                  </a:txBody>
                  <a:tcPr/>
                </a:tc>
                <a:tc>
                  <a:txBody>
                    <a:bodyPr/>
                    <a:lstStyle/>
                    <a:p>
                      <a:r>
                        <a:rPr lang="en-US" dirty="0"/>
                        <a:t>Not null</a:t>
                      </a:r>
                    </a:p>
                  </a:txBody>
                  <a:tcPr/>
                </a:tc>
                <a:extLst>
                  <a:ext uri="{0D108BD9-81ED-4DB2-BD59-A6C34878D82A}">
                    <a16:rowId xmlns:a16="http://schemas.microsoft.com/office/drawing/2014/main" val="2320146141"/>
                  </a:ext>
                </a:extLst>
              </a:tr>
              <a:tr h="370840">
                <a:tc>
                  <a:txBody>
                    <a:bodyPr/>
                    <a:lstStyle/>
                    <a:p>
                      <a:r>
                        <a:rPr lang="en-US" dirty="0"/>
                        <a:t>State</a:t>
                      </a:r>
                    </a:p>
                  </a:txBody>
                  <a:tcPr/>
                </a:tc>
                <a:tc>
                  <a:txBody>
                    <a:bodyPr/>
                    <a:lstStyle/>
                    <a:p>
                      <a:r>
                        <a:rPr lang="en-US" dirty="0"/>
                        <a:t>Varchar(10)</a:t>
                      </a:r>
                    </a:p>
                  </a:txBody>
                  <a:tcPr/>
                </a:tc>
                <a:tc>
                  <a:txBody>
                    <a:bodyPr/>
                    <a:lstStyle/>
                    <a:p>
                      <a:r>
                        <a:rPr lang="en-US" dirty="0"/>
                        <a:t>Not null</a:t>
                      </a:r>
                    </a:p>
                  </a:txBody>
                  <a:tcPr/>
                </a:tc>
                <a:extLst>
                  <a:ext uri="{0D108BD9-81ED-4DB2-BD59-A6C34878D82A}">
                    <a16:rowId xmlns:a16="http://schemas.microsoft.com/office/drawing/2014/main" val="2553707324"/>
                  </a:ext>
                </a:extLst>
              </a:tr>
              <a:tr h="370840">
                <a:tc>
                  <a:txBody>
                    <a:bodyPr/>
                    <a:lstStyle/>
                    <a:p>
                      <a:r>
                        <a:rPr lang="en-US" dirty="0"/>
                        <a:t>Pin code</a:t>
                      </a:r>
                    </a:p>
                  </a:txBody>
                  <a:tcPr/>
                </a:tc>
                <a:tc>
                  <a:txBody>
                    <a:bodyPr/>
                    <a:lstStyle/>
                    <a:p>
                      <a:r>
                        <a:rPr lang="en-US" dirty="0"/>
                        <a:t>Big integer</a:t>
                      </a:r>
                    </a:p>
                  </a:txBody>
                  <a:tcPr/>
                </a:tc>
                <a:tc>
                  <a:txBody>
                    <a:bodyPr/>
                    <a:lstStyle/>
                    <a:p>
                      <a:endParaRPr lang="en-US" dirty="0"/>
                    </a:p>
                  </a:txBody>
                  <a:tcPr/>
                </a:tc>
                <a:extLst>
                  <a:ext uri="{0D108BD9-81ED-4DB2-BD59-A6C34878D82A}">
                    <a16:rowId xmlns:a16="http://schemas.microsoft.com/office/drawing/2014/main" val="2983205542"/>
                  </a:ext>
                </a:extLst>
              </a:tr>
            </a:tbl>
          </a:graphicData>
        </a:graphic>
      </p:graphicFrame>
    </p:spTree>
    <p:extLst>
      <p:ext uri="{BB962C8B-B14F-4D97-AF65-F5344CB8AC3E}">
        <p14:creationId xmlns:p14="http://schemas.microsoft.com/office/powerpoint/2010/main" val="405036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1315</Words>
  <Application>Microsoft Office PowerPoint</Application>
  <PresentationFormat>Widescreen</PresentationFormat>
  <Paragraphs>231</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Unicode MS</vt:lpstr>
      <vt:lpstr>Calibri</vt:lpstr>
      <vt:lpstr>Century Gothic</vt:lpstr>
      <vt:lpstr>Palatino Linotype</vt:lpstr>
      <vt:lpstr>Shruti</vt:lpstr>
      <vt:lpstr>Times New Roman</vt:lpstr>
      <vt:lpstr>Wingdings</vt:lpstr>
      <vt:lpstr>Wingdings 2</vt:lpstr>
      <vt:lpstr>Presentation on brainstorming</vt:lpstr>
      <vt:lpstr>Data Base Management System</vt:lpstr>
      <vt:lpstr>Description:</vt:lpstr>
      <vt:lpstr>Features:</vt:lpstr>
      <vt:lpstr>Assumptions:</vt:lpstr>
      <vt:lpstr>Continued…</vt:lpstr>
      <vt:lpstr>Entities:</vt:lpstr>
      <vt:lpstr>PowerPoint Presentation</vt:lpstr>
      <vt:lpstr>PowerPoint Presentation</vt:lpstr>
      <vt:lpstr>Normalization</vt:lpstr>
      <vt:lpstr>Continued…</vt:lpstr>
      <vt:lpstr>Continued…</vt:lpstr>
      <vt:lpstr>Continued…</vt:lpstr>
      <vt:lpstr>Queries:</vt:lpstr>
      <vt:lpstr>PowerPoint Presentation</vt:lpstr>
      <vt:lpstr>PowerPoint Presentation</vt:lpstr>
      <vt:lpstr>PowerPoint Presentation</vt:lpstr>
      <vt:lpstr>PowerPoint Presentation</vt:lpstr>
      <vt:lpstr>PowerPoint Presentation</vt:lpstr>
      <vt:lpstr>Stored Procedure: </vt:lpstr>
      <vt:lpstr>Continued…</vt:lpstr>
      <vt:lpstr>Continued…</vt:lpstr>
      <vt:lpstr>Continued…</vt:lpstr>
      <vt:lpstr>   TRIGGER: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2017-05-09T05:38:19Z</dcterms:created>
  <dcterms:modified xsi:type="dcterms:W3CDTF">2017-05-11T07:36:35Z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