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2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1787C-821D-4375-A185-27720D966C8D}" type="datetimeFigureOut">
              <a:rPr lang="en-US" smtClean="0"/>
              <a:t>08-May-17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82097-3FFC-4BFE-8577-4070A6A07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18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1787C-821D-4375-A185-27720D966C8D}" type="datetimeFigureOut">
              <a:rPr lang="en-US" smtClean="0"/>
              <a:t>08-May-17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82097-3FFC-4BFE-8577-4070A6A07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98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1787C-821D-4375-A185-27720D966C8D}" type="datetimeFigureOut">
              <a:rPr lang="en-US" smtClean="0"/>
              <a:t>08-May-17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82097-3FFC-4BFE-8577-4070A6A07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56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1787C-821D-4375-A185-27720D966C8D}" type="datetimeFigureOut">
              <a:rPr lang="en-US" smtClean="0"/>
              <a:t>08-May-17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82097-3FFC-4BFE-8577-4070A6A07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94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1787C-821D-4375-A185-27720D966C8D}" type="datetimeFigureOut">
              <a:rPr lang="en-US" smtClean="0"/>
              <a:t>08-May-17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82097-3FFC-4BFE-8577-4070A6A07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75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1787C-821D-4375-A185-27720D966C8D}" type="datetimeFigureOut">
              <a:rPr lang="en-US" smtClean="0"/>
              <a:t>08-May-17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82097-3FFC-4BFE-8577-4070A6A07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38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1787C-821D-4375-A185-27720D966C8D}" type="datetimeFigureOut">
              <a:rPr lang="en-US" smtClean="0"/>
              <a:t>08-May-17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82097-3FFC-4BFE-8577-4070A6A07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70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1787C-821D-4375-A185-27720D966C8D}" type="datetimeFigureOut">
              <a:rPr lang="en-US" smtClean="0"/>
              <a:t>08-May-17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82097-3FFC-4BFE-8577-4070A6A07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96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1787C-821D-4375-A185-27720D966C8D}" type="datetimeFigureOut">
              <a:rPr lang="en-US" smtClean="0"/>
              <a:t>08-May-17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82097-3FFC-4BFE-8577-4070A6A07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8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1787C-821D-4375-A185-27720D966C8D}" type="datetimeFigureOut">
              <a:rPr lang="en-US" smtClean="0"/>
              <a:t>08-May-17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82097-3FFC-4BFE-8577-4070A6A07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97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1787C-821D-4375-A185-27720D966C8D}" type="datetimeFigureOut">
              <a:rPr lang="en-US" smtClean="0"/>
              <a:t>08-May-17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82097-3FFC-4BFE-8577-4070A6A07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7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1787C-821D-4375-A185-27720D966C8D}" type="datetimeFigureOut">
              <a:rPr lang="en-US" smtClean="0"/>
              <a:t>08-May-17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82097-3FFC-4BFE-8577-4070A6A07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8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oughtco.com/how-to-calculate-the-correlation-coefficient-3126228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804" y="224890"/>
            <a:ext cx="10774837" cy="1803710"/>
          </a:xfrm>
        </p:spPr>
        <p:txBody>
          <a:bodyPr>
            <a:normAutofit/>
          </a:bodyPr>
          <a:lstStyle/>
          <a:p>
            <a:r>
              <a:rPr lang="en-US" sz="4000" b="1" dirty="0"/>
              <a:t>Extended probability model for nutrient accumulation by crops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1510791" y="6490782"/>
            <a:ext cx="1055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1/11</a:t>
            </a:r>
            <a:endParaRPr lang="en-US" dirty="0"/>
          </a:p>
        </p:txBody>
      </p:sp>
      <p:pic>
        <p:nvPicPr>
          <p:cNvPr id="1026" name="Picture 2" descr="Image result for agricul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24" y="1897979"/>
            <a:ext cx="10728367" cy="4592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94182" y="1897979"/>
            <a:ext cx="38502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Group No : 16</a:t>
            </a:r>
          </a:p>
          <a:p>
            <a:r>
              <a:rPr lang="en-US" sz="2800" dirty="0"/>
              <a:t>Group Members:</a:t>
            </a:r>
          </a:p>
          <a:p>
            <a:r>
              <a:rPr lang="en-US" sz="2800" dirty="0" err="1"/>
              <a:t>Janvi</a:t>
            </a:r>
            <a:r>
              <a:rPr lang="en-US" sz="2800" dirty="0"/>
              <a:t> Patel      201501072</a:t>
            </a:r>
          </a:p>
          <a:p>
            <a:r>
              <a:rPr lang="en-US" sz="2800" dirty="0"/>
              <a:t>Nishi Patel      201501076</a:t>
            </a: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9418975" y="-1"/>
            <a:ext cx="2773025" cy="82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550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/>
              <a:t>Future scope/Inference: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2618"/>
            <a:ext cx="10515600" cy="5156461"/>
          </a:xfrm>
        </p:spPr>
        <p:txBody>
          <a:bodyPr>
            <a:normAutofit fontScale="77500" lnSpcReduction="20000"/>
          </a:bodyPr>
          <a:lstStyle/>
          <a:p>
            <a:pPr lvl="0" algn="just"/>
            <a:r>
              <a:rPr lang="en-US" sz="3600" dirty="0"/>
              <a:t>Soybean</a:t>
            </a:r>
            <a:r>
              <a:rPr lang="en-US" dirty="0"/>
              <a:t>: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dirty="0"/>
              <a:t> More proportion of Nitrogen and sulfur and less proportion of potassium and phosphorus will help to produce more soybean.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dirty="0"/>
              <a:t> In year 2009, there is least production and in year 2015, there is highest production. So, correlation coefficient is low for year 2009-2015.</a:t>
            </a:r>
          </a:p>
          <a:p>
            <a:pPr marL="0" lvl="0" indent="0" algn="just">
              <a:buNone/>
            </a:pPr>
            <a:endParaRPr lang="en-US" dirty="0"/>
          </a:p>
          <a:p>
            <a:pPr lvl="0" algn="just"/>
            <a:r>
              <a:rPr lang="en-US" sz="3600" dirty="0"/>
              <a:t>Tobacco: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dirty="0"/>
              <a:t> Less proportion of Nitrogen and more proportion of potassium, phosphorus, sulfur will  help to produce more tobacco.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dirty="0"/>
              <a:t> In year 2007 and 2015 the production of tobacco is almost same so correlation between them is highest.</a:t>
            </a:r>
          </a:p>
          <a:p>
            <a:pPr marL="0" lvl="0" indent="0" algn="just">
              <a:buNone/>
            </a:pPr>
            <a:endParaRPr lang="en-US" dirty="0"/>
          </a:p>
          <a:p>
            <a:pPr lvl="0" algn="just"/>
            <a:r>
              <a:rPr lang="en-US" sz="3600" dirty="0"/>
              <a:t>Corn: 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dirty="0"/>
              <a:t> More proportion of Nitrogen and phosphorus will help to produce more corn.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dirty="0"/>
              <a:t> Production of corn grow like stair case year by year.</a:t>
            </a:r>
          </a:p>
          <a:p>
            <a:pPr algn="just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36861" y="6138634"/>
            <a:ext cx="1055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10/11</a:t>
            </a:r>
          </a:p>
        </p:txBody>
      </p:sp>
    </p:spTree>
    <p:extLst>
      <p:ext uri="{BB962C8B-B14F-4D97-AF65-F5344CB8AC3E}">
        <p14:creationId xmlns:p14="http://schemas.microsoft.com/office/powerpoint/2010/main" val="1826953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5438" y="2185292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b="1" dirty="0"/>
              <a:t>Thank you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92894" y="6108569"/>
            <a:ext cx="1055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11/11</a:t>
            </a:r>
          </a:p>
        </p:txBody>
      </p:sp>
    </p:spTree>
    <p:extLst>
      <p:ext uri="{BB962C8B-B14F-4D97-AF65-F5344CB8AC3E}">
        <p14:creationId xmlns:p14="http://schemas.microsoft.com/office/powerpoint/2010/main" val="249421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927" y="0"/>
            <a:ext cx="10515600" cy="1325563"/>
          </a:xfrm>
        </p:spPr>
        <p:txBody>
          <a:bodyPr/>
          <a:lstStyle/>
          <a:p>
            <a:r>
              <a:rPr lang="en-US" b="1" dirty="0"/>
              <a:t>Background: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68" y="1390454"/>
            <a:ext cx="11796073" cy="546754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There are many probabilities in production of crops in agriculture filed. Following are some dependent aspects,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dirty="0"/>
              <a:t> Weather, rain fall, wind blow, sunlight, photosynthesis.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 Types of soil.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 Nutrients.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dirty="0"/>
              <a:t> Methods of irrigation.</a:t>
            </a:r>
          </a:p>
          <a:p>
            <a:pPr marL="0" lvl="0" indent="0" algn="just">
              <a:buNone/>
            </a:pPr>
            <a:endParaRPr lang="en-US" dirty="0"/>
          </a:p>
          <a:p>
            <a:pPr algn="just"/>
            <a:r>
              <a:rPr lang="en-US" dirty="0"/>
              <a:t>We majorly focused on three crops</a:t>
            </a:r>
            <a:r>
              <a:rPr lang="en-US" b="1" dirty="0"/>
              <a:t> corn, tobacco, soybean</a:t>
            </a:r>
            <a:r>
              <a:rPr lang="en-US" dirty="0"/>
              <a:t>. We model based on </a:t>
            </a:r>
            <a:r>
              <a:rPr lang="en-US" b="1" dirty="0"/>
              <a:t>Nutrients – Nitrogen, Phosphorus, sulfur, Potassium</a:t>
            </a:r>
            <a:r>
              <a:rPr lang="en-US" dirty="0"/>
              <a:t> present in soil for these 3 crops.</a:t>
            </a:r>
          </a:p>
          <a:p>
            <a:pPr algn="just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83269" y="6108569"/>
            <a:ext cx="1055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2/11</a:t>
            </a:r>
          </a:p>
        </p:txBody>
      </p:sp>
    </p:spTree>
    <p:extLst>
      <p:ext uri="{BB962C8B-B14F-4D97-AF65-F5344CB8AC3E}">
        <p14:creationId xmlns:p14="http://schemas.microsoft.com/office/powerpoint/2010/main" val="3634998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140" y="186016"/>
            <a:ext cx="10515600" cy="1325563"/>
          </a:xfrm>
        </p:spPr>
        <p:txBody>
          <a:bodyPr/>
          <a:lstStyle/>
          <a:p>
            <a:r>
              <a:rPr lang="en-US" b="1" dirty="0"/>
              <a:t>  Motivation: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328" y="1433316"/>
            <a:ext cx="10816472" cy="475351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Talk-‘Geospatial Big Data’ on 11</a:t>
            </a:r>
            <a:r>
              <a:rPr lang="en-US" baseline="30000" dirty="0"/>
              <a:t>th</a:t>
            </a:r>
            <a:r>
              <a:rPr lang="en-US" dirty="0"/>
              <a:t> January,2017 in our college by Arup Dasgupta.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Talk - Big Data and also mentioned about agriculture field.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India - most of people depend on agriculture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Help farmers - to make their work easy by predicting intensity of nutrients needed for various crops for the next year.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83269" y="6108569"/>
            <a:ext cx="1055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3/11</a:t>
            </a:r>
          </a:p>
        </p:txBody>
      </p:sp>
    </p:spTree>
    <p:extLst>
      <p:ext uri="{BB962C8B-B14F-4D97-AF65-F5344CB8AC3E}">
        <p14:creationId xmlns:p14="http://schemas.microsoft.com/office/powerpoint/2010/main" val="2420838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664" y="142128"/>
            <a:ext cx="10515600" cy="916921"/>
          </a:xfrm>
        </p:spPr>
        <p:txBody>
          <a:bodyPr>
            <a:normAutofit/>
          </a:bodyPr>
          <a:lstStyle/>
          <a:p>
            <a:r>
              <a:rPr lang="en-US" sz="4000" b="1" dirty="0"/>
              <a:t>Block diagram: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664" y="3953353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4000" b="1" dirty="0">
                <a:latin typeface="+mj-lt"/>
              </a:rPr>
              <a:t>Probabilistic model: </a:t>
            </a:r>
          </a:p>
          <a:p>
            <a:pPr marL="0" indent="0">
              <a:buNone/>
            </a:pPr>
            <a:r>
              <a:rPr lang="en-US" dirty="0"/>
              <a:t>joint probability, Marginal probability, Conditional probability, Relative frequency, Expectation, Pearson’s correlative coefficient.</a:t>
            </a:r>
          </a:p>
          <a:p>
            <a:pPr marL="0" indent="0">
              <a:buNone/>
            </a:pPr>
            <a:r>
              <a:rPr lang="en-US" dirty="0"/>
              <a:t>we don’t use specific model.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64" y="1059049"/>
            <a:ext cx="9001760" cy="33185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83269" y="6108569"/>
            <a:ext cx="1055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4/11</a:t>
            </a:r>
          </a:p>
        </p:txBody>
      </p:sp>
    </p:spTree>
    <p:extLst>
      <p:ext uri="{BB962C8B-B14F-4D97-AF65-F5344CB8AC3E}">
        <p14:creationId xmlns:p14="http://schemas.microsoft.com/office/powerpoint/2010/main" val="249551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9532"/>
            <a:ext cx="10166022" cy="641023"/>
          </a:xfrm>
        </p:spPr>
        <p:txBody>
          <a:bodyPr>
            <a:normAutofit/>
          </a:bodyPr>
          <a:lstStyle/>
          <a:p>
            <a:r>
              <a:rPr lang="en-US" sz="4000" b="1" dirty="0"/>
              <a:t>Flowchart: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331" y="226244"/>
            <a:ext cx="7805543" cy="64897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492894" y="6108569"/>
            <a:ext cx="1055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5/11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49521" y="4374237"/>
            <a:ext cx="364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by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403061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536" y="274903"/>
            <a:ext cx="2616045" cy="62107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73842" y="6108569"/>
            <a:ext cx="1055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6/11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940405" y="6490072"/>
            <a:ext cx="7827187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https://www.thoughtco.com/how-to-calculate-the-correlation-coefficient-3126228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7022" y="6459294"/>
            <a:ext cx="4002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Correlation coefficient methodology-  </a:t>
            </a:r>
          </a:p>
        </p:txBody>
      </p:sp>
    </p:spTree>
    <p:extLst>
      <p:ext uri="{BB962C8B-B14F-4D97-AF65-F5344CB8AC3E}">
        <p14:creationId xmlns:p14="http://schemas.microsoft.com/office/powerpoint/2010/main" val="3679377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592" y="153349"/>
            <a:ext cx="10515600" cy="803799"/>
          </a:xfrm>
        </p:spPr>
        <p:txBody>
          <a:bodyPr/>
          <a:lstStyle/>
          <a:p>
            <a:r>
              <a:rPr lang="en-US" b="1" dirty="0"/>
              <a:t>Results(MATLAB Plots):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11" y="957148"/>
            <a:ext cx="5785147" cy="39054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619" y="954877"/>
            <a:ext cx="5480332" cy="38736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409179" y="6348804"/>
            <a:ext cx="1055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7/11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436394"/>
              </p:ext>
            </p:extLst>
          </p:nvPr>
        </p:nvGraphicFramePr>
        <p:xfrm>
          <a:off x="403012" y="5003800"/>
          <a:ext cx="10777176" cy="1854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694294">
                  <a:extLst>
                    <a:ext uri="{9D8B030D-6E8A-4147-A177-3AD203B41FA5}">
                      <a16:colId xmlns:a16="http://schemas.microsoft.com/office/drawing/2014/main" val="1319752943"/>
                    </a:ext>
                  </a:extLst>
                </a:gridCol>
                <a:gridCol w="2694294">
                  <a:extLst>
                    <a:ext uri="{9D8B030D-6E8A-4147-A177-3AD203B41FA5}">
                      <a16:colId xmlns:a16="http://schemas.microsoft.com/office/drawing/2014/main" val="3243026560"/>
                    </a:ext>
                  </a:extLst>
                </a:gridCol>
                <a:gridCol w="2694294">
                  <a:extLst>
                    <a:ext uri="{9D8B030D-6E8A-4147-A177-3AD203B41FA5}">
                      <a16:colId xmlns:a16="http://schemas.microsoft.com/office/drawing/2014/main" val="128813202"/>
                    </a:ext>
                  </a:extLst>
                </a:gridCol>
                <a:gridCol w="2694294">
                  <a:extLst>
                    <a:ext uri="{9D8B030D-6E8A-4147-A177-3AD203B41FA5}">
                      <a16:colId xmlns:a16="http://schemas.microsoft.com/office/drawing/2014/main" val="344064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Nutrient (kg/acre)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 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 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 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309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Nytrogen</a:t>
                      </a:r>
                      <a:r>
                        <a:rPr lang="en-US" dirty="0"/>
                        <a:t>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923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Phosphorus(P)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501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Sulfur(S)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911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Potassium(K)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84231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51554" y="431657"/>
            <a:ext cx="2432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Crop - Soybean</a:t>
            </a:r>
          </a:p>
        </p:txBody>
      </p:sp>
    </p:spTree>
    <p:extLst>
      <p:ext uri="{BB962C8B-B14F-4D97-AF65-F5344CB8AC3E}">
        <p14:creationId xmlns:p14="http://schemas.microsoft.com/office/powerpoint/2010/main" val="1213939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67" y="1101185"/>
            <a:ext cx="4875168" cy="33459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477" y="1101184"/>
            <a:ext cx="4921106" cy="334591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368564" y="6410840"/>
            <a:ext cx="1055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8/11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946360"/>
              </p:ext>
            </p:extLst>
          </p:nvPr>
        </p:nvGraphicFramePr>
        <p:xfrm>
          <a:off x="738567" y="4745176"/>
          <a:ext cx="10390016" cy="1854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597504">
                  <a:extLst>
                    <a:ext uri="{9D8B030D-6E8A-4147-A177-3AD203B41FA5}">
                      <a16:colId xmlns:a16="http://schemas.microsoft.com/office/drawing/2014/main" val="1319752943"/>
                    </a:ext>
                  </a:extLst>
                </a:gridCol>
                <a:gridCol w="2597504">
                  <a:extLst>
                    <a:ext uri="{9D8B030D-6E8A-4147-A177-3AD203B41FA5}">
                      <a16:colId xmlns:a16="http://schemas.microsoft.com/office/drawing/2014/main" val="3243026560"/>
                    </a:ext>
                  </a:extLst>
                </a:gridCol>
                <a:gridCol w="2597504">
                  <a:extLst>
                    <a:ext uri="{9D8B030D-6E8A-4147-A177-3AD203B41FA5}">
                      <a16:colId xmlns:a16="http://schemas.microsoft.com/office/drawing/2014/main" val="128813202"/>
                    </a:ext>
                  </a:extLst>
                </a:gridCol>
                <a:gridCol w="2597504">
                  <a:extLst>
                    <a:ext uri="{9D8B030D-6E8A-4147-A177-3AD203B41FA5}">
                      <a16:colId xmlns:a16="http://schemas.microsoft.com/office/drawing/2014/main" val="344064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Nutrient (kg/acre)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 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 2007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 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309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Nytrogen</a:t>
                      </a:r>
                      <a:r>
                        <a:rPr lang="en-US" dirty="0"/>
                        <a:t>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923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Phosphorus(P)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501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Sulfur(S)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911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Potassium(K)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84231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38567" y="336985"/>
            <a:ext cx="36421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Crop – Tobacco: </a:t>
            </a:r>
          </a:p>
        </p:txBody>
      </p:sp>
    </p:spTree>
    <p:extLst>
      <p:ext uri="{BB962C8B-B14F-4D97-AF65-F5344CB8AC3E}">
        <p14:creationId xmlns:p14="http://schemas.microsoft.com/office/powerpoint/2010/main" val="756420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08" y="992322"/>
            <a:ext cx="4875168" cy="31180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330" y="992321"/>
            <a:ext cx="4921106" cy="3118047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510589"/>
              </p:ext>
            </p:extLst>
          </p:nvPr>
        </p:nvGraphicFramePr>
        <p:xfrm>
          <a:off x="545408" y="4464785"/>
          <a:ext cx="10775028" cy="1854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693757">
                  <a:extLst>
                    <a:ext uri="{9D8B030D-6E8A-4147-A177-3AD203B41FA5}">
                      <a16:colId xmlns:a16="http://schemas.microsoft.com/office/drawing/2014/main" val="1319752943"/>
                    </a:ext>
                  </a:extLst>
                </a:gridCol>
                <a:gridCol w="2693757">
                  <a:extLst>
                    <a:ext uri="{9D8B030D-6E8A-4147-A177-3AD203B41FA5}">
                      <a16:colId xmlns:a16="http://schemas.microsoft.com/office/drawing/2014/main" val="3243026560"/>
                    </a:ext>
                  </a:extLst>
                </a:gridCol>
                <a:gridCol w="2693757">
                  <a:extLst>
                    <a:ext uri="{9D8B030D-6E8A-4147-A177-3AD203B41FA5}">
                      <a16:colId xmlns:a16="http://schemas.microsoft.com/office/drawing/2014/main" val="128813202"/>
                    </a:ext>
                  </a:extLst>
                </a:gridCol>
                <a:gridCol w="2693757">
                  <a:extLst>
                    <a:ext uri="{9D8B030D-6E8A-4147-A177-3AD203B41FA5}">
                      <a16:colId xmlns:a16="http://schemas.microsoft.com/office/drawing/2014/main" val="344064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Nutrient (kg/acre)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 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 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 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309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Nytrogen</a:t>
                      </a:r>
                      <a:r>
                        <a:rPr lang="en-US" dirty="0"/>
                        <a:t>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923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Phosphorus(P)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501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Sulfur(S)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911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Potassium(K)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842310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45408" y="210765"/>
            <a:ext cx="29307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Crop – Corn: </a:t>
            </a:r>
          </a:p>
        </p:txBody>
      </p:sp>
      <p:sp>
        <p:nvSpPr>
          <p:cNvPr id="6" name="Rectangle 5"/>
          <p:cNvSpPr/>
          <p:nvPr/>
        </p:nvSpPr>
        <p:spPr>
          <a:xfrm>
            <a:off x="11241935" y="6318985"/>
            <a:ext cx="7697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9/11</a:t>
            </a:r>
          </a:p>
        </p:txBody>
      </p:sp>
    </p:spTree>
    <p:extLst>
      <p:ext uri="{BB962C8B-B14F-4D97-AF65-F5344CB8AC3E}">
        <p14:creationId xmlns:p14="http://schemas.microsoft.com/office/powerpoint/2010/main" val="208820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484</Words>
  <Application>Microsoft Office PowerPoint</Application>
  <PresentationFormat>Widescreen</PresentationFormat>
  <Paragraphs>118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Extended probability model for nutrient accumulation by crops</vt:lpstr>
      <vt:lpstr>Background:</vt:lpstr>
      <vt:lpstr>  Motivation: </vt:lpstr>
      <vt:lpstr>Block diagram:</vt:lpstr>
      <vt:lpstr>Flowchart: </vt:lpstr>
      <vt:lpstr>PowerPoint Presentation</vt:lpstr>
      <vt:lpstr>Results(MATLAB Plots): </vt:lpstr>
      <vt:lpstr>PowerPoint Presentation</vt:lpstr>
      <vt:lpstr>PowerPoint Presentation</vt:lpstr>
      <vt:lpstr>Future scope/Inference: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Extended probability model for nutrient accumulation by crops</dc:title>
  <dc:creator>Msoft042</dc:creator>
  <cp:lastModifiedBy>Msoft042</cp:lastModifiedBy>
  <cp:revision>47</cp:revision>
  <dcterms:created xsi:type="dcterms:W3CDTF">2017-04-24T12:50:18Z</dcterms:created>
  <dcterms:modified xsi:type="dcterms:W3CDTF">2017-05-08T07:27:36Z</dcterms:modified>
</cp:coreProperties>
</file>