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33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1/17/2014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1/17/2014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1/17/2014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1/17/2014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1/17/2014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1/17/2014</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445470"/>
            <a:ext cx="9001462" cy="1157699"/>
          </a:xfrm>
        </p:spPr>
        <p:txBody>
          <a:bodyPr>
            <a:noAutofit/>
          </a:bodyPr>
          <a:lstStyle/>
          <a:p>
            <a:r>
              <a:rPr lang="en-US" sz="8000" noProof="1" smtClean="0">
                <a:latin typeface="Showcard Gothic" panose="04020904020102020604" pitchFamily="82" charset="0"/>
              </a:rPr>
              <a:t>brothers</a:t>
            </a:r>
            <a:endParaRPr lang="en-US" sz="8000" noProof="1">
              <a:latin typeface="Showcard Gothic" panose="04020904020102020604" pitchFamily="82" charset="0"/>
            </a:endParaRPr>
          </a:p>
        </p:txBody>
      </p:sp>
      <p:sp>
        <p:nvSpPr>
          <p:cNvPr id="3" name="Subtitle 2"/>
          <p:cNvSpPr>
            <a:spLocks noGrp="1"/>
          </p:cNvSpPr>
          <p:nvPr>
            <p:ph type="subTitle" idx="1"/>
          </p:nvPr>
        </p:nvSpPr>
        <p:spPr>
          <a:xfrm>
            <a:off x="1298385" y="5252708"/>
            <a:ext cx="10410685" cy="1076840"/>
          </a:xfrm>
        </p:spPr>
        <p:txBody>
          <a:bodyPr>
            <a:noAutofit/>
          </a:bodyPr>
          <a:lstStyle/>
          <a:p>
            <a:pPr algn="l"/>
            <a:r>
              <a:rPr lang="en-US" sz="4800" dirty="0" smtClean="0"/>
              <a:t>Lamp-U 							E-Blue</a:t>
            </a:r>
            <a:endParaRPr lang="en-US" sz="4800" dirty="0"/>
          </a:p>
        </p:txBody>
      </p:sp>
      <p:sp>
        <p:nvSpPr>
          <p:cNvPr id="5" name="Subtitle 2"/>
          <p:cNvSpPr txBox="1">
            <a:spLocks/>
          </p:cNvSpPr>
          <p:nvPr/>
        </p:nvSpPr>
        <p:spPr>
          <a:xfrm>
            <a:off x="4257304" y="1603169"/>
            <a:ext cx="3677391" cy="2715639"/>
          </a:xfrm>
          <a:prstGeom prst="rect">
            <a:avLst/>
          </a:prstGeom>
        </p:spPr>
        <p:txBody>
          <a:bodyPr vert="horz" lIns="91440" tIns="45720" rIns="91440" bIns="45720" rtlCol="0">
            <a:normAutofit fontScale="47500" lnSpcReduction="20000"/>
          </a:bodyPr>
          <a:lstStyle>
            <a:lvl1pPr marL="0" indent="0" algn="ctr" defTabSz="914400" rtl="0" eaLnBrk="1" latinLnBrk="0" hangingPunct="1">
              <a:lnSpc>
                <a:spcPct val="120000"/>
              </a:lnSpc>
              <a:spcBef>
                <a:spcPts val="1000"/>
              </a:spcBef>
              <a:buFont typeface="Arial" panose="020B0604020202020204" pitchFamily="34" charset="0"/>
              <a:buNone/>
              <a:defRPr sz="2400" kern="1200">
                <a:solidFill>
                  <a:schemeClr val="tx1"/>
                </a:solidFill>
                <a:effectLst>
                  <a:outerShdw blurRad="50800" dist="38100" dir="2700000" algn="tl" rotWithShape="0">
                    <a:srgbClr val="000000">
                      <a:alpha val="48000"/>
                    </a:srgbClr>
                  </a:outerShdw>
                </a:effectLst>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effectLst>
                  <a:outerShdw blurRad="50800" dist="38100" dir="2700000" algn="tl" rotWithShape="0">
                    <a:srgbClr val="000000">
                      <a:alpha val="48000"/>
                    </a:srgbClr>
                  </a:outerShdw>
                </a:effectLst>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2860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7432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2004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657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sz="5700" noProof="1" smtClean="0"/>
              <a:t>David Bezalel Laoli</a:t>
            </a:r>
            <a:br>
              <a:rPr lang="en-US" sz="5700" noProof="1" smtClean="0"/>
            </a:br>
            <a:r>
              <a:rPr lang="en-US" sz="5700" noProof="1" smtClean="0"/>
              <a:t>12111-3401</a:t>
            </a:r>
            <a:br>
              <a:rPr lang="en-US" sz="5700" noProof="1" smtClean="0"/>
            </a:br>
            <a:r>
              <a:rPr lang="en-US" sz="5700" noProof="1" smtClean="0"/>
              <a:t>Prama Elly Daeli</a:t>
            </a:r>
            <a:br>
              <a:rPr lang="en-US" sz="5700" noProof="1" smtClean="0"/>
            </a:br>
            <a:r>
              <a:rPr lang="en-US" sz="5700" noProof="1" smtClean="0"/>
              <a:t>12111-1290</a:t>
            </a:r>
            <a:br>
              <a:rPr lang="en-US" sz="5700" noProof="1" smtClean="0"/>
            </a:br>
            <a:r>
              <a:rPr lang="en-US" sz="5700" noProof="1" smtClean="0"/>
              <a:t>Samuel Simanungkalit</a:t>
            </a:r>
            <a:br>
              <a:rPr lang="en-US" sz="5700" noProof="1" smtClean="0"/>
            </a:br>
            <a:r>
              <a:rPr lang="en-US" sz="5700" noProof="1" smtClean="0"/>
              <a:t>12111-2236</a:t>
            </a:r>
          </a:p>
          <a:p>
            <a:endParaRPr lang="en-US" noProof="1"/>
          </a:p>
        </p:txBody>
      </p:sp>
      <p:sp>
        <p:nvSpPr>
          <p:cNvPr id="6" name="Subtitle 2"/>
          <p:cNvSpPr txBox="1">
            <a:spLocks/>
          </p:cNvSpPr>
          <p:nvPr/>
        </p:nvSpPr>
        <p:spPr>
          <a:xfrm>
            <a:off x="4684824" y="3206121"/>
            <a:ext cx="2822352" cy="981838"/>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000"/>
              </a:spcBef>
              <a:buFont typeface="Arial" panose="020B0604020202020204" pitchFamily="34" charset="0"/>
              <a:buNone/>
              <a:defRPr sz="2400" kern="1200">
                <a:solidFill>
                  <a:schemeClr val="tx1"/>
                </a:solidFill>
                <a:effectLst>
                  <a:outerShdw blurRad="50800" dist="38100" dir="2700000" algn="tl" rotWithShape="0">
                    <a:srgbClr val="000000">
                      <a:alpha val="48000"/>
                    </a:srgbClr>
                  </a:outerShdw>
                </a:effectLst>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effectLst>
                  <a:outerShdw blurRad="50800" dist="38100" dir="2700000" algn="tl" rotWithShape="0">
                    <a:srgbClr val="000000">
                      <a:alpha val="48000"/>
                    </a:srgbClr>
                  </a:outerShdw>
                </a:effectLst>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2860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7432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2004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657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endParaRPr lang="en-US" dirty="0"/>
          </a:p>
        </p:txBody>
      </p:sp>
      <p:sp>
        <p:nvSpPr>
          <p:cNvPr id="7" name="Subtitle 2"/>
          <p:cNvSpPr txBox="1">
            <a:spLocks/>
          </p:cNvSpPr>
          <p:nvPr/>
        </p:nvSpPr>
        <p:spPr>
          <a:xfrm>
            <a:off x="2962898" y="4366308"/>
            <a:ext cx="6667987" cy="846958"/>
          </a:xfrm>
          <a:prstGeom prst="rect">
            <a:avLst/>
          </a:prstGeom>
        </p:spPr>
        <p:txBody>
          <a:bodyPr vert="horz" lIns="91440" tIns="45720" rIns="91440" bIns="45720" rtlCol="0">
            <a:noAutofit/>
          </a:bodyPr>
          <a:lstStyle>
            <a:lvl1pPr marL="0" indent="0" algn="ctr" defTabSz="914400" rtl="0" eaLnBrk="1" latinLnBrk="0" hangingPunct="1">
              <a:lnSpc>
                <a:spcPct val="120000"/>
              </a:lnSpc>
              <a:spcBef>
                <a:spcPts val="1000"/>
              </a:spcBef>
              <a:buFont typeface="Arial" panose="020B0604020202020204" pitchFamily="34" charset="0"/>
              <a:buNone/>
              <a:defRPr sz="2400" kern="1200">
                <a:solidFill>
                  <a:schemeClr val="tx1"/>
                </a:solidFill>
                <a:effectLst>
                  <a:outerShdw blurRad="50800" dist="38100" dir="2700000" algn="tl" rotWithShape="0">
                    <a:srgbClr val="000000">
                      <a:alpha val="48000"/>
                    </a:srgbClr>
                  </a:outerShdw>
                </a:effectLst>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effectLst>
                  <a:outerShdw blurRad="50800" dist="38100" dir="2700000" algn="tl" rotWithShape="0">
                    <a:srgbClr val="000000">
                      <a:alpha val="48000"/>
                    </a:srgbClr>
                  </a:outerShdw>
                </a:effectLst>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2860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7432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2004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657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sz="4800" noProof="1" smtClean="0"/>
              <a:t>Mempersembahkan</a:t>
            </a:r>
          </a:p>
        </p:txBody>
      </p:sp>
    </p:spTree>
    <p:extLst>
      <p:ext uri="{BB962C8B-B14F-4D97-AF65-F5344CB8AC3E}">
        <p14:creationId xmlns:p14="http://schemas.microsoft.com/office/powerpoint/2010/main" val="4783011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2000"/>
                                        <p:tgtEl>
                                          <p:spTgt spid="7">
                                            <p:txEl>
                                              <p:pRg st="0" end="0"/>
                                            </p:txEl>
                                          </p:spTgt>
                                        </p:tgtEl>
                                      </p:cBhvr>
                                    </p:animEffect>
                                    <p:anim calcmode="lin" valueType="num">
                                      <p:cBhvr>
                                        <p:cTn id="8" dur="2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80">
                                          <p:stCondLst>
                                            <p:cond delay="0"/>
                                          </p:stCondLst>
                                        </p:cTn>
                                        <p:tgtEl>
                                          <p:spTgt spid="3">
                                            <p:txEl>
                                              <p:pRg st="0" end="0"/>
                                            </p:txEl>
                                          </p:spTgt>
                                        </p:tgtEl>
                                      </p:cBhvr>
                                    </p:animEffect>
                                    <p:anim calcmode="lin" valueType="num">
                                      <p:cBhvr>
                                        <p:cTn id="15"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20" dur="26">
                                          <p:stCondLst>
                                            <p:cond delay="650"/>
                                          </p:stCondLst>
                                        </p:cTn>
                                        <p:tgtEl>
                                          <p:spTgt spid="3">
                                            <p:txEl>
                                              <p:pRg st="0" end="0"/>
                                            </p:txEl>
                                          </p:spTgt>
                                        </p:tgtEl>
                                      </p:cBhvr>
                                      <p:to x="100000" y="60000"/>
                                    </p:animScale>
                                    <p:animScale>
                                      <p:cBhvr>
                                        <p:cTn id="21" dur="166" decel="50000">
                                          <p:stCondLst>
                                            <p:cond delay="676"/>
                                          </p:stCondLst>
                                        </p:cTn>
                                        <p:tgtEl>
                                          <p:spTgt spid="3">
                                            <p:txEl>
                                              <p:pRg st="0" end="0"/>
                                            </p:txEl>
                                          </p:spTgt>
                                        </p:tgtEl>
                                      </p:cBhvr>
                                      <p:to x="100000" y="100000"/>
                                    </p:animScale>
                                    <p:animScale>
                                      <p:cBhvr>
                                        <p:cTn id="22" dur="26">
                                          <p:stCondLst>
                                            <p:cond delay="1312"/>
                                          </p:stCondLst>
                                        </p:cTn>
                                        <p:tgtEl>
                                          <p:spTgt spid="3">
                                            <p:txEl>
                                              <p:pRg st="0" end="0"/>
                                            </p:txEl>
                                          </p:spTgt>
                                        </p:tgtEl>
                                      </p:cBhvr>
                                      <p:to x="100000" y="80000"/>
                                    </p:animScale>
                                    <p:animScale>
                                      <p:cBhvr>
                                        <p:cTn id="23" dur="166" decel="50000">
                                          <p:stCondLst>
                                            <p:cond delay="1338"/>
                                          </p:stCondLst>
                                        </p:cTn>
                                        <p:tgtEl>
                                          <p:spTgt spid="3">
                                            <p:txEl>
                                              <p:pRg st="0" end="0"/>
                                            </p:txEl>
                                          </p:spTgt>
                                        </p:tgtEl>
                                      </p:cBhvr>
                                      <p:to x="100000" y="100000"/>
                                    </p:animScale>
                                    <p:animScale>
                                      <p:cBhvr>
                                        <p:cTn id="24" dur="26">
                                          <p:stCondLst>
                                            <p:cond delay="1642"/>
                                          </p:stCondLst>
                                        </p:cTn>
                                        <p:tgtEl>
                                          <p:spTgt spid="3">
                                            <p:txEl>
                                              <p:pRg st="0" end="0"/>
                                            </p:txEl>
                                          </p:spTgt>
                                        </p:tgtEl>
                                      </p:cBhvr>
                                      <p:to x="100000" y="90000"/>
                                    </p:animScale>
                                    <p:animScale>
                                      <p:cBhvr>
                                        <p:cTn id="25" dur="166" decel="50000">
                                          <p:stCondLst>
                                            <p:cond delay="1668"/>
                                          </p:stCondLst>
                                        </p:cTn>
                                        <p:tgtEl>
                                          <p:spTgt spid="3">
                                            <p:txEl>
                                              <p:pRg st="0" end="0"/>
                                            </p:txEl>
                                          </p:spTgt>
                                        </p:tgtEl>
                                      </p:cBhvr>
                                      <p:to x="100000" y="100000"/>
                                    </p:animScale>
                                    <p:animScale>
                                      <p:cBhvr>
                                        <p:cTn id="26" dur="26">
                                          <p:stCondLst>
                                            <p:cond delay="1808"/>
                                          </p:stCondLst>
                                        </p:cTn>
                                        <p:tgtEl>
                                          <p:spTgt spid="3">
                                            <p:txEl>
                                              <p:pRg st="0" end="0"/>
                                            </p:txEl>
                                          </p:spTgt>
                                        </p:tgtEl>
                                      </p:cBhvr>
                                      <p:to x="100000" y="95000"/>
                                    </p:animScale>
                                    <p:animScale>
                                      <p:cBhvr>
                                        <p:cTn id="27"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id-ID" dirty="0" smtClean="0"/>
              <a:t>Functional requirements (I)</a:t>
            </a:r>
            <a:endParaRPr lang="id-ID" dirty="0"/>
          </a:p>
        </p:txBody>
      </p:sp>
      <p:sp>
        <p:nvSpPr>
          <p:cNvPr id="3" name="Content Placeholder 2"/>
          <p:cNvSpPr>
            <a:spLocks noGrp="1"/>
          </p:cNvSpPr>
          <p:nvPr>
            <p:ph idx="1"/>
          </p:nvPr>
        </p:nvSpPr>
        <p:spPr/>
        <p:txBody>
          <a:bodyPr/>
          <a:lstStyle/>
          <a:p>
            <a:r>
              <a:rPr lang="id-ID" dirty="0" smtClean="0"/>
              <a:t>Tampilan awal.</a:t>
            </a:r>
            <a:br>
              <a:rPr lang="id-ID" dirty="0" smtClean="0"/>
            </a:br>
            <a:r>
              <a:rPr lang="id-ID" dirty="0" smtClean="0"/>
              <a:t>Fitur ini merupakan tampilan awal ketika user membuka aplikasi kami. Isinya adalah list dari alat-alat elektronik yang telah kita daftarkan sebelumnya.</a:t>
            </a:r>
          </a:p>
          <a:p>
            <a:r>
              <a:rPr lang="id-ID" dirty="0" smtClean="0"/>
              <a:t>Fitur on/off</a:t>
            </a:r>
            <a:br>
              <a:rPr lang="id-ID" dirty="0" smtClean="0"/>
            </a:br>
            <a:r>
              <a:rPr lang="id-ID" dirty="0" smtClean="0"/>
              <a:t>Fitur ini adalah fitur wajib yang harus dimiliki oleh setiap alat-alat elektronik. Fitur ini memiliki 2 pengaturan saja, yaitu on (menyalakan alat) dan off (mematikan alat).</a:t>
            </a:r>
          </a:p>
          <a:p>
            <a:pPr marL="0" indent="0">
              <a:buNone/>
            </a:pPr>
            <a:endParaRPr lang="id-ID" dirty="0"/>
          </a:p>
        </p:txBody>
      </p:sp>
    </p:spTree>
    <p:extLst>
      <p:ext uri="{BB962C8B-B14F-4D97-AF65-F5344CB8AC3E}">
        <p14:creationId xmlns:p14="http://schemas.microsoft.com/office/powerpoint/2010/main" val="1360287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id-ID" dirty="0" smtClean="0"/>
              <a:t>Functional requirements (II)</a:t>
            </a:r>
            <a:endParaRPr lang="id-ID" dirty="0"/>
          </a:p>
        </p:txBody>
      </p:sp>
      <p:sp>
        <p:nvSpPr>
          <p:cNvPr id="3" name="Content Placeholder 2"/>
          <p:cNvSpPr>
            <a:spLocks noGrp="1"/>
          </p:cNvSpPr>
          <p:nvPr>
            <p:ph idx="1"/>
          </p:nvPr>
        </p:nvSpPr>
        <p:spPr/>
        <p:txBody>
          <a:bodyPr/>
          <a:lstStyle/>
          <a:p>
            <a:r>
              <a:rPr lang="id-ID" dirty="0" smtClean="0"/>
              <a:t>Fitur Khusus</a:t>
            </a:r>
            <a:br>
              <a:rPr lang="id-ID" dirty="0" smtClean="0"/>
            </a:br>
            <a:r>
              <a:rPr lang="id-ID" dirty="0" smtClean="0"/>
              <a:t>Fitur ini juga dimiliki oleh setiap alat-alat elektronik. Hanya saja </a:t>
            </a:r>
            <a:r>
              <a:rPr lang="id-ID" i="1" dirty="0" smtClean="0"/>
              <a:t>content </a:t>
            </a:r>
            <a:r>
              <a:rPr lang="id-ID" dirty="0" smtClean="0"/>
              <a:t>dari setiap alat elektronik pasti berbeda.</a:t>
            </a:r>
            <a:br>
              <a:rPr lang="id-ID" dirty="0" smtClean="0"/>
            </a:br>
            <a:r>
              <a:rPr lang="id-ID" dirty="0" smtClean="0"/>
              <a:t>Misalnya TV memiliki fitur untuk mengganti channel sementara AC dan kipas angin tidak.</a:t>
            </a:r>
            <a:br>
              <a:rPr lang="id-ID" dirty="0" smtClean="0"/>
            </a:br>
            <a:r>
              <a:rPr lang="id-ID" dirty="0" smtClean="0"/>
              <a:t>Kemudian Kipas Angin juga memiliki fitur swing, sementara alat-alat lain tidak mungkin meiliki fitur tersebut.</a:t>
            </a:r>
            <a:endParaRPr lang="id-ID" dirty="0"/>
          </a:p>
        </p:txBody>
      </p:sp>
    </p:spTree>
    <p:extLst>
      <p:ext uri="{BB962C8B-B14F-4D97-AF65-F5344CB8AC3E}">
        <p14:creationId xmlns:p14="http://schemas.microsoft.com/office/powerpoint/2010/main" val="3148395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id-ID" dirty="0" smtClean="0"/>
              <a:t>Prioritas functional requirements</a:t>
            </a:r>
            <a:endParaRPr lang="id-ID" dirty="0"/>
          </a:p>
        </p:txBody>
      </p:sp>
      <p:sp>
        <p:nvSpPr>
          <p:cNvPr id="3" name="Content Placeholder 2"/>
          <p:cNvSpPr>
            <a:spLocks noGrp="1"/>
          </p:cNvSpPr>
          <p:nvPr>
            <p:ph idx="1"/>
          </p:nvPr>
        </p:nvSpPr>
        <p:spPr/>
        <p:txBody>
          <a:bodyPr/>
          <a:lstStyle/>
          <a:p>
            <a:r>
              <a:rPr lang="id-ID" dirty="0" smtClean="0"/>
              <a:t>Karena setiap bagian yang telah kami jelaskan diawal tadi berhubungan satu dengan yang lain, dan aplikasi ini tidak mungkin bisa bekerja bila salah satu </a:t>
            </a:r>
            <a:r>
              <a:rPr lang="id-ID" i="1" dirty="0" smtClean="0"/>
              <a:t>functional requirements </a:t>
            </a:r>
            <a:r>
              <a:rPr lang="id-ID" dirty="0" smtClean="0"/>
              <a:t>tersebut tidak ada, maka untuk ketiga bagian </a:t>
            </a:r>
            <a:r>
              <a:rPr lang="id-ID" i="1" dirty="0" smtClean="0"/>
              <a:t>functional requirements </a:t>
            </a:r>
            <a:r>
              <a:rPr lang="id-ID" dirty="0" smtClean="0"/>
              <a:t>tersebut kami memberikan point yang sama yaitu 10, atau dengan kata lain fitur ini sangat penting.</a:t>
            </a:r>
            <a:endParaRPr lang="id-ID" dirty="0"/>
          </a:p>
        </p:txBody>
      </p:sp>
    </p:spTree>
    <p:extLst>
      <p:ext uri="{BB962C8B-B14F-4D97-AF65-F5344CB8AC3E}">
        <p14:creationId xmlns:p14="http://schemas.microsoft.com/office/powerpoint/2010/main" val="407683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id-ID" dirty="0" smtClean="0"/>
              <a:t>Asumsi setiap anggota kelompok (I)</a:t>
            </a:r>
            <a:endParaRPr lang="id-ID" dirty="0"/>
          </a:p>
        </p:txBody>
      </p:sp>
      <p:sp>
        <p:nvSpPr>
          <p:cNvPr id="3" name="Content Placeholder 2"/>
          <p:cNvSpPr>
            <a:spLocks noGrp="1"/>
          </p:cNvSpPr>
          <p:nvPr>
            <p:ph idx="1"/>
          </p:nvPr>
        </p:nvSpPr>
        <p:spPr/>
        <p:txBody>
          <a:bodyPr/>
          <a:lstStyle/>
          <a:p>
            <a:r>
              <a:rPr lang="id-ID" dirty="0" smtClean="0"/>
              <a:t>David Bezalel Laoli</a:t>
            </a:r>
            <a:r>
              <a:rPr lang="id-ID" dirty="0"/>
              <a:t/>
            </a:r>
            <a:br>
              <a:rPr lang="id-ID" dirty="0"/>
            </a:br>
            <a:r>
              <a:rPr lang="id-ID" dirty="0" smtClean="0"/>
              <a:t>- Tampilan Awal	: 5 hari</a:t>
            </a:r>
            <a:r>
              <a:rPr lang="id-ID" dirty="0"/>
              <a:t/>
            </a:r>
            <a:br>
              <a:rPr lang="id-ID" dirty="0"/>
            </a:br>
            <a:r>
              <a:rPr lang="id-ID" dirty="0" smtClean="0"/>
              <a:t>- Fitur On/Off     	: 5 hari</a:t>
            </a:r>
            <a:br>
              <a:rPr lang="id-ID" dirty="0" smtClean="0"/>
            </a:br>
            <a:r>
              <a:rPr lang="id-ID" dirty="0" smtClean="0"/>
              <a:t>- Fitur Khusus		: 8 hari</a:t>
            </a:r>
            <a:br>
              <a:rPr lang="id-ID" dirty="0" smtClean="0"/>
            </a:br>
            <a:endParaRPr lang="id-ID" dirty="0" smtClean="0"/>
          </a:p>
          <a:p>
            <a:r>
              <a:rPr lang="id-ID" dirty="0" smtClean="0"/>
              <a:t>Prama Elly Daeli</a:t>
            </a:r>
            <a:br>
              <a:rPr lang="id-ID" dirty="0" smtClean="0"/>
            </a:br>
            <a:r>
              <a:rPr lang="id-ID" dirty="0"/>
              <a:t>- Tampilan Awal	: </a:t>
            </a:r>
            <a:r>
              <a:rPr lang="id-ID" dirty="0" smtClean="0"/>
              <a:t>8 </a:t>
            </a:r>
            <a:r>
              <a:rPr lang="id-ID" dirty="0"/>
              <a:t>hari</a:t>
            </a:r>
            <a:br>
              <a:rPr lang="id-ID" dirty="0"/>
            </a:br>
            <a:r>
              <a:rPr lang="id-ID" dirty="0"/>
              <a:t>- Fitur On/Off     	: 5 hari</a:t>
            </a:r>
            <a:br>
              <a:rPr lang="id-ID" dirty="0"/>
            </a:br>
            <a:r>
              <a:rPr lang="id-ID" dirty="0"/>
              <a:t>- Fitur Khusus		: </a:t>
            </a:r>
            <a:r>
              <a:rPr lang="id-ID" dirty="0" smtClean="0"/>
              <a:t>13 </a:t>
            </a:r>
            <a:r>
              <a:rPr lang="id-ID" dirty="0"/>
              <a:t>hari</a:t>
            </a:r>
          </a:p>
          <a:p>
            <a:endParaRPr lang="id-ID" dirty="0" smtClean="0"/>
          </a:p>
        </p:txBody>
      </p:sp>
    </p:spTree>
    <p:extLst>
      <p:ext uri="{BB962C8B-B14F-4D97-AF65-F5344CB8AC3E}">
        <p14:creationId xmlns:p14="http://schemas.microsoft.com/office/powerpoint/2010/main" val="219424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Asumsi setiap anggota kelompok (II)</a:t>
            </a:r>
            <a:endParaRPr lang="id-ID" dirty="0"/>
          </a:p>
        </p:txBody>
      </p:sp>
      <p:sp>
        <p:nvSpPr>
          <p:cNvPr id="3" name="Content Placeholder 2"/>
          <p:cNvSpPr>
            <a:spLocks noGrp="1"/>
          </p:cNvSpPr>
          <p:nvPr>
            <p:ph idx="1"/>
          </p:nvPr>
        </p:nvSpPr>
        <p:spPr/>
        <p:txBody>
          <a:bodyPr/>
          <a:lstStyle/>
          <a:p>
            <a:r>
              <a:rPr lang="id-ID" dirty="0" smtClean="0"/>
              <a:t>Samuel Simanungkalit</a:t>
            </a:r>
            <a:br>
              <a:rPr lang="id-ID" dirty="0" smtClean="0"/>
            </a:br>
            <a:r>
              <a:rPr lang="id-ID" dirty="0"/>
              <a:t>- Tampilan Awal	: </a:t>
            </a:r>
            <a:r>
              <a:rPr lang="id-ID" dirty="0" smtClean="0"/>
              <a:t>8 </a:t>
            </a:r>
            <a:r>
              <a:rPr lang="id-ID" dirty="0"/>
              <a:t>hari</a:t>
            </a:r>
            <a:br>
              <a:rPr lang="id-ID" dirty="0"/>
            </a:br>
            <a:r>
              <a:rPr lang="id-ID" dirty="0"/>
              <a:t>- Fitur On/Off     	: 5 hari</a:t>
            </a:r>
            <a:br>
              <a:rPr lang="id-ID" dirty="0"/>
            </a:br>
            <a:r>
              <a:rPr lang="id-ID" dirty="0"/>
              <a:t>- Fitur Khusus		: </a:t>
            </a:r>
            <a:r>
              <a:rPr lang="id-ID" dirty="0" smtClean="0"/>
              <a:t>13 </a:t>
            </a:r>
            <a:r>
              <a:rPr lang="id-ID" dirty="0"/>
              <a:t>hari</a:t>
            </a:r>
          </a:p>
          <a:p>
            <a:pPr marL="0" indent="0">
              <a:buNone/>
            </a:pPr>
            <a:r>
              <a:rPr lang="id-ID" dirty="0" smtClean="0"/>
              <a:t/>
            </a:r>
            <a:br>
              <a:rPr lang="id-ID" dirty="0" smtClean="0"/>
            </a:br>
            <a:endParaRPr lang="id-ID" dirty="0"/>
          </a:p>
        </p:txBody>
      </p:sp>
    </p:spTree>
    <p:extLst>
      <p:ext uri="{BB962C8B-B14F-4D97-AF65-F5344CB8AC3E}">
        <p14:creationId xmlns:p14="http://schemas.microsoft.com/office/powerpoint/2010/main" val="2547805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id-ID" dirty="0" smtClean="0"/>
              <a:t>System engineering (I)</a:t>
            </a:r>
            <a:endParaRPr lang="id-ID" dirty="0"/>
          </a:p>
        </p:txBody>
      </p:sp>
      <p:sp>
        <p:nvSpPr>
          <p:cNvPr id="3" name="Content Placeholder 2"/>
          <p:cNvSpPr>
            <a:spLocks noGrp="1"/>
          </p:cNvSpPr>
          <p:nvPr>
            <p:ph idx="1"/>
          </p:nvPr>
        </p:nvSpPr>
        <p:spPr>
          <a:xfrm>
            <a:off x="913795" y="1943381"/>
            <a:ext cx="10353762" cy="3695136"/>
          </a:xfrm>
        </p:spPr>
        <p:txBody>
          <a:bodyPr/>
          <a:lstStyle/>
          <a:p>
            <a:r>
              <a:rPr lang="id-ID" dirty="0" smtClean="0"/>
              <a:t>Data Architecture</a:t>
            </a:r>
            <a:br>
              <a:rPr lang="id-ID" dirty="0" smtClean="0"/>
            </a:br>
            <a:endParaRPr lang="id-ID" dirty="0" smtClean="0"/>
          </a:p>
          <a:p>
            <a:endParaRPr lang="id-ID" dirty="0"/>
          </a:p>
        </p:txBody>
      </p:sp>
      <p:grpSp>
        <p:nvGrpSpPr>
          <p:cNvPr id="4" name="Group 3"/>
          <p:cNvGrpSpPr/>
          <p:nvPr/>
        </p:nvGrpSpPr>
        <p:grpSpPr>
          <a:xfrm>
            <a:off x="2042556" y="2398817"/>
            <a:ext cx="7623957" cy="3135084"/>
            <a:chOff x="0" y="0"/>
            <a:chExt cx="5200650" cy="1781175"/>
          </a:xfrm>
        </p:grpSpPr>
        <p:grpSp>
          <p:nvGrpSpPr>
            <p:cNvPr id="5" name="Group 4"/>
            <p:cNvGrpSpPr/>
            <p:nvPr/>
          </p:nvGrpSpPr>
          <p:grpSpPr>
            <a:xfrm>
              <a:off x="3895725" y="0"/>
              <a:ext cx="1133475" cy="781050"/>
              <a:chOff x="0" y="0"/>
              <a:chExt cx="1133475" cy="781050"/>
            </a:xfrm>
          </p:grpSpPr>
          <p:sp>
            <p:nvSpPr>
              <p:cNvPr id="13" name="Oval 12"/>
              <p:cNvSpPr/>
              <p:nvPr/>
            </p:nvSpPr>
            <p:spPr>
              <a:xfrm>
                <a:off x="0" y="0"/>
                <a:ext cx="1133475" cy="781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id-ID"/>
              </a:p>
            </p:txBody>
          </p:sp>
          <p:sp>
            <p:nvSpPr>
              <p:cNvPr id="14" name="Text Box 23"/>
              <p:cNvSpPr txBox="1"/>
              <p:nvPr/>
            </p:nvSpPr>
            <p:spPr>
              <a:xfrm>
                <a:off x="238125" y="171450"/>
                <a:ext cx="657225" cy="438150"/>
              </a:xfrm>
              <a:prstGeom prst="rect">
                <a:avLst/>
              </a:prstGeom>
              <a:solidFill>
                <a:schemeClr val="accen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id-ID" sz="1100">
                    <a:solidFill>
                      <a:srgbClr val="FFFFFF"/>
                    </a:solidFill>
                    <a:effectLst/>
                    <a:latin typeface="Estrangelo Edessa" panose="03080600000000000000" pitchFamily="66" charset="0"/>
                    <a:ea typeface="Calibri" panose="020F0502020204030204" pitchFamily="34" charset="0"/>
                    <a:cs typeface="Times New Roman" panose="02020603050405020304" pitchFamily="18" charset="0"/>
                  </a:rPr>
                  <a:t>Bagian Analisis</a:t>
                </a:r>
                <a:endParaRPr lang="id-ID" sz="1100">
                  <a:effectLst/>
                  <a:latin typeface="Estrangelo Edessa" panose="03080600000000000000" pitchFamily="66" charset="0"/>
                  <a:ea typeface="Calibri" panose="020F0502020204030204" pitchFamily="34" charset="0"/>
                  <a:cs typeface="Times New Roman" panose="02020603050405020304" pitchFamily="18" charset="0"/>
                </a:endParaRPr>
              </a:p>
            </p:txBody>
          </p:sp>
        </p:grpSp>
        <p:sp>
          <p:nvSpPr>
            <p:cNvPr id="6" name="Freeform 5"/>
            <p:cNvSpPr>
              <a:spLocks noEditPoints="1" noChangeArrowheads="1"/>
            </p:cNvSpPr>
            <p:nvPr/>
          </p:nvSpPr>
          <p:spPr bwMode="auto">
            <a:xfrm>
              <a:off x="1962150" y="390525"/>
              <a:ext cx="1180465" cy="1074420"/>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100">
                  <a:effectLst/>
                  <a:latin typeface="Estrangelo Edessa" panose="03080600000000000000" pitchFamily="66" charset="0"/>
                  <a:ea typeface="Calibri" panose="020F0502020204030204" pitchFamily="34" charset="0"/>
                  <a:cs typeface="Times New Roman" panose="02020603050405020304" pitchFamily="18" charset="0"/>
                </a:rPr>
                <a:t>             Data Warehouse</a:t>
              </a:r>
              <a:endParaRPr lang="id-ID" sz="1100">
                <a:effectLst/>
                <a:latin typeface="Estrangelo Edessa" panose="03080600000000000000" pitchFamily="66" charset="0"/>
                <a:ea typeface="Calibri" panose="020F0502020204030204" pitchFamily="34" charset="0"/>
                <a:cs typeface="Times New Roman" panose="02020603050405020304" pitchFamily="18" charset="0"/>
              </a:endParaRPr>
            </a:p>
          </p:txBody>
        </p:sp>
        <p:sp>
          <p:nvSpPr>
            <p:cNvPr id="7" name="Freeform 6"/>
            <p:cNvSpPr>
              <a:spLocks noEditPoints="1" noChangeArrowheads="1"/>
            </p:cNvSpPr>
            <p:nvPr/>
          </p:nvSpPr>
          <p:spPr bwMode="auto">
            <a:xfrm>
              <a:off x="0" y="447675"/>
              <a:ext cx="904875" cy="904875"/>
            </a:xfrm>
            <a:custGeom>
              <a:avLst/>
              <a:gdLst>
                <a:gd name="T0" fmla="*/ 10800 w 21600"/>
                <a:gd name="T1" fmla="*/ 0 h 21600"/>
                <a:gd name="T2" fmla="*/ 0 w 21600"/>
                <a:gd name="T3" fmla="*/ 0 h 21600"/>
                <a:gd name="T4" fmla="*/ 0 w 21600"/>
                <a:gd name="T5" fmla="*/ 10800 h 21600"/>
                <a:gd name="T6" fmla="*/ 0 w 21600"/>
                <a:gd name="T7" fmla="*/ 20367 h 21600"/>
                <a:gd name="T8" fmla="*/ 10800 w 21600"/>
                <a:gd name="T9" fmla="*/ 21600 h 21600"/>
                <a:gd name="T10" fmla="*/ 21600 w 21600"/>
                <a:gd name="T11" fmla="*/ 20367 h 21600"/>
                <a:gd name="T12" fmla="*/ 21600 w 21600"/>
                <a:gd name="T13" fmla="*/ 10800 h 21600"/>
                <a:gd name="T14" fmla="*/ 21600 w 21600"/>
                <a:gd name="T15" fmla="*/ 0 h 21600"/>
                <a:gd name="T16" fmla="*/ 1004 w 21600"/>
                <a:gd name="T17" fmla="*/ 511 h 21600"/>
                <a:gd name="T18" fmla="*/ 20542 w 21600"/>
                <a:gd name="T19" fmla="*/ 19765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10800" y="0"/>
                  </a:moveTo>
                  <a:lnTo>
                    <a:pt x="0" y="0"/>
                  </a:lnTo>
                  <a:lnTo>
                    <a:pt x="0" y="10800"/>
                  </a:lnTo>
                  <a:lnTo>
                    <a:pt x="0" y="20367"/>
                  </a:lnTo>
                  <a:lnTo>
                    <a:pt x="5807" y="20367"/>
                  </a:lnTo>
                  <a:lnTo>
                    <a:pt x="5807" y="20637"/>
                  </a:lnTo>
                  <a:lnTo>
                    <a:pt x="5970" y="20818"/>
                  </a:lnTo>
                  <a:lnTo>
                    <a:pt x="6133" y="20968"/>
                  </a:lnTo>
                  <a:lnTo>
                    <a:pt x="6404" y="21239"/>
                  </a:lnTo>
                  <a:lnTo>
                    <a:pt x="6567" y="21419"/>
                  </a:lnTo>
                  <a:lnTo>
                    <a:pt x="7055" y="21510"/>
                  </a:lnTo>
                  <a:lnTo>
                    <a:pt x="7544" y="21600"/>
                  </a:lnTo>
                  <a:lnTo>
                    <a:pt x="8141" y="21600"/>
                  </a:lnTo>
                  <a:lnTo>
                    <a:pt x="10800" y="21600"/>
                  </a:lnTo>
                  <a:lnTo>
                    <a:pt x="13188" y="21600"/>
                  </a:lnTo>
                  <a:lnTo>
                    <a:pt x="13948" y="21600"/>
                  </a:lnTo>
                  <a:lnTo>
                    <a:pt x="14436" y="21510"/>
                  </a:lnTo>
                  <a:lnTo>
                    <a:pt x="14708" y="21419"/>
                  </a:lnTo>
                  <a:lnTo>
                    <a:pt x="15033" y="21239"/>
                  </a:lnTo>
                  <a:lnTo>
                    <a:pt x="15359" y="20968"/>
                  </a:lnTo>
                  <a:lnTo>
                    <a:pt x="15522" y="20818"/>
                  </a:lnTo>
                  <a:lnTo>
                    <a:pt x="15684" y="20637"/>
                  </a:lnTo>
                  <a:lnTo>
                    <a:pt x="15684" y="20367"/>
                  </a:lnTo>
                  <a:lnTo>
                    <a:pt x="21600" y="20367"/>
                  </a:lnTo>
                  <a:lnTo>
                    <a:pt x="21600" y="10800"/>
                  </a:lnTo>
                  <a:lnTo>
                    <a:pt x="21600" y="0"/>
                  </a:lnTo>
                  <a:lnTo>
                    <a:pt x="10800" y="0"/>
                  </a:lnTo>
                  <a:close/>
                  <a:moveTo>
                    <a:pt x="7055" y="20367"/>
                  </a:moveTo>
                  <a:lnTo>
                    <a:pt x="7055" y="20547"/>
                  </a:lnTo>
                  <a:lnTo>
                    <a:pt x="7055" y="20637"/>
                  </a:lnTo>
                  <a:lnTo>
                    <a:pt x="7218" y="20728"/>
                  </a:lnTo>
                  <a:lnTo>
                    <a:pt x="7381" y="20818"/>
                  </a:lnTo>
                  <a:lnTo>
                    <a:pt x="7544" y="20908"/>
                  </a:lnTo>
                  <a:lnTo>
                    <a:pt x="7707" y="20968"/>
                  </a:lnTo>
                  <a:lnTo>
                    <a:pt x="7815" y="20968"/>
                  </a:lnTo>
                  <a:lnTo>
                    <a:pt x="8141" y="20968"/>
                  </a:lnTo>
                  <a:lnTo>
                    <a:pt x="13188" y="20968"/>
                  </a:lnTo>
                  <a:lnTo>
                    <a:pt x="13459" y="20968"/>
                  </a:lnTo>
                  <a:lnTo>
                    <a:pt x="13785" y="20968"/>
                  </a:lnTo>
                  <a:lnTo>
                    <a:pt x="13948" y="20908"/>
                  </a:lnTo>
                  <a:lnTo>
                    <a:pt x="14111" y="20818"/>
                  </a:lnTo>
                  <a:lnTo>
                    <a:pt x="14273" y="20728"/>
                  </a:lnTo>
                  <a:lnTo>
                    <a:pt x="14273" y="20637"/>
                  </a:lnTo>
                  <a:lnTo>
                    <a:pt x="14436" y="20547"/>
                  </a:lnTo>
                  <a:lnTo>
                    <a:pt x="14436" y="20367"/>
                  </a:lnTo>
                  <a:lnTo>
                    <a:pt x="7055" y="20367"/>
                  </a:lnTo>
                  <a:close/>
                </a:path>
                <a:path w="21600" h="21600" extrusionOk="0">
                  <a:moveTo>
                    <a:pt x="7055" y="20367"/>
                  </a:moveTo>
                  <a:lnTo>
                    <a:pt x="5807" y="20367"/>
                  </a:lnTo>
                  <a:lnTo>
                    <a:pt x="21600" y="20367"/>
                  </a:lnTo>
                </a:path>
              </a:pathLst>
            </a:custGeom>
            <a:solidFill>
              <a:srgbClr val="C0C0C0"/>
            </a:solidFill>
            <a:ln w="9525">
              <a:solidFill>
                <a:srgbClr val="000000"/>
              </a:solidFill>
              <a:miter lim="800000"/>
              <a:headEnd/>
              <a:tailEnd/>
            </a:ln>
            <a:effectLst>
              <a:outerShdw dist="107763" dir="2700000" algn="ctr" rotWithShape="0">
                <a:srgbClr val="808080"/>
              </a:outerShdw>
            </a:effectLst>
          </p:spPr>
          <p:txBody>
            <a:bodyPr rot="0" vert="horz" wrap="square" lIns="91440" tIns="45720" rIns="91440" bIns="45720" anchor="t" anchorCtr="0" upright="1">
              <a:noAutofit/>
            </a:bodyPr>
            <a:lstStyle/>
            <a:p>
              <a:pPr marL="0" marR="0">
                <a:lnSpc>
                  <a:spcPct val="107000"/>
                </a:lnSpc>
                <a:spcBef>
                  <a:spcPts val="0"/>
                </a:spcBef>
                <a:spcAft>
                  <a:spcPts val="800"/>
                </a:spcAft>
              </a:pPr>
              <a:r>
                <a:rPr lang="id-ID" sz="1100">
                  <a:effectLst/>
                  <a:latin typeface="Estrangelo Edessa" panose="03080600000000000000" pitchFamily="66" charset="0"/>
                  <a:ea typeface="Calibri" panose="020F0502020204030204" pitchFamily="34" charset="0"/>
                  <a:cs typeface="Times New Roman" panose="02020603050405020304" pitchFamily="18" charset="0"/>
                </a:rPr>
                <a:t>Business Intelligence </a:t>
              </a:r>
            </a:p>
          </p:txBody>
        </p:sp>
        <p:cxnSp>
          <p:nvCxnSpPr>
            <p:cNvPr id="8" name="Straight Arrow Connector 7"/>
            <p:cNvCxnSpPr/>
            <p:nvPr/>
          </p:nvCxnSpPr>
          <p:spPr>
            <a:xfrm flipH="1">
              <a:off x="3333750" y="581025"/>
              <a:ext cx="53340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3914775" y="1000125"/>
              <a:ext cx="1285875" cy="781050"/>
              <a:chOff x="0" y="0"/>
              <a:chExt cx="1285875" cy="781050"/>
            </a:xfrm>
          </p:grpSpPr>
          <p:sp>
            <p:nvSpPr>
              <p:cNvPr id="11" name="Oval 10"/>
              <p:cNvSpPr/>
              <p:nvPr/>
            </p:nvSpPr>
            <p:spPr>
              <a:xfrm>
                <a:off x="0" y="0"/>
                <a:ext cx="1285875" cy="781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id-ID"/>
              </a:p>
            </p:txBody>
          </p:sp>
          <p:sp>
            <p:nvSpPr>
              <p:cNvPr id="12" name="Text Box 36"/>
              <p:cNvSpPr txBox="1"/>
              <p:nvPr/>
            </p:nvSpPr>
            <p:spPr>
              <a:xfrm>
                <a:off x="266700" y="171450"/>
                <a:ext cx="745591" cy="438150"/>
              </a:xfrm>
              <a:prstGeom prst="rect">
                <a:avLst/>
              </a:prstGeom>
              <a:solidFill>
                <a:schemeClr val="accen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id-ID" sz="1100">
                    <a:solidFill>
                      <a:srgbClr val="FFFFFF"/>
                    </a:solidFill>
                    <a:effectLst/>
                    <a:latin typeface="Estrangelo Edessa" panose="03080600000000000000" pitchFamily="66" charset="0"/>
                    <a:ea typeface="Calibri" panose="020F0502020204030204" pitchFamily="34" charset="0"/>
                    <a:cs typeface="Times New Roman" panose="02020603050405020304" pitchFamily="18" charset="0"/>
                  </a:rPr>
                  <a:t>Sistem DataBase</a:t>
                </a:r>
                <a:endParaRPr lang="id-ID" sz="1100">
                  <a:effectLst/>
                  <a:latin typeface="Estrangelo Edessa" panose="03080600000000000000" pitchFamily="66" charset="0"/>
                  <a:ea typeface="Calibri" panose="020F0502020204030204" pitchFamily="34" charset="0"/>
                  <a:cs typeface="Times New Roman" panose="02020603050405020304" pitchFamily="18" charset="0"/>
                </a:endParaRPr>
              </a:p>
            </p:txBody>
          </p:sp>
        </p:grpSp>
        <p:cxnSp>
          <p:nvCxnSpPr>
            <p:cNvPr id="10" name="Straight Arrow Connector 9"/>
            <p:cNvCxnSpPr/>
            <p:nvPr/>
          </p:nvCxnSpPr>
          <p:spPr>
            <a:xfrm flipH="1" flipV="1">
              <a:off x="3352800" y="1066800"/>
              <a:ext cx="476250" cy="371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6" name="Straight Arrow Connector 15"/>
          <p:cNvCxnSpPr/>
          <p:nvPr/>
        </p:nvCxnSpPr>
        <p:spPr>
          <a:xfrm flipH="1">
            <a:off x="3669475" y="4025735"/>
            <a:ext cx="10331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4376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id-ID" dirty="0" smtClean="0"/>
              <a:t>System engineering (II)</a:t>
            </a:r>
            <a:endParaRPr lang="id-ID" dirty="0"/>
          </a:p>
        </p:txBody>
      </p:sp>
      <p:sp>
        <p:nvSpPr>
          <p:cNvPr id="3" name="Content Placeholder 2"/>
          <p:cNvSpPr>
            <a:spLocks noGrp="1"/>
          </p:cNvSpPr>
          <p:nvPr>
            <p:ph idx="1"/>
          </p:nvPr>
        </p:nvSpPr>
        <p:spPr/>
        <p:txBody>
          <a:bodyPr/>
          <a:lstStyle/>
          <a:p>
            <a:r>
              <a:rPr lang="id-ID" dirty="0" smtClean="0"/>
              <a:t>Application Architecture</a:t>
            </a:r>
            <a:endParaRPr lang="id-ID" dirty="0"/>
          </a:p>
        </p:txBody>
      </p:sp>
      <p:grpSp>
        <p:nvGrpSpPr>
          <p:cNvPr id="4" name="Group 3"/>
          <p:cNvGrpSpPr/>
          <p:nvPr/>
        </p:nvGrpSpPr>
        <p:grpSpPr>
          <a:xfrm>
            <a:off x="2433075" y="2612571"/>
            <a:ext cx="7315199" cy="3800104"/>
            <a:chOff x="0" y="0"/>
            <a:chExt cx="5724525" cy="2352675"/>
          </a:xfrm>
        </p:grpSpPr>
        <p:sp>
          <p:nvSpPr>
            <p:cNvPr id="5" name="Oval 4"/>
            <p:cNvSpPr/>
            <p:nvPr/>
          </p:nvSpPr>
          <p:spPr>
            <a:xfrm>
              <a:off x="0" y="19050"/>
              <a:ext cx="1285875" cy="781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id-ID" sz="1100">
                  <a:effectLst/>
                  <a:latin typeface="Estrangelo Edessa" panose="03080600000000000000" pitchFamily="66" charset="0"/>
                  <a:ea typeface="Calibri" panose="020F0502020204030204" pitchFamily="34" charset="0"/>
                  <a:cs typeface="Times New Roman" panose="02020603050405020304" pitchFamily="18" charset="0"/>
                </a:rPr>
                <a:t>User</a:t>
              </a:r>
            </a:p>
          </p:txBody>
        </p:sp>
        <p:sp>
          <p:nvSpPr>
            <p:cNvPr id="6" name="Oval 5"/>
            <p:cNvSpPr/>
            <p:nvPr/>
          </p:nvSpPr>
          <p:spPr>
            <a:xfrm>
              <a:off x="2133600" y="28575"/>
              <a:ext cx="1285875" cy="781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id-ID" sz="1100">
                  <a:effectLst/>
                  <a:latin typeface="Estrangelo Edessa" panose="03080600000000000000" pitchFamily="66" charset="0"/>
                  <a:ea typeface="Calibri" panose="020F0502020204030204" pitchFamily="34" charset="0"/>
                  <a:cs typeface="Times New Roman" panose="02020603050405020304" pitchFamily="18" charset="0"/>
                </a:rPr>
                <a:t>Tampilan/ Desgin Software</a:t>
              </a:r>
            </a:p>
          </p:txBody>
        </p:sp>
        <p:sp>
          <p:nvSpPr>
            <p:cNvPr id="7" name="Oval 6"/>
            <p:cNvSpPr/>
            <p:nvPr/>
          </p:nvSpPr>
          <p:spPr>
            <a:xfrm>
              <a:off x="4248150" y="0"/>
              <a:ext cx="1476375" cy="847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id-ID" sz="1100">
                  <a:effectLst/>
                  <a:latin typeface="Estrangelo Edessa" panose="03080600000000000000" pitchFamily="66" charset="0"/>
                  <a:ea typeface="Calibri" panose="020F0502020204030204" pitchFamily="34" charset="0"/>
                  <a:cs typeface="Times New Roman" panose="02020603050405020304" pitchFamily="18" charset="0"/>
                </a:rPr>
                <a:t>Sistem DataBase Alat Elektronik</a:t>
              </a:r>
            </a:p>
          </p:txBody>
        </p:sp>
        <p:sp>
          <p:nvSpPr>
            <p:cNvPr id="8" name="Oval 7"/>
            <p:cNvSpPr/>
            <p:nvPr/>
          </p:nvSpPr>
          <p:spPr>
            <a:xfrm>
              <a:off x="3733800" y="1562100"/>
              <a:ext cx="1514475" cy="790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id-ID" sz="1100">
                  <a:effectLst/>
                  <a:latin typeface="Estrangelo Edessa" panose="03080600000000000000" pitchFamily="66" charset="0"/>
                  <a:ea typeface="Calibri" panose="020F0502020204030204" pitchFamily="34" charset="0"/>
                  <a:cs typeface="Times New Roman" panose="02020603050405020304" pitchFamily="18" charset="0"/>
                </a:rPr>
                <a:t>Sitem Digital Alat Elektronik</a:t>
              </a:r>
            </a:p>
          </p:txBody>
        </p:sp>
        <p:cxnSp>
          <p:nvCxnSpPr>
            <p:cNvPr id="9" name="Straight Arrow Connector 8"/>
            <p:cNvCxnSpPr/>
            <p:nvPr/>
          </p:nvCxnSpPr>
          <p:spPr>
            <a:xfrm>
              <a:off x="1400175" y="409575"/>
              <a:ext cx="600075" cy="19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543300" y="419100"/>
              <a:ext cx="600075" cy="19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724400" y="971550"/>
              <a:ext cx="171450" cy="495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41356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id-ID" dirty="0" smtClean="0"/>
              <a:t>System engineering (III)</a:t>
            </a:r>
            <a:endParaRPr lang="id-ID" dirty="0"/>
          </a:p>
        </p:txBody>
      </p:sp>
      <p:sp>
        <p:nvSpPr>
          <p:cNvPr id="3" name="Content Placeholder 2"/>
          <p:cNvSpPr>
            <a:spLocks noGrp="1"/>
          </p:cNvSpPr>
          <p:nvPr>
            <p:ph idx="1"/>
          </p:nvPr>
        </p:nvSpPr>
        <p:spPr>
          <a:xfrm>
            <a:off x="913794" y="1870318"/>
            <a:ext cx="10353762" cy="3695136"/>
          </a:xfrm>
        </p:spPr>
        <p:txBody>
          <a:bodyPr/>
          <a:lstStyle/>
          <a:p>
            <a:r>
              <a:rPr lang="id-ID" dirty="0" smtClean="0"/>
              <a:t>Technologi Architecture</a:t>
            </a:r>
            <a:endParaRPr lang="id-ID" dirty="0"/>
          </a:p>
        </p:txBody>
      </p:sp>
      <p:grpSp>
        <p:nvGrpSpPr>
          <p:cNvPr id="4" name="Group 3"/>
          <p:cNvGrpSpPr/>
          <p:nvPr/>
        </p:nvGrpSpPr>
        <p:grpSpPr>
          <a:xfrm>
            <a:off x="2054432" y="2576945"/>
            <a:ext cx="7132059" cy="3764477"/>
            <a:chOff x="0" y="0"/>
            <a:chExt cx="5895975" cy="2733675"/>
          </a:xfrm>
        </p:grpSpPr>
        <p:grpSp>
          <p:nvGrpSpPr>
            <p:cNvPr id="5" name="Group 4"/>
            <p:cNvGrpSpPr/>
            <p:nvPr/>
          </p:nvGrpSpPr>
          <p:grpSpPr>
            <a:xfrm>
              <a:off x="85725" y="0"/>
              <a:ext cx="866775" cy="790575"/>
              <a:chOff x="0" y="0"/>
              <a:chExt cx="1133475" cy="781050"/>
            </a:xfrm>
          </p:grpSpPr>
          <p:sp>
            <p:nvSpPr>
              <p:cNvPr id="20" name="Oval 19"/>
              <p:cNvSpPr/>
              <p:nvPr/>
            </p:nvSpPr>
            <p:spPr>
              <a:xfrm>
                <a:off x="0" y="0"/>
                <a:ext cx="1133475" cy="781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id-ID"/>
              </a:p>
            </p:txBody>
          </p:sp>
          <p:sp>
            <p:nvSpPr>
              <p:cNvPr id="21" name="Text Box 20"/>
              <p:cNvSpPr txBox="1"/>
              <p:nvPr/>
            </p:nvSpPr>
            <p:spPr>
              <a:xfrm>
                <a:off x="238125" y="171450"/>
                <a:ext cx="657225" cy="438150"/>
              </a:xfrm>
              <a:prstGeom prst="rect">
                <a:avLst/>
              </a:prstGeom>
              <a:solidFill>
                <a:schemeClr val="accen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id-ID" sz="1100">
                    <a:solidFill>
                      <a:srgbClr val="FFFFFF"/>
                    </a:solidFill>
                    <a:effectLst/>
                    <a:latin typeface="Estrangelo Edessa" panose="03080600000000000000" pitchFamily="66" charset="0"/>
                    <a:ea typeface="Calibri" panose="020F0502020204030204" pitchFamily="34" charset="0"/>
                    <a:cs typeface="Times New Roman" panose="02020603050405020304" pitchFamily="18" charset="0"/>
                  </a:rPr>
                  <a:t>User</a:t>
                </a:r>
                <a:endParaRPr lang="id-ID" sz="1100">
                  <a:effectLst/>
                  <a:latin typeface="Estrangelo Edessa" panose="03080600000000000000" pitchFamily="66" charset="0"/>
                  <a:ea typeface="Calibri" panose="020F0502020204030204" pitchFamily="34" charset="0"/>
                  <a:cs typeface="Times New Roman" panose="02020603050405020304" pitchFamily="18" charset="0"/>
                </a:endParaRPr>
              </a:p>
            </p:txBody>
          </p:sp>
        </p:grpSp>
        <p:grpSp>
          <p:nvGrpSpPr>
            <p:cNvPr id="6" name="Group 5"/>
            <p:cNvGrpSpPr/>
            <p:nvPr/>
          </p:nvGrpSpPr>
          <p:grpSpPr>
            <a:xfrm>
              <a:off x="0" y="1457325"/>
              <a:ext cx="1381125" cy="1133475"/>
              <a:chOff x="0" y="0"/>
              <a:chExt cx="1133475" cy="781050"/>
            </a:xfrm>
          </p:grpSpPr>
          <p:sp>
            <p:nvSpPr>
              <p:cNvPr id="18" name="Oval 17"/>
              <p:cNvSpPr/>
              <p:nvPr/>
            </p:nvSpPr>
            <p:spPr>
              <a:xfrm>
                <a:off x="0" y="0"/>
                <a:ext cx="1133475" cy="781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id-ID"/>
              </a:p>
            </p:txBody>
          </p:sp>
          <p:sp>
            <p:nvSpPr>
              <p:cNvPr id="19" name="Text Box 41"/>
              <p:cNvSpPr txBox="1"/>
              <p:nvPr/>
            </p:nvSpPr>
            <p:spPr>
              <a:xfrm>
                <a:off x="238125" y="171450"/>
                <a:ext cx="657225" cy="438150"/>
              </a:xfrm>
              <a:prstGeom prst="rect">
                <a:avLst/>
              </a:prstGeom>
              <a:solidFill>
                <a:schemeClr val="accen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id-ID" sz="1100">
                    <a:solidFill>
                      <a:srgbClr val="FFFFFF"/>
                    </a:solidFill>
                    <a:effectLst/>
                    <a:latin typeface="Estrangelo Edessa" panose="03080600000000000000" pitchFamily="66" charset="0"/>
                    <a:ea typeface="Calibri" panose="020F0502020204030204" pitchFamily="34" charset="0"/>
                    <a:cs typeface="Times New Roman" panose="02020603050405020304" pitchFamily="18" charset="0"/>
                  </a:rPr>
                  <a:t>Sistem DataBase Aplikasi</a:t>
                </a:r>
                <a:endParaRPr lang="id-ID" sz="1100">
                  <a:effectLst/>
                  <a:latin typeface="Estrangelo Edessa" panose="03080600000000000000" pitchFamily="66" charset="0"/>
                  <a:ea typeface="Calibri" panose="020F0502020204030204" pitchFamily="34" charset="0"/>
                  <a:cs typeface="Times New Roman" panose="02020603050405020304" pitchFamily="18" charset="0"/>
                </a:endParaRPr>
              </a:p>
            </p:txBody>
          </p:sp>
        </p:grpSp>
        <p:grpSp>
          <p:nvGrpSpPr>
            <p:cNvPr id="7" name="Group 6"/>
            <p:cNvGrpSpPr/>
            <p:nvPr/>
          </p:nvGrpSpPr>
          <p:grpSpPr>
            <a:xfrm>
              <a:off x="2162175" y="1838325"/>
              <a:ext cx="1323975" cy="581025"/>
              <a:chOff x="0" y="0"/>
              <a:chExt cx="1133475" cy="781050"/>
            </a:xfrm>
          </p:grpSpPr>
          <p:sp>
            <p:nvSpPr>
              <p:cNvPr id="16" name="Oval 15"/>
              <p:cNvSpPr/>
              <p:nvPr/>
            </p:nvSpPr>
            <p:spPr>
              <a:xfrm>
                <a:off x="0" y="0"/>
                <a:ext cx="1133475" cy="781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id-ID"/>
              </a:p>
            </p:txBody>
          </p:sp>
          <p:sp>
            <p:nvSpPr>
              <p:cNvPr id="17" name="Text Box 44"/>
              <p:cNvSpPr txBox="1"/>
              <p:nvPr/>
            </p:nvSpPr>
            <p:spPr>
              <a:xfrm>
                <a:off x="238125" y="171450"/>
                <a:ext cx="657225" cy="438150"/>
              </a:xfrm>
              <a:prstGeom prst="rect">
                <a:avLst/>
              </a:prstGeom>
              <a:solidFill>
                <a:schemeClr val="accen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id-ID" sz="1100">
                    <a:solidFill>
                      <a:srgbClr val="FFFFFF"/>
                    </a:solidFill>
                    <a:effectLst/>
                    <a:latin typeface="Estrangelo Edessa" panose="03080600000000000000" pitchFamily="66" charset="0"/>
                    <a:ea typeface="Calibri" panose="020F0502020204030204" pitchFamily="34" charset="0"/>
                    <a:cs typeface="Times New Roman" panose="02020603050405020304" pitchFamily="18" charset="0"/>
                  </a:rPr>
                  <a:t>Bluetooth</a:t>
                </a:r>
                <a:endParaRPr lang="id-ID" sz="1100">
                  <a:effectLst/>
                  <a:latin typeface="Estrangelo Edessa" panose="03080600000000000000" pitchFamily="66" charset="0"/>
                  <a:ea typeface="Calibri" panose="020F0502020204030204" pitchFamily="34" charset="0"/>
                  <a:cs typeface="Times New Roman" panose="02020603050405020304" pitchFamily="18" charset="0"/>
                </a:endParaRPr>
              </a:p>
            </p:txBody>
          </p:sp>
        </p:grpSp>
        <p:grpSp>
          <p:nvGrpSpPr>
            <p:cNvPr id="8" name="Group 7"/>
            <p:cNvGrpSpPr/>
            <p:nvPr/>
          </p:nvGrpSpPr>
          <p:grpSpPr>
            <a:xfrm>
              <a:off x="4286250" y="1352550"/>
              <a:ext cx="1609725" cy="1381125"/>
              <a:chOff x="0" y="0"/>
              <a:chExt cx="1133475" cy="781050"/>
            </a:xfrm>
          </p:grpSpPr>
          <p:sp>
            <p:nvSpPr>
              <p:cNvPr id="14" name="Oval 13"/>
              <p:cNvSpPr/>
              <p:nvPr/>
            </p:nvSpPr>
            <p:spPr>
              <a:xfrm>
                <a:off x="0" y="0"/>
                <a:ext cx="1133475" cy="781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id-ID"/>
              </a:p>
            </p:txBody>
          </p:sp>
          <p:sp>
            <p:nvSpPr>
              <p:cNvPr id="15" name="Text Box 47"/>
              <p:cNvSpPr txBox="1"/>
              <p:nvPr/>
            </p:nvSpPr>
            <p:spPr>
              <a:xfrm>
                <a:off x="238125" y="171450"/>
                <a:ext cx="657225" cy="438150"/>
              </a:xfrm>
              <a:prstGeom prst="rect">
                <a:avLst/>
              </a:prstGeom>
              <a:solidFill>
                <a:schemeClr val="accen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id-ID" sz="1100">
                    <a:solidFill>
                      <a:srgbClr val="FFFFFF"/>
                    </a:solidFill>
                    <a:effectLst/>
                    <a:latin typeface="Estrangelo Edessa" panose="03080600000000000000" pitchFamily="66" charset="0"/>
                    <a:ea typeface="Calibri" panose="020F0502020204030204" pitchFamily="34" charset="0"/>
                    <a:cs typeface="Times New Roman" panose="02020603050405020304" pitchFamily="18" charset="0"/>
                  </a:rPr>
                  <a:t>Sistem DataBase Alat Elektronik</a:t>
                </a:r>
                <a:endParaRPr lang="id-ID" sz="1100">
                  <a:effectLst/>
                  <a:latin typeface="Estrangelo Edessa" panose="03080600000000000000" pitchFamily="66" charset="0"/>
                  <a:ea typeface="Calibri" panose="020F0502020204030204" pitchFamily="34" charset="0"/>
                  <a:cs typeface="Times New Roman" panose="02020603050405020304" pitchFamily="18" charset="0"/>
                </a:endParaRPr>
              </a:p>
            </p:txBody>
          </p:sp>
        </p:grpSp>
        <p:cxnSp>
          <p:nvCxnSpPr>
            <p:cNvPr id="9" name="Straight Arrow Connector 8"/>
            <p:cNvCxnSpPr/>
            <p:nvPr/>
          </p:nvCxnSpPr>
          <p:spPr>
            <a:xfrm>
              <a:off x="533400" y="866775"/>
              <a:ext cx="45719" cy="514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485900" y="2152650"/>
              <a:ext cx="542925" cy="47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1485900" y="2028825"/>
              <a:ext cx="533400" cy="457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609975" y="2181225"/>
              <a:ext cx="542925" cy="47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3609975" y="2076450"/>
              <a:ext cx="533400" cy="457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55664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288966"/>
            <a:ext cx="10353761" cy="1326321"/>
          </a:xfrm>
        </p:spPr>
        <p:txBody>
          <a:bodyPr/>
          <a:lstStyle/>
          <a:p>
            <a:pPr algn="r"/>
            <a:r>
              <a:rPr lang="en-US" noProof="1" smtClean="0"/>
              <a:t>Latar belakang</a:t>
            </a:r>
            <a:endParaRPr lang="en-US" noProof="1"/>
          </a:p>
        </p:txBody>
      </p:sp>
      <p:sp>
        <p:nvSpPr>
          <p:cNvPr id="3" name="Content Placeholder 2"/>
          <p:cNvSpPr>
            <a:spLocks noGrp="1"/>
          </p:cNvSpPr>
          <p:nvPr>
            <p:ph idx="1"/>
          </p:nvPr>
        </p:nvSpPr>
        <p:spPr>
          <a:xfrm>
            <a:off x="913794" y="1264792"/>
            <a:ext cx="10353762" cy="3695136"/>
          </a:xfrm>
        </p:spPr>
        <p:txBody>
          <a:bodyPr>
            <a:noAutofit/>
          </a:bodyPr>
          <a:lstStyle/>
          <a:p>
            <a:r>
              <a:rPr lang="en-US" sz="2400" noProof="1" smtClean="0"/>
              <a:t>Lamp-U</a:t>
            </a:r>
            <a:br>
              <a:rPr lang="en-US" sz="2400" noProof="1" smtClean="0"/>
            </a:br>
            <a:r>
              <a:rPr lang="en-US" sz="2400" noProof="1" smtClean="0"/>
              <a:t>Merupakan tugas yang kami buat karena keresahan kami saat harus repot menyalakan dan memadamkan lampu. Padahal terkadang kami sedang sibuk mengerjakan tugas atau asyik bermain game, bahkan mungkin lupa mematikan lampu rumah karena sudah terlambat berangkat ke kampus.</a:t>
            </a:r>
          </a:p>
          <a:p>
            <a:r>
              <a:rPr lang="en-US" sz="2400" noProof="1" smtClean="0"/>
              <a:t>E-Blue</a:t>
            </a:r>
            <a:br>
              <a:rPr lang="en-US" sz="2400" noProof="1" smtClean="0"/>
            </a:br>
            <a:r>
              <a:rPr lang="en-US" sz="2400" noProof="1" smtClean="0"/>
              <a:t>Untuk tugas yang ini, kami terinspirasi dari Film Home Alone 3, yang tinggal di sebuah rumah yang semua kegiatan di rumahnya dapat dilakukan hanya dengan mengatakan keinginan kita pada sebuah remote.</a:t>
            </a:r>
            <a:endParaRPr lang="en-US" sz="2400" noProof="1"/>
          </a:p>
        </p:txBody>
      </p:sp>
    </p:spTree>
    <p:extLst>
      <p:ext uri="{BB962C8B-B14F-4D97-AF65-F5344CB8AC3E}">
        <p14:creationId xmlns:p14="http://schemas.microsoft.com/office/powerpoint/2010/main" val="1600244507"/>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noProof="1" smtClean="0"/>
              <a:t>Cara kerja</a:t>
            </a:r>
            <a:r>
              <a:rPr lang="id-ID" noProof="1" smtClean="0"/>
              <a:t> (I)</a:t>
            </a:r>
            <a:endParaRPr lang="en-US" noProof="1"/>
          </a:p>
        </p:txBody>
      </p:sp>
      <p:sp>
        <p:nvSpPr>
          <p:cNvPr id="3" name="Content Placeholder 2"/>
          <p:cNvSpPr>
            <a:spLocks noGrp="1"/>
          </p:cNvSpPr>
          <p:nvPr>
            <p:ph idx="1"/>
          </p:nvPr>
        </p:nvSpPr>
        <p:spPr/>
        <p:txBody>
          <a:bodyPr>
            <a:normAutofit/>
          </a:bodyPr>
          <a:lstStyle/>
          <a:p>
            <a:r>
              <a:rPr lang="en-US" sz="2400" noProof="1" smtClean="0"/>
              <a:t>Lamp-U</a:t>
            </a:r>
            <a:br>
              <a:rPr lang="en-US" sz="2400" noProof="1" smtClean="0"/>
            </a:br>
            <a:r>
              <a:rPr lang="en-US" sz="2400" noProof="1" smtClean="0"/>
              <a:t>Alat ini akan bekerja dengan berpatokan waktu yang sudah kita atur sebelumnya pada sebuah alat yang akan berhubungan langsung dengan </a:t>
            </a:r>
            <a:r>
              <a:rPr lang="en-US" sz="2400" i="1" noProof="1" smtClean="0"/>
              <a:t>power supply </a:t>
            </a:r>
            <a:r>
              <a:rPr lang="en-US" sz="2400" noProof="1" smtClean="0"/>
              <a:t>sehingga kita dapat menentukan lampu mana yang akan dinyalakan dan dipadamkan sesuai dengan kebutuhan user.</a:t>
            </a:r>
            <a:br>
              <a:rPr lang="en-US" sz="2400" noProof="1" smtClean="0"/>
            </a:br>
            <a:r>
              <a:rPr lang="en-US" sz="2400" noProof="1" smtClean="0"/>
              <a:t>Dan tentunya kita juga dapat menentukan pukul berapa lampu harus menyala dan padam.</a:t>
            </a:r>
            <a:endParaRPr lang="en-US" sz="2400" noProof="1"/>
          </a:p>
        </p:txBody>
      </p:sp>
    </p:spTree>
    <p:extLst>
      <p:ext uri="{BB962C8B-B14F-4D97-AF65-F5344CB8AC3E}">
        <p14:creationId xmlns:p14="http://schemas.microsoft.com/office/powerpoint/2010/main" val="1975575628"/>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Content Placeholder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5206"/>
          </a:xfrm>
          <a:prstGeom prst="rect">
            <a:avLst/>
          </a:prstGeom>
        </p:spPr>
      </p:pic>
      <p:cxnSp>
        <p:nvCxnSpPr>
          <p:cNvPr id="5" name="Straight Arrow Connector 4"/>
          <p:cNvCxnSpPr/>
          <p:nvPr/>
        </p:nvCxnSpPr>
        <p:spPr>
          <a:xfrm flipH="1" flipV="1">
            <a:off x="6028649" y="1497446"/>
            <a:ext cx="2766950" cy="160143"/>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8824682" y="1166410"/>
            <a:ext cx="2569486" cy="923330"/>
          </a:xfrm>
          <a:prstGeom prst="rect">
            <a:avLst/>
          </a:prstGeom>
          <a:noFill/>
          <a:ln>
            <a:noFill/>
          </a:ln>
        </p:spPr>
        <p:txBody>
          <a:bodyPr wrap="square" rtlCol="0">
            <a:spAutoFit/>
          </a:bodyPr>
          <a:lstStyle/>
          <a:p>
            <a:r>
              <a:rPr lang="en-US" noProof="1" smtClean="0">
                <a:solidFill>
                  <a:schemeClr val="bg1"/>
                </a:solidFill>
              </a:rPr>
              <a:t>Saat lampu berwarna seperti ini, berarti kursor sedang di sini</a:t>
            </a:r>
            <a:endParaRPr lang="en-US" noProof="1">
              <a:solidFill>
                <a:schemeClr val="bg1"/>
              </a:solidFill>
            </a:endParaRPr>
          </a:p>
        </p:txBody>
      </p:sp>
      <p:sp>
        <p:nvSpPr>
          <p:cNvPr id="7" name="TextBox 6"/>
          <p:cNvSpPr txBox="1"/>
          <p:nvPr/>
        </p:nvSpPr>
        <p:spPr>
          <a:xfrm>
            <a:off x="429345" y="3693111"/>
            <a:ext cx="2355612" cy="1754326"/>
          </a:xfrm>
          <a:prstGeom prst="rect">
            <a:avLst/>
          </a:prstGeom>
          <a:noFill/>
          <a:ln>
            <a:noFill/>
          </a:ln>
        </p:spPr>
        <p:txBody>
          <a:bodyPr wrap="square" rtlCol="0">
            <a:spAutoFit/>
          </a:bodyPr>
          <a:lstStyle/>
          <a:p>
            <a:r>
              <a:rPr lang="en-US" noProof="1" smtClean="0">
                <a:solidFill>
                  <a:schemeClr val="bg1"/>
                </a:solidFill>
              </a:rPr>
              <a:t>Saat lampu tersebut sudah di-</a:t>
            </a:r>
            <a:r>
              <a:rPr lang="en-US" i="1" noProof="1" smtClean="0">
                <a:solidFill>
                  <a:schemeClr val="bg1"/>
                </a:solidFill>
              </a:rPr>
              <a:t>setting on, </a:t>
            </a:r>
            <a:r>
              <a:rPr lang="en-US" noProof="1" smtClean="0">
                <a:solidFill>
                  <a:schemeClr val="bg1"/>
                </a:solidFill>
              </a:rPr>
              <a:t>maka pilihan yang ada adalah </a:t>
            </a:r>
            <a:r>
              <a:rPr lang="en-US" i="1" noProof="1" smtClean="0">
                <a:solidFill>
                  <a:schemeClr val="bg1"/>
                </a:solidFill>
              </a:rPr>
              <a:t>off, </a:t>
            </a:r>
            <a:r>
              <a:rPr lang="en-US" noProof="1" smtClean="0">
                <a:solidFill>
                  <a:schemeClr val="bg1"/>
                </a:solidFill>
              </a:rPr>
              <a:t>dan begitu pula sebaliknya</a:t>
            </a:r>
            <a:endParaRPr lang="en-US" noProof="1">
              <a:solidFill>
                <a:schemeClr val="bg1"/>
              </a:solidFill>
            </a:endParaRPr>
          </a:p>
        </p:txBody>
      </p:sp>
      <p:cxnSp>
        <p:nvCxnSpPr>
          <p:cNvPr id="8" name="Straight Arrow Connector 7"/>
          <p:cNvCxnSpPr/>
          <p:nvPr/>
        </p:nvCxnSpPr>
        <p:spPr>
          <a:xfrm>
            <a:off x="2133691" y="4989182"/>
            <a:ext cx="1527619" cy="112133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flipH="1">
            <a:off x="7426191" y="4796719"/>
            <a:ext cx="1412557" cy="116971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flipH="1" flipV="1">
            <a:off x="5793528" y="6123268"/>
            <a:ext cx="3265327" cy="9467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8824682" y="4247108"/>
            <a:ext cx="1514709" cy="1200329"/>
          </a:xfrm>
          <a:prstGeom prst="rect">
            <a:avLst/>
          </a:prstGeom>
          <a:noFill/>
          <a:ln>
            <a:noFill/>
          </a:ln>
        </p:spPr>
        <p:txBody>
          <a:bodyPr wrap="square" rtlCol="0">
            <a:spAutoFit/>
          </a:bodyPr>
          <a:lstStyle/>
          <a:p>
            <a:r>
              <a:rPr lang="en-US" noProof="1" smtClean="0">
                <a:solidFill>
                  <a:schemeClr val="bg1"/>
                </a:solidFill>
              </a:rPr>
              <a:t>Tombol untuk menyimpan pengaturan</a:t>
            </a:r>
            <a:endParaRPr lang="en-US" noProof="1">
              <a:solidFill>
                <a:schemeClr val="bg1"/>
              </a:solidFill>
            </a:endParaRPr>
          </a:p>
        </p:txBody>
      </p:sp>
      <p:sp>
        <p:nvSpPr>
          <p:cNvPr id="12" name="TextBox 11"/>
          <p:cNvSpPr txBox="1"/>
          <p:nvPr/>
        </p:nvSpPr>
        <p:spPr>
          <a:xfrm>
            <a:off x="9051822" y="5847441"/>
            <a:ext cx="1514709" cy="646331"/>
          </a:xfrm>
          <a:prstGeom prst="rect">
            <a:avLst/>
          </a:prstGeom>
          <a:noFill/>
          <a:ln>
            <a:noFill/>
          </a:ln>
        </p:spPr>
        <p:txBody>
          <a:bodyPr wrap="square" rtlCol="0">
            <a:spAutoFit/>
          </a:bodyPr>
          <a:lstStyle/>
          <a:p>
            <a:r>
              <a:rPr lang="en-US" noProof="1" smtClean="0">
                <a:solidFill>
                  <a:schemeClr val="bg1"/>
                </a:solidFill>
              </a:rPr>
              <a:t>Tombol navigasi</a:t>
            </a:r>
          </a:p>
        </p:txBody>
      </p:sp>
      <p:sp>
        <p:nvSpPr>
          <p:cNvPr id="15" name="TextBox 14"/>
          <p:cNvSpPr txBox="1"/>
          <p:nvPr/>
        </p:nvSpPr>
        <p:spPr>
          <a:xfrm>
            <a:off x="8717804" y="2246570"/>
            <a:ext cx="2100617" cy="646331"/>
          </a:xfrm>
          <a:prstGeom prst="rect">
            <a:avLst/>
          </a:prstGeom>
          <a:noFill/>
          <a:ln>
            <a:noFill/>
          </a:ln>
        </p:spPr>
        <p:txBody>
          <a:bodyPr wrap="square" rtlCol="0">
            <a:spAutoFit/>
          </a:bodyPr>
          <a:lstStyle/>
          <a:p>
            <a:r>
              <a:rPr lang="en-US" noProof="1" smtClean="0">
                <a:solidFill>
                  <a:schemeClr val="bg1"/>
                </a:solidFill>
              </a:rPr>
              <a:t>Icon jika lampu diset </a:t>
            </a:r>
            <a:r>
              <a:rPr lang="en-US" i="1" noProof="1" smtClean="0">
                <a:solidFill>
                  <a:schemeClr val="bg1"/>
                </a:solidFill>
              </a:rPr>
              <a:t>on</a:t>
            </a:r>
            <a:endParaRPr lang="en-US" noProof="1">
              <a:solidFill>
                <a:schemeClr val="bg1"/>
              </a:solidFill>
            </a:endParaRPr>
          </a:p>
        </p:txBody>
      </p:sp>
      <p:cxnSp>
        <p:nvCxnSpPr>
          <p:cNvPr id="16" name="Straight Arrow Connector 15"/>
          <p:cNvCxnSpPr/>
          <p:nvPr/>
        </p:nvCxnSpPr>
        <p:spPr>
          <a:xfrm flipH="1" flipV="1">
            <a:off x="6590805" y="2407169"/>
            <a:ext cx="2127000" cy="94354"/>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717804" y="3209399"/>
            <a:ext cx="2100617" cy="646331"/>
          </a:xfrm>
          <a:prstGeom prst="rect">
            <a:avLst/>
          </a:prstGeom>
          <a:noFill/>
          <a:ln>
            <a:noFill/>
          </a:ln>
        </p:spPr>
        <p:txBody>
          <a:bodyPr wrap="square" rtlCol="0">
            <a:spAutoFit/>
          </a:bodyPr>
          <a:lstStyle/>
          <a:p>
            <a:r>
              <a:rPr lang="en-US" noProof="1" smtClean="0">
                <a:solidFill>
                  <a:schemeClr val="bg1"/>
                </a:solidFill>
              </a:rPr>
              <a:t>Icon jika lampu diset </a:t>
            </a:r>
            <a:r>
              <a:rPr lang="en-US" i="1" noProof="1" smtClean="0">
                <a:solidFill>
                  <a:schemeClr val="bg1"/>
                </a:solidFill>
              </a:rPr>
              <a:t>off</a:t>
            </a:r>
            <a:endParaRPr lang="en-US" noProof="1">
              <a:solidFill>
                <a:schemeClr val="bg1"/>
              </a:solidFill>
            </a:endParaRPr>
          </a:p>
        </p:txBody>
      </p:sp>
      <p:cxnSp>
        <p:nvCxnSpPr>
          <p:cNvPr id="26" name="Straight Arrow Connector 25"/>
          <p:cNvCxnSpPr/>
          <p:nvPr/>
        </p:nvCxnSpPr>
        <p:spPr>
          <a:xfrm flipH="1" flipV="1">
            <a:off x="6590805" y="3442512"/>
            <a:ext cx="2127000" cy="184406"/>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888153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192000" cy="6858000"/>
          </a:xfrm>
        </p:spPr>
      </p:pic>
      <p:cxnSp>
        <p:nvCxnSpPr>
          <p:cNvPr id="5" name="Straight Arrow Connector 4"/>
          <p:cNvCxnSpPr/>
          <p:nvPr/>
        </p:nvCxnSpPr>
        <p:spPr>
          <a:xfrm flipH="1" flipV="1">
            <a:off x="6614558" y="2501075"/>
            <a:ext cx="1852548" cy="44446"/>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467106" y="2083856"/>
            <a:ext cx="2569486" cy="1200329"/>
          </a:xfrm>
          <a:prstGeom prst="rect">
            <a:avLst/>
          </a:prstGeom>
          <a:noFill/>
          <a:ln>
            <a:noFill/>
          </a:ln>
        </p:spPr>
        <p:txBody>
          <a:bodyPr wrap="square" rtlCol="0">
            <a:spAutoFit/>
          </a:bodyPr>
          <a:lstStyle/>
          <a:p>
            <a:r>
              <a:rPr lang="en-US" noProof="1" smtClean="0">
                <a:solidFill>
                  <a:schemeClr val="bg1"/>
                </a:solidFill>
              </a:rPr>
              <a:t>Tampilan untuk mengatur waktu lampu menyala dan padam</a:t>
            </a:r>
            <a:endParaRPr lang="en-US" noProof="1">
              <a:solidFill>
                <a:schemeClr val="bg1"/>
              </a:solidFill>
            </a:endParaRPr>
          </a:p>
        </p:txBody>
      </p:sp>
      <p:cxnSp>
        <p:nvCxnSpPr>
          <p:cNvPr id="15" name="Straight Arrow Connector 14"/>
          <p:cNvCxnSpPr/>
          <p:nvPr/>
        </p:nvCxnSpPr>
        <p:spPr>
          <a:xfrm flipH="1" flipV="1">
            <a:off x="6923316" y="4176815"/>
            <a:ext cx="1674419" cy="44446"/>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597735" y="3883873"/>
            <a:ext cx="2569486" cy="646331"/>
          </a:xfrm>
          <a:prstGeom prst="rect">
            <a:avLst/>
          </a:prstGeom>
          <a:noFill/>
          <a:ln>
            <a:noFill/>
          </a:ln>
        </p:spPr>
        <p:txBody>
          <a:bodyPr wrap="square" rtlCol="0">
            <a:spAutoFit/>
          </a:bodyPr>
          <a:lstStyle/>
          <a:p>
            <a:r>
              <a:rPr lang="en-US" noProof="1" smtClean="0">
                <a:solidFill>
                  <a:schemeClr val="bg1"/>
                </a:solidFill>
              </a:rPr>
              <a:t>Tombol untuk mengatur waktu</a:t>
            </a:r>
            <a:endParaRPr lang="en-US" noProof="1">
              <a:solidFill>
                <a:schemeClr val="bg1"/>
              </a:solidFill>
            </a:endParaRPr>
          </a:p>
        </p:txBody>
      </p:sp>
      <p:cxnSp>
        <p:nvCxnSpPr>
          <p:cNvPr id="18" name="Straight Arrow Connector 17"/>
          <p:cNvCxnSpPr/>
          <p:nvPr/>
        </p:nvCxnSpPr>
        <p:spPr>
          <a:xfrm flipH="1" flipV="1">
            <a:off x="6792687" y="6117052"/>
            <a:ext cx="1674419" cy="44446"/>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467106" y="5978488"/>
            <a:ext cx="1888177" cy="369332"/>
          </a:xfrm>
          <a:prstGeom prst="rect">
            <a:avLst/>
          </a:prstGeom>
          <a:noFill/>
          <a:ln>
            <a:noFill/>
          </a:ln>
        </p:spPr>
        <p:txBody>
          <a:bodyPr wrap="square" rtlCol="0">
            <a:spAutoFit/>
          </a:bodyPr>
          <a:lstStyle/>
          <a:p>
            <a:r>
              <a:rPr lang="en-US" noProof="1" smtClean="0">
                <a:solidFill>
                  <a:schemeClr val="bg1"/>
                </a:solidFill>
              </a:rPr>
              <a:t>Tombol simpan</a:t>
            </a:r>
            <a:endParaRPr lang="en-US" noProof="1">
              <a:solidFill>
                <a:schemeClr val="bg1"/>
              </a:solidFill>
            </a:endParaRPr>
          </a:p>
        </p:txBody>
      </p:sp>
    </p:spTree>
    <p:extLst>
      <p:ext uri="{BB962C8B-B14F-4D97-AF65-F5344CB8AC3E}">
        <p14:creationId xmlns:p14="http://schemas.microsoft.com/office/powerpoint/2010/main" val="368178948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425367"/>
            <a:ext cx="10353761" cy="1326321"/>
          </a:xfrm>
        </p:spPr>
        <p:txBody>
          <a:bodyPr/>
          <a:lstStyle/>
          <a:p>
            <a:pPr algn="r"/>
            <a:r>
              <a:rPr lang="id-ID" noProof="1" smtClean="0"/>
              <a:t>Cara kerja (II)</a:t>
            </a:r>
            <a:endParaRPr lang="en-US" noProof="1"/>
          </a:p>
        </p:txBody>
      </p:sp>
      <p:sp>
        <p:nvSpPr>
          <p:cNvPr id="3" name="Content Placeholder 2"/>
          <p:cNvSpPr>
            <a:spLocks noGrp="1"/>
          </p:cNvSpPr>
          <p:nvPr>
            <p:ph idx="1"/>
          </p:nvPr>
        </p:nvSpPr>
        <p:spPr>
          <a:xfrm>
            <a:off x="913795" y="1442929"/>
            <a:ext cx="10353762" cy="3695136"/>
          </a:xfrm>
        </p:spPr>
        <p:txBody>
          <a:bodyPr>
            <a:noAutofit/>
          </a:bodyPr>
          <a:lstStyle/>
          <a:p>
            <a:r>
              <a:rPr lang="en-US" sz="2400" noProof="1" smtClean="0"/>
              <a:t>E-Blue</a:t>
            </a:r>
            <a:br>
              <a:rPr lang="en-US" sz="2400" noProof="1" smtClean="0"/>
            </a:br>
            <a:r>
              <a:rPr lang="en-US" sz="2400" noProof="1" smtClean="0">
                <a:effectLst/>
              </a:rPr>
              <a:t>Alat ini bekerja dengan menghubungkan setiap alat dengan </a:t>
            </a:r>
            <a:r>
              <a:rPr lang="en-US" sz="2400" i="1" noProof="1" smtClean="0">
                <a:effectLst/>
              </a:rPr>
              <a:t>smartphone </a:t>
            </a:r>
            <a:r>
              <a:rPr lang="en-US" sz="2400" noProof="1" smtClean="0">
                <a:effectLst/>
              </a:rPr>
              <a:t> kita. Dengan </a:t>
            </a:r>
            <a:r>
              <a:rPr lang="en-US" sz="2400" i="1" noProof="1" smtClean="0">
                <a:effectLst/>
              </a:rPr>
              <a:t>smartphone</a:t>
            </a:r>
            <a:r>
              <a:rPr lang="en-US" sz="2400" noProof="1" smtClean="0">
                <a:effectLst/>
              </a:rPr>
              <a:t> yang sudah dilengkapi dengan software yang berisi list alat-alat elektronik yang sudah kita daftarkan sebelumnya, dengan pilihan on/off (on untuk menyalakan dan off untuk mematikan). Saat kita memilih on, maka </a:t>
            </a:r>
            <a:r>
              <a:rPr lang="en-US" sz="2400" i="1" noProof="1" smtClean="0">
                <a:effectLst/>
              </a:rPr>
              <a:t>smartphone</a:t>
            </a:r>
            <a:r>
              <a:rPr lang="en-US" sz="2400" noProof="1" smtClean="0">
                <a:effectLst/>
              </a:rPr>
              <a:t> kita akan mengirimkan sinyal kepada centerMachine dan nantinya centerMachine lah yang akan mengirimkan sinyal lagi kepada alat kecil yang sudah ditanamkan pada alat-alat elektronik (seperti chip) yang nantinya akan menjalankan tugas seperti sebuah alat penyambung dan pemutus arus.</a:t>
            </a:r>
          </a:p>
          <a:p>
            <a:endParaRPr lang="en-US" sz="2400" noProof="1" smtClean="0"/>
          </a:p>
        </p:txBody>
      </p:sp>
    </p:spTree>
    <p:extLst>
      <p:ext uri="{BB962C8B-B14F-4D97-AF65-F5344CB8AC3E}">
        <p14:creationId xmlns:p14="http://schemas.microsoft.com/office/powerpoint/2010/main" val="413731603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00101" y="172192"/>
            <a:ext cx="3883232" cy="6685808"/>
          </a:xfrm>
        </p:spPr>
      </p:pic>
      <p:sp>
        <p:nvSpPr>
          <p:cNvPr id="5" name="TextBox 4"/>
          <p:cNvSpPr txBox="1"/>
          <p:nvPr/>
        </p:nvSpPr>
        <p:spPr>
          <a:xfrm>
            <a:off x="8285705" y="1907556"/>
            <a:ext cx="2569486" cy="646331"/>
          </a:xfrm>
          <a:prstGeom prst="rect">
            <a:avLst/>
          </a:prstGeom>
          <a:noFill/>
          <a:ln>
            <a:noFill/>
          </a:ln>
        </p:spPr>
        <p:txBody>
          <a:bodyPr wrap="square" rtlCol="0">
            <a:spAutoFit/>
          </a:bodyPr>
          <a:lstStyle/>
          <a:p>
            <a:r>
              <a:rPr lang="en-US" noProof="1" smtClean="0"/>
              <a:t>Menujukkan bahwa TV sedang hidup</a:t>
            </a:r>
            <a:endParaRPr lang="en-US" noProof="1"/>
          </a:p>
        </p:txBody>
      </p:sp>
      <p:cxnSp>
        <p:nvCxnSpPr>
          <p:cNvPr id="6" name="Straight Arrow Connector 5"/>
          <p:cNvCxnSpPr/>
          <p:nvPr/>
        </p:nvCxnSpPr>
        <p:spPr>
          <a:xfrm flipH="1" flipV="1">
            <a:off x="6816437" y="1907556"/>
            <a:ext cx="1469268" cy="2042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297576" y="3255099"/>
            <a:ext cx="2569486" cy="923330"/>
          </a:xfrm>
          <a:prstGeom prst="rect">
            <a:avLst/>
          </a:prstGeom>
          <a:noFill/>
          <a:ln>
            <a:noFill/>
          </a:ln>
        </p:spPr>
        <p:txBody>
          <a:bodyPr wrap="square" rtlCol="0">
            <a:spAutoFit/>
          </a:bodyPr>
          <a:lstStyle/>
          <a:p>
            <a:r>
              <a:rPr lang="en-US" noProof="1" smtClean="0"/>
              <a:t>Menujukkan bahwa Kulkas sedang tidak beroperasi</a:t>
            </a:r>
            <a:endParaRPr lang="en-US" noProof="1"/>
          </a:p>
        </p:txBody>
      </p:sp>
      <p:cxnSp>
        <p:nvCxnSpPr>
          <p:cNvPr id="10" name="Straight Arrow Connector 9"/>
          <p:cNvCxnSpPr/>
          <p:nvPr/>
        </p:nvCxnSpPr>
        <p:spPr>
          <a:xfrm flipH="1" flipV="1">
            <a:off x="6874708" y="3515096"/>
            <a:ext cx="1469268" cy="2042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343976" y="4553707"/>
            <a:ext cx="3115712" cy="1200329"/>
          </a:xfrm>
          <a:prstGeom prst="rect">
            <a:avLst/>
          </a:prstGeom>
          <a:noFill/>
          <a:ln>
            <a:noFill/>
          </a:ln>
        </p:spPr>
        <p:txBody>
          <a:bodyPr wrap="square" rtlCol="0">
            <a:spAutoFit/>
          </a:bodyPr>
          <a:lstStyle/>
          <a:p>
            <a:r>
              <a:rPr lang="en-US" noProof="1" smtClean="0"/>
              <a:t>Untuk mengubah keadaan alat elektronik, maka tinggal geser tombol off/on ke kanan atau ke kiri</a:t>
            </a:r>
            <a:endParaRPr lang="en-US" noProof="1"/>
          </a:p>
        </p:txBody>
      </p:sp>
      <p:cxnSp>
        <p:nvCxnSpPr>
          <p:cNvPr id="13" name="Straight Arrow Connector 12"/>
          <p:cNvCxnSpPr/>
          <p:nvPr/>
        </p:nvCxnSpPr>
        <p:spPr>
          <a:xfrm flipH="1" flipV="1">
            <a:off x="6874708" y="5162776"/>
            <a:ext cx="1469268" cy="2042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77268" y="2878572"/>
            <a:ext cx="3115712" cy="1477328"/>
          </a:xfrm>
          <a:prstGeom prst="rect">
            <a:avLst/>
          </a:prstGeom>
          <a:noFill/>
          <a:ln>
            <a:noFill/>
          </a:ln>
        </p:spPr>
        <p:txBody>
          <a:bodyPr wrap="square" rtlCol="0">
            <a:spAutoFit/>
          </a:bodyPr>
          <a:lstStyle/>
          <a:p>
            <a:r>
              <a:rPr lang="en-US" noProof="1" smtClean="0"/>
              <a:t>Saat sebuah alat elektronik kita tanamkan chip seperti yang sudah dijelaskan tadi, maka akan langsung terdaftar dalam software ini</a:t>
            </a:r>
            <a:endParaRPr lang="en-US" noProof="1"/>
          </a:p>
        </p:txBody>
      </p:sp>
    </p:spTree>
    <p:extLst>
      <p:ext uri="{BB962C8B-B14F-4D97-AF65-F5344CB8AC3E}">
        <p14:creationId xmlns:p14="http://schemas.microsoft.com/office/powerpoint/2010/main" val="288651944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User requirements</a:t>
            </a:r>
            <a:endParaRPr lang="en-US" dirty="0"/>
          </a:p>
        </p:txBody>
      </p:sp>
      <p:sp>
        <p:nvSpPr>
          <p:cNvPr id="3" name="Content Placeholder 2"/>
          <p:cNvSpPr>
            <a:spLocks noGrp="1"/>
          </p:cNvSpPr>
          <p:nvPr>
            <p:ph idx="1"/>
          </p:nvPr>
        </p:nvSpPr>
        <p:spPr/>
        <p:txBody>
          <a:bodyPr/>
          <a:lstStyle/>
          <a:p>
            <a:r>
              <a:rPr lang="en-US" noProof="1" smtClean="0"/>
              <a:t>User kami jelas memerlukan alat-alat elektronik </a:t>
            </a:r>
            <a:r>
              <a:rPr lang="id-ID" noProof="1" smtClean="0"/>
              <a:t>yang menggunakan teknologi pengaturan </a:t>
            </a:r>
            <a:r>
              <a:rPr lang="id-ID" i="1" noProof="1" smtClean="0"/>
              <a:t>remote </a:t>
            </a:r>
            <a:r>
              <a:rPr lang="en-US" noProof="1" smtClean="0"/>
              <a:t>seperti TV, </a:t>
            </a:r>
            <a:r>
              <a:rPr lang="id-ID" noProof="1"/>
              <a:t> </a:t>
            </a:r>
            <a:r>
              <a:rPr lang="id-ID" noProof="1" smtClean="0"/>
              <a:t>AC (pendingin ruangan), kipas angin</a:t>
            </a:r>
            <a:r>
              <a:rPr lang="en-US" noProof="1" smtClean="0"/>
              <a:t> dll</a:t>
            </a:r>
            <a:r>
              <a:rPr lang="id-ID" noProof="1" smtClean="0"/>
              <a:t>;</a:t>
            </a:r>
          </a:p>
          <a:p>
            <a:r>
              <a:rPr lang="id-ID" i="1" noProof="1" smtClean="0"/>
              <a:t>Smartphone </a:t>
            </a:r>
            <a:r>
              <a:rPr lang="id-ID" noProof="1" smtClean="0"/>
              <a:t>dan kemampuan untuk menggunakan </a:t>
            </a:r>
            <a:r>
              <a:rPr lang="id-ID" i="1" noProof="1" smtClean="0"/>
              <a:t>smartphone.</a:t>
            </a:r>
            <a:endParaRPr lang="en-US" i="1" noProof="1" smtClean="0"/>
          </a:p>
          <a:p>
            <a:endParaRPr lang="en-US" noProof="1"/>
          </a:p>
        </p:txBody>
      </p:sp>
    </p:spTree>
    <p:extLst>
      <p:ext uri="{BB962C8B-B14F-4D97-AF65-F5344CB8AC3E}">
        <p14:creationId xmlns:p14="http://schemas.microsoft.com/office/powerpoint/2010/main" val="3264852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System requirements</a:t>
            </a:r>
            <a:endParaRPr lang="en-US" dirty="0"/>
          </a:p>
        </p:txBody>
      </p:sp>
      <p:sp>
        <p:nvSpPr>
          <p:cNvPr id="3" name="Content Placeholder 2"/>
          <p:cNvSpPr>
            <a:spLocks noGrp="1"/>
          </p:cNvSpPr>
          <p:nvPr>
            <p:ph idx="1"/>
          </p:nvPr>
        </p:nvSpPr>
        <p:spPr/>
        <p:txBody>
          <a:bodyPr/>
          <a:lstStyle/>
          <a:p>
            <a:r>
              <a:rPr lang="id-ID" i="1" dirty="0" smtClean="0"/>
              <a:t>Operating System </a:t>
            </a:r>
            <a:r>
              <a:rPr lang="id-ID" dirty="0" smtClean="0"/>
              <a:t>: Android, Windows Phone;</a:t>
            </a:r>
            <a:endParaRPr lang="id-ID" i="1" dirty="0"/>
          </a:p>
          <a:p>
            <a:r>
              <a:rPr lang="id-ID" dirty="0" smtClean="0"/>
              <a:t>Koneksi bluetooth yang akan menghubungkan setiap </a:t>
            </a:r>
            <a:r>
              <a:rPr lang="id-ID" i="1" dirty="0" smtClean="0"/>
              <a:t>smartphone </a:t>
            </a:r>
            <a:r>
              <a:rPr lang="id-ID" dirty="0" smtClean="0"/>
              <a:t>dengan centerMachine yang nantinya akan terhubung lagi dengan alat-alat elektronik;</a:t>
            </a:r>
          </a:p>
          <a:p>
            <a:r>
              <a:rPr lang="id-ID" dirty="0" smtClean="0"/>
              <a:t>Data base alat-alat elektronik yang kita punya dengan alat-alat elektronik yang sudah menggunakan teknologi pengaturan </a:t>
            </a:r>
            <a:r>
              <a:rPr lang="id-ID" i="1" dirty="0" smtClean="0"/>
              <a:t>remote.</a:t>
            </a:r>
            <a:endParaRPr lang="id-ID" dirty="0" smtClean="0"/>
          </a:p>
        </p:txBody>
      </p:sp>
    </p:spTree>
    <p:extLst>
      <p:ext uri="{BB962C8B-B14F-4D97-AF65-F5344CB8AC3E}">
        <p14:creationId xmlns:p14="http://schemas.microsoft.com/office/powerpoint/2010/main" val="41036106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6D8C60"/>
      </a:dk2>
      <a:lt2>
        <a:srgbClr val="B1D7A1"/>
      </a:lt2>
      <a:accent1>
        <a:srgbClr val="81B992"/>
      </a:accent1>
      <a:accent2>
        <a:srgbClr val="9ABC65"/>
      </a:accent2>
      <a:accent3>
        <a:srgbClr val="BDB564"/>
      </a:accent3>
      <a:accent4>
        <a:srgbClr val="BD8964"/>
      </a:accent4>
      <a:accent5>
        <a:srgbClr val="BD6466"/>
      </a:accent5>
      <a:accent6>
        <a:srgbClr val="64A4BD"/>
      </a:accent6>
      <a:hlink>
        <a:srgbClr val="8CCC71"/>
      </a:hlink>
      <a:folHlink>
        <a:srgbClr val="A4C795"/>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4539428D-6454-4FE6-B992-2D59F0AC2F89}"/>
    </a:ext>
  </a:extLst>
</a:theme>
</file>

<file path=docProps/app.xml><?xml version="1.0" encoding="utf-8"?>
<Properties xmlns="http://schemas.openxmlformats.org/officeDocument/2006/extended-properties" xmlns:vt="http://schemas.openxmlformats.org/officeDocument/2006/docPropsVTypes">
  <Template>TC104033921[[fn=Damask]]</Template>
  <TotalTime>179</TotalTime>
  <Words>348</Words>
  <Application>Microsoft Office PowerPoint</Application>
  <PresentationFormat>Widescreen</PresentationFormat>
  <Paragraphs>62</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Bookman Old Style</vt:lpstr>
      <vt:lpstr>Calibri</vt:lpstr>
      <vt:lpstr>Estrangelo Edessa</vt:lpstr>
      <vt:lpstr>Rockwell</vt:lpstr>
      <vt:lpstr>Showcard Gothic</vt:lpstr>
      <vt:lpstr>Times New Roman</vt:lpstr>
      <vt:lpstr>Damask</vt:lpstr>
      <vt:lpstr>brothers</vt:lpstr>
      <vt:lpstr>Latar belakang</vt:lpstr>
      <vt:lpstr>Cara kerja (I)</vt:lpstr>
      <vt:lpstr>PowerPoint Presentation</vt:lpstr>
      <vt:lpstr>PowerPoint Presentation</vt:lpstr>
      <vt:lpstr>Cara kerja (II)</vt:lpstr>
      <vt:lpstr>PowerPoint Presentation</vt:lpstr>
      <vt:lpstr>User requirements</vt:lpstr>
      <vt:lpstr>System requirements</vt:lpstr>
      <vt:lpstr>Functional requirements (I)</vt:lpstr>
      <vt:lpstr>Functional requirements (II)</vt:lpstr>
      <vt:lpstr>Prioritas functional requirements</vt:lpstr>
      <vt:lpstr>Asumsi setiap anggota kelompok (I)</vt:lpstr>
      <vt:lpstr>Asumsi setiap anggota kelompok (II)</vt:lpstr>
      <vt:lpstr>System engineering (I)</vt:lpstr>
      <vt:lpstr>System engineering (II)</vt:lpstr>
      <vt:lpstr>System engineering (III)</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brothers</dc:title>
  <dc:creator>David Bezalel Laoli</dc:creator>
  <cp:lastModifiedBy>David Bezalel Laoli</cp:lastModifiedBy>
  <cp:revision>28</cp:revision>
  <dcterms:created xsi:type="dcterms:W3CDTF">2013-10-29T16:31:26Z</dcterms:created>
  <dcterms:modified xsi:type="dcterms:W3CDTF">2014-01-17T02:15:02Z</dcterms:modified>
</cp:coreProperties>
</file>