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62" r:id="rId4"/>
    <p:sldId id="263" r:id="rId5"/>
    <p:sldId id="264" r:id="rId6"/>
    <p:sldId id="269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274F199-C6B5-4AF7-8607-5D3A99E324DA}"/>
              </a:ext>
            </a:extLst>
          </p:cNvPr>
          <p:cNvSpPr/>
          <p:nvPr/>
        </p:nvSpPr>
        <p:spPr>
          <a:xfrm>
            <a:off x="0" y="0"/>
            <a:ext cx="4008120" cy="6858000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user</a:t>
            </a:r>
            <a:endParaRPr lang="en-PH" sz="7200" dirty="0">
              <a:latin typeface="Algerian" panose="04020705040A02060702" pitchFamily="82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46B83AF-8B7D-4855-955F-217B2405D0C0}"/>
              </a:ext>
            </a:extLst>
          </p:cNvPr>
          <p:cNvSpPr/>
          <p:nvPr/>
        </p:nvSpPr>
        <p:spPr>
          <a:xfrm>
            <a:off x="8183880" y="0"/>
            <a:ext cx="4008120" cy="68580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design</a:t>
            </a:r>
            <a:endParaRPr lang="en-PH" sz="6000" dirty="0">
              <a:latin typeface="Algerian" panose="04020705040A02060702" pitchFamily="82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C87AD9B-0E52-4FF6-9FAF-E5EFABD884AC}"/>
              </a:ext>
            </a:extLst>
          </p:cNvPr>
          <p:cNvSpPr/>
          <p:nvPr/>
        </p:nvSpPr>
        <p:spPr>
          <a:xfrm>
            <a:off x="4008120" y="0"/>
            <a:ext cx="417576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sz="7200" spc="600" dirty="0">
              <a:latin typeface="Algerian" panose="04020705040A02060702" pitchFamily="82" charset="0"/>
            </a:endParaRPr>
          </a:p>
          <a:p>
            <a:pPr algn="ctr"/>
            <a:r>
              <a:rPr lang="en-PH" sz="3600" spc="600" dirty="0">
                <a:latin typeface="Algerian" panose="04020705040A02060702" pitchFamily="82" charset="0"/>
              </a:rPr>
              <a:t>interface</a:t>
            </a:r>
          </a:p>
          <a:p>
            <a:pPr algn="ctr"/>
            <a:endParaRPr lang="en-US" sz="7200" spc="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534" y="2338548"/>
            <a:ext cx="5852932" cy="2180903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/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169-F983-44EB-B2F1-B8D8BAD53F9D}"/>
              </a:ext>
            </a:extLst>
          </p:cNvPr>
          <p:cNvSpPr/>
          <p:nvPr/>
        </p:nvSpPr>
        <p:spPr>
          <a:xfrm>
            <a:off x="4973256" y="8519160"/>
            <a:ext cx="2245488" cy="32843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7833E-B1AD-4BA2-8176-72F864D333A2}"/>
              </a:ext>
            </a:extLst>
          </p:cNvPr>
          <p:cNvSpPr/>
          <p:nvPr/>
        </p:nvSpPr>
        <p:spPr>
          <a:xfrm>
            <a:off x="14137418" y="3375564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8BAC4-5971-4455-BCE3-DD3DACB63209}"/>
              </a:ext>
            </a:extLst>
          </p:cNvPr>
          <p:cNvSpPr/>
          <p:nvPr/>
        </p:nvSpPr>
        <p:spPr>
          <a:xfrm>
            <a:off x="-4556666" y="3428999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E6650F-D56D-443B-8DE2-F4D667E6D5EA}"/>
              </a:ext>
            </a:extLst>
          </p:cNvPr>
          <p:cNvSpPr txBox="1">
            <a:spLocks/>
          </p:cNvSpPr>
          <p:nvPr/>
        </p:nvSpPr>
        <p:spPr>
          <a:xfrm>
            <a:off x="1419103" y="-3415486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8350CCD-E8F0-4E1D-9FAE-DCFEC3A7802B}"/>
              </a:ext>
            </a:extLst>
          </p:cNvPr>
          <p:cNvSpPr/>
          <p:nvPr/>
        </p:nvSpPr>
        <p:spPr>
          <a:xfrm>
            <a:off x="0" y="-8032840"/>
            <a:ext cx="4008120" cy="6858000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user</a:t>
            </a:r>
            <a:endParaRPr lang="en-PH" sz="7200" dirty="0">
              <a:latin typeface="Algerian" panose="04020705040A02060702" pitchFamily="82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6166524-82D3-45D2-B549-A7316407C2F2}"/>
              </a:ext>
            </a:extLst>
          </p:cNvPr>
          <p:cNvSpPr/>
          <p:nvPr/>
        </p:nvSpPr>
        <p:spPr>
          <a:xfrm>
            <a:off x="4008122" y="7801346"/>
            <a:ext cx="417576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sz="7200" spc="600" dirty="0">
              <a:latin typeface="Algerian" panose="04020705040A02060702" pitchFamily="82" charset="0"/>
            </a:endParaRPr>
          </a:p>
          <a:p>
            <a:pPr algn="ctr"/>
            <a:r>
              <a:rPr lang="en-PH" sz="3600" spc="600" dirty="0">
                <a:latin typeface="Algerian" panose="04020705040A02060702" pitchFamily="82" charset="0"/>
              </a:rPr>
              <a:t>interface</a:t>
            </a:r>
          </a:p>
          <a:p>
            <a:pPr algn="ctr"/>
            <a:endParaRPr lang="en-US" sz="7200" spc="600" dirty="0">
              <a:latin typeface="Algerian" panose="04020705040A02060702" pitchFamily="82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0666406-8732-4F6C-9BFD-3F44EC9280FE}"/>
              </a:ext>
            </a:extLst>
          </p:cNvPr>
          <p:cNvSpPr/>
          <p:nvPr/>
        </p:nvSpPr>
        <p:spPr>
          <a:xfrm>
            <a:off x="8183881" y="-8032843"/>
            <a:ext cx="4008120" cy="68580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design</a:t>
            </a:r>
            <a:endParaRPr lang="en-PH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82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300942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1417414" y="1405816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1417414" y="3429000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DC34D-B31B-4DF2-829A-EBB6859B698B}"/>
              </a:ext>
            </a:extLst>
          </p:cNvPr>
          <p:cNvSpPr/>
          <p:nvPr/>
        </p:nvSpPr>
        <p:spPr>
          <a:xfrm>
            <a:off x="4973256" y="3429000"/>
            <a:ext cx="2245488" cy="32843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8525720" y="3429000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26085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Define interaction modes in a way that does not force a user into unnecessary  or undesired actions.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Provide for flexible interaction.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Allow user interaction to be interruptible and undoable.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Streamline interaction as skill levels advance and allow the interaction to be customized.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Hide technical internals from the casual user.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Design for direct interaction with objects that appear on the screen.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-1901489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-9522616" y="1389380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2026967" y="257884"/>
            <a:ext cx="8138066" cy="11314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13265360" y="3445436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73C1D-B2F5-4FC3-8F4F-6F3F4F3D55CA}"/>
              </a:ext>
            </a:extLst>
          </p:cNvPr>
          <p:cNvSpPr/>
          <p:nvPr/>
        </p:nvSpPr>
        <p:spPr>
          <a:xfrm>
            <a:off x="4973256" y="7863840"/>
            <a:ext cx="2245488" cy="32843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65368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300942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1417414" y="1405816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1417414" y="3429000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DC34D-B31B-4DF2-829A-EBB6859B698B}"/>
              </a:ext>
            </a:extLst>
          </p:cNvPr>
          <p:cNvSpPr/>
          <p:nvPr/>
        </p:nvSpPr>
        <p:spPr>
          <a:xfrm>
            <a:off x="4973256" y="3429000"/>
            <a:ext cx="2245488" cy="32843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8525720" y="3429000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402953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Reduce demand on short-term memory.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Establish meaningful defaults.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Define shortcuts that are intuitive.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The visual layout of the interface should be based on a real-world metaphor.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Disclose information in a progressive fashion.</a:t>
            </a:r>
          </a:p>
          <a:p>
            <a:pPr lvl="2">
              <a:spcBef>
                <a:spcPts val="600"/>
              </a:spcBef>
            </a:pPr>
            <a:endParaRPr lang="en-PH" sz="3600" dirty="0"/>
          </a:p>
          <a:p>
            <a:pPr lvl="2">
              <a:spcBef>
                <a:spcPts val="600"/>
              </a:spcBef>
            </a:pPr>
            <a:endParaRPr lang="en-PH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-1893618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1417414" y="8126656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-3840386" y="3429000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DC34D-B31B-4DF2-829A-EBB6859B698B}"/>
              </a:ext>
            </a:extLst>
          </p:cNvPr>
          <p:cNvSpPr/>
          <p:nvPr/>
        </p:nvSpPr>
        <p:spPr>
          <a:xfrm>
            <a:off x="2026966" y="257884"/>
            <a:ext cx="8138065" cy="1131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13707320" y="3429000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40618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300942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1417414" y="1389380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1417414" y="3429000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DC34D-B31B-4DF2-829A-EBB6859B698B}"/>
              </a:ext>
            </a:extLst>
          </p:cNvPr>
          <p:cNvSpPr/>
          <p:nvPr/>
        </p:nvSpPr>
        <p:spPr>
          <a:xfrm>
            <a:off x="4973256" y="3429000"/>
            <a:ext cx="2245488" cy="32843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8525720" y="3429000"/>
            <a:ext cx="2245488" cy="3284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51268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Allow user to put the current task into a meaningful content.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Maintain consistency across a family of applications.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If past interactive models have created user expectations, do not make changes unless there is a compelling reason to do so.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PH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643" y="-2228898"/>
            <a:ext cx="8634714" cy="1359099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Algerian" panose="04020705040A02060702" charset="0"/>
                <a:cs typeface="Algerian" panose="04020705040A02060702" charset="0"/>
              </a:rPr>
              <a:t>The Golden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910EF-453E-4046-99C9-0F53C2529377}"/>
              </a:ext>
            </a:extLst>
          </p:cNvPr>
          <p:cNvSpPr txBox="1">
            <a:spLocks/>
          </p:cNvSpPr>
          <p:nvPr/>
        </p:nvSpPr>
        <p:spPr>
          <a:xfrm>
            <a:off x="13685614" y="1389380"/>
            <a:ext cx="9353794" cy="203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+mn-ea"/>
              </a:rPr>
              <a:t>	</a:t>
            </a:r>
            <a:r>
              <a:rPr lang="en-US" sz="4000" dirty="0">
                <a:solidFill>
                  <a:schemeClr val="bg1"/>
                </a:solidFill>
                <a:sym typeface="+mn-ea"/>
              </a:rPr>
              <a:t>In his book on interface design, Theo Mandel [Man97] coins three golden rules: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D5694-20C4-424E-9530-9951921D919E}"/>
              </a:ext>
            </a:extLst>
          </p:cNvPr>
          <p:cNvSpPr/>
          <p:nvPr/>
        </p:nvSpPr>
        <p:spPr>
          <a:xfrm>
            <a:off x="-4008026" y="3429000"/>
            <a:ext cx="2245488" cy="32843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1. Place The User in Control</a:t>
            </a:r>
            <a:endParaRPr lang="en-PH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DC34D-B31B-4DF2-829A-EBB6859B698B}"/>
              </a:ext>
            </a:extLst>
          </p:cNvPr>
          <p:cNvSpPr/>
          <p:nvPr/>
        </p:nvSpPr>
        <p:spPr>
          <a:xfrm>
            <a:off x="4973256" y="8138160"/>
            <a:ext cx="2245488" cy="32843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2. Reduce The User’s Memory Load</a:t>
            </a:r>
            <a:endParaRPr lang="en-PH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A639F-B56E-409F-BEBE-C4D88107F405}"/>
              </a:ext>
            </a:extLst>
          </p:cNvPr>
          <p:cNvSpPr/>
          <p:nvPr/>
        </p:nvSpPr>
        <p:spPr>
          <a:xfrm>
            <a:off x="2026965" y="257884"/>
            <a:ext cx="8138065" cy="1131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en-US" sz="3600" dirty="0"/>
              <a:t>3. Make The Interface Consistent</a:t>
            </a:r>
            <a:endParaRPr lang="en-PH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BC0D1-1498-4801-95F4-7DEE7525B17D}"/>
              </a:ext>
            </a:extLst>
          </p:cNvPr>
          <p:cNvSpPr txBox="1"/>
          <p:nvPr/>
        </p:nvSpPr>
        <p:spPr>
          <a:xfrm>
            <a:off x="1778643" y="7967260"/>
            <a:ext cx="8663940" cy="5401479"/>
          </a:xfrm>
          <a:prstGeom prst="rect">
            <a:avLst/>
          </a:prstGeom>
          <a:noFill/>
        </p:spPr>
        <p:txBody>
          <a:bodyPr wrap="square" rtlCol="0" anchor="ctr">
            <a:prstTxWarp prst="textDeflateInflateDeflate">
              <a:avLst/>
            </a:prstTxWarp>
            <a:spAutoFit/>
          </a:bodyPr>
          <a:lstStyle/>
          <a:p>
            <a:pPr algn="ctr"/>
            <a:r>
              <a:rPr lang="en-US" sz="11500" dirty="0">
                <a:blipFill>
                  <a:blip r:embed="rId2"/>
                  <a:tile tx="0" ty="0" sx="100000" sy="100000" flip="none" algn="tl"/>
                </a:blipFill>
                <a:latin typeface="Algerian" panose="04020705040A02060702" pitchFamily="82" charset="0"/>
              </a:rPr>
              <a:t>That’s All Thank You!!!</a:t>
            </a:r>
            <a:endParaRPr lang="en-PH" sz="11500" dirty="0">
              <a:blipFill>
                <a:blip r:embed="rId2"/>
                <a:tile tx="0" ty="0" sx="100000" sy="100000" flip="none" algn="tl"/>
              </a:blip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2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26EFA7-B29F-42C1-B77D-A26DF23EB7F9}"/>
              </a:ext>
            </a:extLst>
          </p:cNvPr>
          <p:cNvSpPr/>
          <p:nvPr/>
        </p:nvSpPr>
        <p:spPr>
          <a:xfrm rot="10800000" flipH="1" flipV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2"/>
            <a:endParaRPr lang="en-PH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1A00D-E5BC-4AB3-AE9F-E72DA439B435}"/>
              </a:ext>
            </a:extLst>
          </p:cNvPr>
          <p:cNvSpPr txBox="1"/>
          <p:nvPr/>
        </p:nvSpPr>
        <p:spPr>
          <a:xfrm>
            <a:off x="1764030" y="728260"/>
            <a:ext cx="8663940" cy="5401479"/>
          </a:xfrm>
          <a:prstGeom prst="rect">
            <a:avLst/>
          </a:prstGeom>
          <a:noFill/>
        </p:spPr>
        <p:txBody>
          <a:bodyPr wrap="square" rtlCol="0" anchor="ctr">
            <a:prstTxWarp prst="textDeflateInflateDeflate">
              <a:avLst/>
            </a:prstTxWarp>
            <a:spAutoFit/>
          </a:bodyPr>
          <a:lstStyle/>
          <a:p>
            <a:pPr algn="ctr"/>
            <a:r>
              <a:rPr lang="en-US" sz="11500" dirty="0">
                <a:blipFill>
                  <a:blip r:embed="rId2"/>
                  <a:tile tx="0" ty="0" sx="100000" sy="100000" flip="none" algn="tl"/>
                </a:blipFill>
                <a:latin typeface="Algerian" panose="04020705040A02060702" pitchFamily="82" charset="0"/>
              </a:rPr>
              <a:t>That’s All Thank You!!!</a:t>
            </a:r>
            <a:endParaRPr lang="en-PH" sz="11500" dirty="0">
              <a:blipFill>
                <a:blip r:embed="rId2"/>
                <a:tile tx="0" ty="0" sx="100000" sy="100000" flip="none" algn="tl"/>
              </a:blip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9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PowerPoint Presentation</vt:lpstr>
      <vt:lpstr>The Golden Rules</vt:lpstr>
      <vt:lpstr>The Golden Rules</vt:lpstr>
      <vt:lpstr>The Golden Rules</vt:lpstr>
      <vt:lpstr>The Golden Rules</vt:lpstr>
      <vt:lpstr>The Golden Rules</vt:lpstr>
      <vt:lpstr>The Golden Rules</vt:lpstr>
      <vt:lpstr>The Golden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Golden Rules</dc:title>
  <dc:creator/>
  <cp:lastModifiedBy>Acer</cp:lastModifiedBy>
  <cp:revision>8</cp:revision>
  <dcterms:created xsi:type="dcterms:W3CDTF">2023-02-21T05:06:46Z</dcterms:created>
  <dcterms:modified xsi:type="dcterms:W3CDTF">2023-03-05T06:00:57Z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CCD6B593B5504B6D858ED8949AADA36B</vt:lpwstr>
  </property>
  <property fmtid="{D5CDD505-2E9C-101B-9397-08002B2CF9AE}" pid="3" name="KSOProductBuildVer">
    <vt:lpwstr>1033-11.2.0.11219</vt:lpwstr>
  </property>
</Properties>
</file>