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80" r:id="rId3"/>
    <p:sldId id="279" r:id="rId4"/>
    <p:sldId id="281" r:id="rId5"/>
    <p:sldId id="283" r:id="rId6"/>
    <p:sldId id="284" r:id="rId7"/>
    <p:sldId id="282" r:id="rId8"/>
    <p:sldId id="290" r:id="rId9"/>
    <p:sldId id="298" r:id="rId10"/>
    <p:sldId id="294" r:id="rId11"/>
    <p:sldId id="295" r:id="rId12"/>
    <p:sldId id="296" r:id="rId13"/>
    <p:sldId id="297" r:id="rId14"/>
    <p:sldId id="299"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3" clrIdx="0">
    <p:extLst>
      <p:ext uri="{19B8F6BF-5375-455C-9EA6-DF929625EA0E}">
        <p15:presenceInfo xmlns:p15="http://schemas.microsoft.com/office/powerpoint/2012/main"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53562" autoAdjust="0"/>
  </p:normalViewPr>
  <p:slideViewPr>
    <p:cSldViewPr snapToGrid="0" snapToObjects="1">
      <p:cViewPr varScale="1">
        <p:scale>
          <a:sx n="85" d="100"/>
          <a:sy n="85" d="100"/>
        </p:scale>
        <p:origin x="677"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PH" dirty="0"/>
          </a:p>
        </p:txBody>
      </p:sp>
    </p:spTree>
    <p:extLst>
      <p:ext uri="{BB962C8B-B14F-4D97-AF65-F5344CB8AC3E}">
        <p14:creationId xmlns:p14="http://schemas.microsoft.com/office/powerpoint/2010/main" val="352085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b="0" i="0" dirty="0">
                <a:solidFill>
                  <a:srgbClr val="666666"/>
                </a:solidFill>
                <a:effectLst/>
                <a:latin typeface="Arial" panose="020B0604020202020204" pitchFamily="34" charset="0"/>
              </a:rPr>
              <a:t>By the way software as a service (SaaS) is a cloud provider that hosts the application and makes them available to end users over the internet. </a:t>
            </a:r>
            <a:endParaRPr lang="en-PH" dirty="0"/>
          </a:p>
        </p:txBody>
      </p:sp>
    </p:spTree>
    <p:extLst>
      <p:ext uri="{BB962C8B-B14F-4D97-AF65-F5344CB8AC3E}">
        <p14:creationId xmlns:p14="http://schemas.microsoft.com/office/powerpoint/2010/main" val="1829874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arial" panose="020B0604020202020204" pitchFamily="34" charset="0"/>
              </a:rPr>
              <a:t>By the way, the end user is the person who actually uses a particular product.</a:t>
            </a:r>
          </a:p>
          <a:p>
            <a:endParaRPr lang="en-US" dirty="0"/>
          </a:p>
          <a:p>
            <a:endParaRPr lang="en-US" dirty="0"/>
          </a:p>
          <a:p>
            <a:r>
              <a:rPr lang="en-US" dirty="0"/>
              <a:t>Where am I?</a:t>
            </a:r>
          </a:p>
          <a:p>
            <a:r>
              <a:rPr lang="en-US" dirty="0"/>
              <a:t>	-  there are two things to consider (1)  The interface should provide an indication of the WebApp that has been accessed and (2) inform the user of his location in the content hierarchy.</a:t>
            </a:r>
          </a:p>
          <a:p>
            <a:pPr algn="l"/>
            <a:r>
              <a:rPr lang="en-US" dirty="0"/>
              <a:t>	- </a:t>
            </a:r>
            <a:r>
              <a:rPr lang="en-PH" b="0" i="0" dirty="0" err="1">
                <a:solidFill>
                  <a:srgbClr val="D1D5DB"/>
                </a:solidFill>
                <a:effectLst/>
                <a:latin typeface="Söhne"/>
              </a:rPr>
              <a:t>Ini</a:t>
            </a:r>
            <a:r>
              <a:rPr lang="en-PH" b="0" i="0" dirty="0">
                <a:solidFill>
                  <a:srgbClr val="D1D5DB"/>
                </a:solidFill>
                <a:effectLst/>
                <a:latin typeface="Söhne"/>
              </a:rPr>
              <a:t> </a:t>
            </a:r>
            <a:r>
              <a:rPr lang="en-PH" b="0" i="0" dirty="0" err="1">
                <a:solidFill>
                  <a:srgbClr val="D1D5DB"/>
                </a:solidFill>
                <a:effectLst/>
                <a:latin typeface="Söhne"/>
              </a:rPr>
              <a:t>nga</a:t>
            </a:r>
            <a:r>
              <a:rPr lang="en-PH" b="0" i="0" dirty="0">
                <a:solidFill>
                  <a:srgbClr val="D1D5DB"/>
                </a:solidFill>
                <a:effectLst/>
                <a:latin typeface="Söhne"/>
              </a:rPr>
              <a:t> question. </a:t>
            </a:r>
            <a:r>
              <a:rPr lang="en-PH" b="0" i="0" dirty="0" err="1">
                <a:solidFill>
                  <a:srgbClr val="D1D5DB"/>
                </a:solidFill>
                <a:effectLst/>
                <a:latin typeface="Söhne"/>
              </a:rPr>
              <a:t>Usa</a:t>
            </a:r>
            <a:r>
              <a:rPr lang="en-PH" b="0" i="0" dirty="0">
                <a:solidFill>
                  <a:srgbClr val="D1D5DB"/>
                </a:solidFill>
                <a:effectLst/>
                <a:latin typeface="Söhne"/>
              </a:rPr>
              <a:t> </a:t>
            </a:r>
            <a:r>
              <a:rPr lang="en-PH" b="0" i="0" dirty="0" err="1">
                <a:solidFill>
                  <a:srgbClr val="D1D5DB"/>
                </a:solidFill>
                <a:effectLst/>
                <a:latin typeface="Söhne"/>
              </a:rPr>
              <a:t>ini</a:t>
            </a:r>
            <a:r>
              <a:rPr lang="en-PH" b="0" i="0" dirty="0">
                <a:solidFill>
                  <a:srgbClr val="D1D5DB"/>
                </a:solidFill>
                <a:effectLst/>
                <a:latin typeface="Söhne"/>
              </a:rPr>
              <a:t> </a:t>
            </a:r>
            <a:r>
              <a:rPr lang="en-PH" b="0" i="0" dirty="0" err="1">
                <a:solidFill>
                  <a:srgbClr val="D1D5DB"/>
                </a:solidFill>
                <a:effectLst/>
                <a:latin typeface="Söhne"/>
              </a:rPr>
              <a:t>nga</a:t>
            </a:r>
            <a:r>
              <a:rPr lang="en-PH" b="0" i="0" dirty="0">
                <a:solidFill>
                  <a:srgbClr val="D1D5DB"/>
                </a:solidFill>
                <a:effectLst/>
                <a:latin typeface="Söhne"/>
              </a:rPr>
              <a:t> </a:t>
            </a:r>
            <a:r>
              <a:rPr lang="en-PH" b="0" i="0" dirty="0" err="1">
                <a:solidFill>
                  <a:srgbClr val="D1D5DB"/>
                </a:solidFill>
                <a:effectLst/>
                <a:latin typeface="Söhne"/>
              </a:rPr>
              <a:t>importante</a:t>
            </a:r>
            <a:r>
              <a:rPr lang="en-PH" b="0" i="0" dirty="0">
                <a:solidFill>
                  <a:srgbClr val="D1D5DB"/>
                </a:solidFill>
                <a:effectLst/>
                <a:latin typeface="Söhne"/>
              </a:rPr>
              <a:t> </a:t>
            </a:r>
            <a:r>
              <a:rPr lang="en-PH" b="0" i="0" dirty="0" err="1">
                <a:solidFill>
                  <a:srgbClr val="D1D5DB"/>
                </a:solidFill>
                <a:effectLst/>
                <a:latin typeface="Söhne"/>
              </a:rPr>
              <a:t>nga</a:t>
            </a:r>
            <a:r>
              <a:rPr lang="en-PH" b="0" i="0" dirty="0">
                <a:solidFill>
                  <a:srgbClr val="D1D5DB"/>
                </a:solidFill>
                <a:effectLst/>
                <a:latin typeface="Söhne"/>
              </a:rPr>
              <a:t> part </a:t>
            </a:r>
            <a:r>
              <a:rPr lang="en-PH" b="0" i="0" dirty="0" err="1">
                <a:solidFill>
                  <a:srgbClr val="D1D5DB"/>
                </a:solidFill>
                <a:effectLst/>
                <a:latin typeface="Söhne"/>
              </a:rPr>
              <a:t>han</a:t>
            </a:r>
            <a:r>
              <a:rPr lang="en-PH" b="0" i="0" dirty="0">
                <a:solidFill>
                  <a:srgbClr val="D1D5DB"/>
                </a:solidFill>
                <a:effectLst/>
                <a:latin typeface="Söhne"/>
              </a:rPr>
              <a:t> user experience kay, </a:t>
            </a:r>
            <a:r>
              <a:rPr lang="en-PH" b="0" i="0" dirty="0" err="1">
                <a:solidFill>
                  <a:srgbClr val="D1D5DB"/>
                </a:solidFill>
                <a:effectLst/>
                <a:latin typeface="Söhne"/>
              </a:rPr>
              <a:t>nabulig</a:t>
            </a:r>
            <a:r>
              <a:rPr lang="en-PH" b="0" i="0" dirty="0">
                <a:solidFill>
                  <a:srgbClr val="D1D5DB"/>
                </a:solidFill>
                <a:effectLst/>
                <a:latin typeface="Söhne"/>
              </a:rPr>
              <a:t> </a:t>
            </a:r>
            <a:r>
              <a:rPr lang="en-PH" b="0" i="0" dirty="0" err="1">
                <a:solidFill>
                  <a:srgbClr val="D1D5DB"/>
                </a:solidFill>
                <a:effectLst/>
                <a:latin typeface="Söhne"/>
              </a:rPr>
              <a:t>ini</a:t>
            </a:r>
            <a:r>
              <a:rPr lang="en-PH" b="0" i="0" dirty="0">
                <a:solidFill>
                  <a:srgbClr val="D1D5DB"/>
                </a:solidFill>
                <a:effectLst/>
                <a:latin typeface="Söhne"/>
              </a:rPr>
              <a:t> </a:t>
            </a:r>
            <a:r>
              <a:rPr lang="en-PH" b="0" i="0" dirty="0" err="1">
                <a:solidFill>
                  <a:srgbClr val="D1D5DB"/>
                </a:solidFill>
                <a:effectLst/>
                <a:latin typeface="Söhne"/>
              </a:rPr>
              <a:t>nga</a:t>
            </a:r>
            <a:r>
              <a:rPr lang="en-PH" b="0" i="0" dirty="0">
                <a:solidFill>
                  <a:srgbClr val="D1D5DB"/>
                </a:solidFill>
                <a:effectLst/>
                <a:latin typeface="Söhne"/>
              </a:rPr>
              <a:t> </a:t>
            </a:r>
            <a:r>
              <a:rPr lang="en-PH" b="0" i="0" dirty="0" err="1">
                <a:solidFill>
                  <a:srgbClr val="D1D5DB"/>
                </a:solidFill>
                <a:effectLst/>
                <a:latin typeface="Söhne"/>
              </a:rPr>
              <a:t>maintindihan</a:t>
            </a:r>
            <a:r>
              <a:rPr lang="en-PH" b="0" i="0" dirty="0">
                <a:solidFill>
                  <a:srgbClr val="D1D5DB"/>
                </a:solidFill>
                <a:effectLst/>
                <a:latin typeface="Söhne"/>
              </a:rPr>
              <a:t> </a:t>
            </a:r>
            <a:r>
              <a:rPr lang="en-PH" b="0" i="0" dirty="0" err="1">
                <a:solidFill>
                  <a:srgbClr val="D1D5DB"/>
                </a:solidFill>
                <a:effectLst/>
                <a:latin typeface="Söhne"/>
              </a:rPr>
              <a:t>han</a:t>
            </a:r>
            <a:r>
              <a:rPr lang="en-PH" b="0" i="0" dirty="0">
                <a:solidFill>
                  <a:srgbClr val="D1D5DB"/>
                </a:solidFill>
                <a:effectLst/>
                <a:latin typeface="Söhne"/>
              </a:rPr>
              <a:t> </a:t>
            </a:r>
            <a:r>
              <a:rPr lang="en-PH" b="0" i="0" dirty="0" err="1">
                <a:solidFill>
                  <a:srgbClr val="D1D5DB"/>
                </a:solidFill>
                <a:effectLst/>
                <a:latin typeface="Söhne"/>
              </a:rPr>
              <a:t>mga</a:t>
            </a:r>
            <a:r>
              <a:rPr lang="en-PH" b="0" i="0" dirty="0">
                <a:solidFill>
                  <a:srgbClr val="D1D5DB"/>
                </a:solidFill>
                <a:effectLst/>
                <a:latin typeface="Söhne"/>
              </a:rPr>
              <a:t> </a:t>
            </a:r>
            <a:r>
              <a:rPr lang="en-PH" b="0" i="0" dirty="0" err="1">
                <a:solidFill>
                  <a:srgbClr val="D1D5DB"/>
                </a:solidFill>
                <a:effectLst/>
                <a:latin typeface="Söhne"/>
              </a:rPr>
              <a:t>magamit</a:t>
            </a:r>
            <a:r>
              <a:rPr lang="en-PH" b="0" i="0" dirty="0">
                <a:solidFill>
                  <a:srgbClr val="D1D5DB"/>
                </a:solidFill>
                <a:effectLst/>
                <a:latin typeface="Söhne"/>
              </a:rPr>
              <a:t> </a:t>
            </a:r>
            <a:r>
              <a:rPr lang="en-PH" b="0" i="0" dirty="0" err="1">
                <a:solidFill>
                  <a:srgbClr val="D1D5DB"/>
                </a:solidFill>
                <a:effectLst/>
                <a:latin typeface="Söhne"/>
              </a:rPr>
              <a:t>kun</a:t>
            </a:r>
            <a:r>
              <a:rPr lang="en-PH" b="0" i="0" dirty="0">
                <a:solidFill>
                  <a:srgbClr val="D1D5DB"/>
                </a:solidFill>
                <a:effectLst/>
                <a:latin typeface="Söhne"/>
              </a:rPr>
              <a:t> </a:t>
            </a:r>
            <a:r>
              <a:rPr lang="en-PH" b="0" i="0" dirty="0" err="1">
                <a:solidFill>
                  <a:srgbClr val="D1D5DB"/>
                </a:solidFill>
                <a:effectLst/>
                <a:latin typeface="Söhne"/>
              </a:rPr>
              <a:t>hain</a:t>
            </a:r>
            <a:r>
              <a:rPr lang="en-PH" b="0" i="0" dirty="0">
                <a:solidFill>
                  <a:srgbClr val="D1D5DB"/>
                </a:solidFill>
                <a:effectLst/>
                <a:latin typeface="Söhne"/>
              </a:rPr>
              <a:t> </a:t>
            </a:r>
            <a:r>
              <a:rPr lang="en-PH" b="0" i="0" dirty="0" err="1">
                <a:solidFill>
                  <a:srgbClr val="D1D5DB"/>
                </a:solidFill>
                <a:effectLst/>
                <a:latin typeface="Söhne"/>
              </a:rPr>
              <a:t>na</a:t>
            </a:r>
            <a:r>
              <a:rPr lang="en-PH" b="0" i="0" dirty="0">
                <a:solidFill>
                  <a:srgbClr val="D1D5DB"/>
                </a:solidFill>
                <a:effectLst/>
                <a:latin typeface="Söhne"/>
              </a:rPr>
              <a:t> </a:t>
            </a:r>
            <a:r>
              <a:rPr lang="en-PH" b="0" i="0" dirty="0" err="1">
                <a:solidFill>
                  <a:srgbClr val="D1D5DB"/>
                </a:solidFill>
                <a:effectLst/>
                <a:latin typeface="Söhne"/>
              </a:rPr>
              <a:t>hira</a:t>
            </a:r>
            <a:r>
              <a:rPr lang="en-PH" b="0" i="0" dirty="0">
                <a:solidFill>
                  <a:srgbClr val="D1D5DB"/>
                </a:solidFill>
                <a:effectLst/>
                <a:latin typeface="Söhne"/>
              </a:rPr>
              <a:t> ha </a:t>
            </a:r>
            <a:r>
              <a:rPr lang="en-PH" b="0" i="0" dirty="0" err="1">
                <a:solidFill>
                  <a:srgbClr val="D1D5DB"/>
                </a:solidFill>
                <a:effectLst/>
                <a:latin typeface="Söhne"/>
              </a:rPr>
              <a:t>sulod</a:t>
            </a:r>
            <a:r>
              <a:rPr lang="en-PH" b="0" i="0" dirty="0">
                <a:solidFill>
                  <a:srgbClr val="D1D5DB"/>
                </a:solidFill>
                <a:effectLst/>
                <a:latin typeface="Söhne"/>
              </a:rPr>
              <a:t> </a:t>
            </a:r>
            <a:r>
              <a:rPr lang="en-PH" b="0" i="0" dirty="0" err="1">
                <a:solidFill>
                  <a:srgbClr val="D1D5DB"/>
                </a:solidFill>
                <a:effectLst/>
                <a:latin typeface="Söhne"/>
              </a:rPr>
              <a:t>han</a:t>
            </a:r>
            <a:r>
              <a:rPr lang="en-PH" b="0" i="0" dirty="0">
                <a:solidFill>
                  <a:srgbClr val="D1D5DB"/>
                </a:solidFill>
                <a:effectLst/>
                <a:latin typeface="Söhne"/>
              </a:rPr>
              <a:t> web app interface </a:t>
            </a:r>
            <a:r>
              <a:rPr lang="en-PH" b="0" i="0" dirty="0" err="1">
                <a:solidFill>
                  <a:srgbClr val="D1D5DB"/>
                </a:solidFill>
                <a:effectLst/>
                <a:latin typeface="Söhne"/>
              </a:rPr>
              <a:t>ngan</a:t>
            </a:r>
            <a:r>
              <a:rPr lang="en-PH" b="0" i="0" dirty="0">
                <a:solidFill>
                  <a:srgbClr val="D1D5DB"/>
                </a:solidFill>
                <a:effectLst/>
                <a:latin typeface="Söhne"/>
              </a:rPr>
              <a:t> </a:t>
            </a:r>
            <a:r>
              <a:rPr lang="en-PH" b="0" i="0" dirty="0" err="1">
                <a:solidFill>
                  <a:srgbClr val="D1D5DB"/>
                </a:solidFill>
                <a:effectLst/>
                <a:latin typeface="Söhne"/>
              </a:rPr>
              <a:t>paano</a:t>
            </a:r>
            <a:r>
              <a:rPr lang="en-PH" b="0" i="0" dirty="0">
                <a:solidFill>
                  <a:srgbClr val="D1D5DB"/>
                </a:solidFill>
                <a:effectLst/>
                <a:latin typeface="Söhne"/>
              </a:rPr>
              <a:t> 	</a:t>
            </a:r>
            <a:r>
              <a:rPr lang="en-PH" b="0" i="0" dirty="0" err="1">
                <a:solidFill>
                  <a:srgbClr val="D1D5DB"/>
                </a:solidFill>
                <a:effectLst/>
                <a:latin typeface="Söhne"/>
              </a:rPr>
              <a:t>hira</a:t>
            </a:r>
            <a:r>
              <a:rPr lang="en-PH" b="0" i="0" dirty="0">
                <a:solidFill>
                  <a:srgbClr val="D1D5DB"/>
                </a:solidFill>
                <a:effectLst/>
                <a:latin typeface="Söhne"/>
              </a:rPr>
              <a:t> </a:t>
            </a:r>
            <a:r>
              <a:rPr lang="en-PH" b="0" i="0" dirty="0" err="1">
                <a:solidFill>
                  <a:srgbClr val="D1D5DB"/>
                </a:solidFill>
                <a:effectLst/>
                <a:latin typeface="Söhne"/>
              </a:rPr>
              <a:t>mabalik</a:t>
            </a:r>
            <a:r>
              <a:rPr lang="en-PH" b="0" i="0" dirty="0">
                <a:solidFill>
                  <a:srgbClr val="D1D5DB"/>
                </a:solidFill>
                <a:effectLst/>
                <a:latin typeface="Söhne"/>
              </a:rPr>
              <a:t> </a:t>
            </a:r>
            <a:r>
              <a:rPr lang="en-PH" b="0" i="0" dirty="0" err="1">
                <a:solidFill>
                  <a:srgbClr val="D1D5DB"/>
                </a:solidFill>
                <a:effectLst/>
                <a:latin typeface="Söhne"/>
              </a:rPr>
              <a:t>han</a:t>
            </a:r>
            <a:r>
              <a:rPr lang="en-PH" b="0" i="0" dirty="0">
                <a:solidFill>
                  <a:srgbClr val="D1D5DB"/>
                </a:solidFill>
                <a:effectLst/>
                <a:latin typeface="Söhne"/>
              </a:rPr>
              <a:t> </a:t>
            </a:r>
            <a:r>
              <a:rPr lang="en-PH" b="0" i="0" dirty="0" err="1">
                <a:solidFill>
                  <a:srgbClr val="D1D5DB"/>
                </a:solidFill>
                <a:effectLst/>
                <a:latin typeface="Söhne"/>
              </a:rPr>
              <a:t>ira</a:t>
            </a:r>
            <a:r>
              <a:rPr lang="en-PH" b="0" i="0" dirty="0">
                <a:solidFill>
                  <a:srgbClr val="D1D5DB"/>
                </a:solidFill>
                <a:effectLst/>
                <a:latin typeface="Söhne"/>
              </a:rPr>
              <a:t> previous actions.</a:t>
            </a:r>
          </a:p>
          <a:p>
            <a:pPr algn="l"/>
            <a:endParaRPr lang="en-PH" b="0" i="0" dirty="0">
              <a:solidFill>
                <a:srgbClr val="D1D5DB"/>
              </a:solidFill>
              <a:effectLst/>
              <a:latin typeface="Söhne"/>
            </a:endParaRPr>
          </a:p>
          <a:p>
            <a:pPr algn="l"/>
            <a:r>
              <a:rPr lang="en-PH" b="0" i="0" dirty="0">
                <a:solidFill>
                  <a:srgbClr val="D1D5DB"/>
                </a:solidFill>
                <a:effectLst/>
                <a:latin typeface="Söhne"/>
              </a:rPr>
              <a:t>	for example, </a:t>
            </a:r>
            <a:r>
              <a:rPr lang="en-PH" b="0" i="0" dirty="0" err="1">
                <a:solidFill>
                  <a:srgbClr val="D1D5DB"/>
                </a:solidFill>
                <a:effectLst/>
                <a:latin typeface="Söhne"/>
              </a:rPr>
              <a:t>kun</a:t>
            </a:r>
            <a:r>
              <a:rPr lang="en-PH" b="0" i="0" dirty="0">
                <a:solidFill>
                  <a:srgbClr val="D1D5DB"/>
                </a:solidFill>
                <a:effectLst/>
                <a:latin typeface="Söhne"/>
              </a:rPr>
              <a:t> </a:t>
            </a:r>
            <a:r>
              <a:rPr lang="en-PH" b="0" i="0" dirty="0" err="1">
                <a:solidFill>
                  <a:srgbClr val="D1D5DB"/>
                </a:solidFill>
                <a:effectLst/>
                <a:latin typeface="Söhne"/>
              </a:rPr>
              <a:t>ada</a:t>
            </a:r>
            <a:r>
              <a:rPr lang="en-PH" b="0" i="0" dirty="0">
                <a:solidFill>
                  <a:srgbClr val="D1D5DB"/>
                </a:solidFill>
                <a:effectLst/>
                <a:latin typeface="Söhne"/>
              </a:rPr>
              <a:t> </a:t>
            </a:r>
            <a:r>
              <a:rPr lang="en-PH" b="0" i="0" dirty="0" err="1">
                <a:solidFill>
                  <a:srgbClr val="D1D5DB"/>
                </a:solidFill>
                <a:effectLst/>
                <a:latin typeface="Söhne"/>
              </a:rPr>
              <a:t>kita</a:t>
            </a:r>
            <a:r>
              <a:rPr lang="en-PH" b="0" i="0" dirty="0">
                <a:solidFill>
                  <a:srgbClr val="D1D5DB"/>
                </a:solidFill>
                <a:effectLst/>
                <a:latin typeface="Söhne"/>
              </a:rPr>
              <a:t> ha </a:t>
            </a:r>
            <a:r>
              <a:rPr lang="en-PH" b="0" i="0" dirty="0" err="1">
                <a:solidFill>
                  <a:srgbClr val="D1D5DB"/>
                </a:solidFill>
                <a:effectLst/>
                <a:latin typeface="Söhne"/>
              </a:rPr>
              <a:t>usa</a:t>
            </a:r>
            <a:r>
              <a:rPr lang="en-PH" b="0" i="0" dirty="0">
                <a:solidFill>
                  <a:srgbClr val="D1D5DB"/>
                </a:solidFill>
                <a:effectLst/>
                <a:latin typeface="Söhne"/>
              </a:rPr>
              <a:t> ka website </a:t>
            </a:r>
            <a:r>
              <a:rPr lang="en-PH" b="0" i="0" dirty="0" err="1">
                <a:solidFill>
                  <a:srgbClr val="D1D5DB"/>
                </a:solidFill>
                <a:effectLst/>
                <a:latin typeface="Söhne"/>
              </a:rPr>
              <a:t>nga</a:t>
            </a:r>
            <a:r>
              <a:rPr lang="en-PH" b="0" i="0" dirty="0">
                <a:solidFill>
                  <a:srgbClr val="D1D5DB"/>
                </a:solidFill>
                <a:effectLst/>
                <a:latin typeface="Söhne"/>
              </a:rPr>
              <a:t> </a:t>
            </a:r>
            <a:r>
              <a:rPr lang="en-PH" b="0" i="0" dirty="0" err="1">
                <a:solidFill>
                  <a:srgbClr val="D1D5DB"/>
                </a:solidFill>
                <a:effectLst/>
                <a:latin typeface="Söhne"/>
              </a:rPr>
              <a:t>mayda</a:t>
            </a:r>
            <a:r>
              <a:rPr lang="en-PH" b="0" i="0" dirty="0">
                <a:solidFill>
                  <a:srgbClr val="D1D5DB"/>
                </a:solidFill>
                <a:effectLst/>
                <a:latin typeface="Söhne"/>
              </a:rPr>
              <a:t> </a:t>
            </a:r>
            <a:r>
              <a:rPr lang="en-PH" b="0" i="0" dirty="0" err="1">
                <a:solidFill>
                  <a:srgbClr val="D1D5DB"/>
                </a:solidFill>
                <a:effectLst/>
                <a:latin typeface="Söhne"/>
              </a:rPr>
              <a:t>damo</a:t>
            </a:r>
            <a:r>
              <a:rPr lang="en-PH" b="0" i="0" dirty="0">
                <a:solidFill>
                  <a:srgbClr val="D1D5DB"/>
                </a:solidFill>
                <a:effectLst/>
                <a:latin typeface="Söhne"/>
              </a:rPr>
              <a:t> </a:t>
            </a:r>
            <a:r>
              <a:rPr lang="en-PH" b="0" i="0" dirty="0" err="1">
                <a:solidFill>
                  <a:srgbClr val="D1D5DB"/>
                </a:solidFill>
                <a:effectLst/>
                <a:latin typeface="Söhne"/>
              </a:rPr>
              <a:t>nga</a:t>
            </a:r>
            <a:r>
              <a:rPr lang="en-PH" b="0" i="0" dirty="0">
                <a:solidFill>
                  <a:srgbClr val="D1D5DB"/>
                </a:solidFill>
                <a:effectLst/>
                <a:latin typeface="Söhne"/>
              </a:rPr>
              <a:t> </a:t>
            </a:r>
            <a:r>
              <a:rPr lang="en-PH" b="0" i="0" dirty="0" err="1">
                <a:solidFill>
                  <a:srgbClr val="D1D5DB"/>
                </a:solidFill>
                <a:effectLst/>
                <a:latin typeface="Söhne"/>
              </a:rPr>
              <a:t>mga</a:t>
            </a:r>
            <a:r>
              <a:rPr lang="en-PH" b="0" i="0" dirty="0">
                <a:solidFill>
                  <a:srgbClr val="D1D5DB"/>
                </a:solidFill>
                <a:effectLst/>
                <a:latin typeface="Söhne"/>
              </a:rPr>
              <a:t> pages, </a:t>
            </a:r>
            <a:r>
              <a:rPr lang="en-PH" b="0" i="0" dirty="0" err="1">
                <a:solidFill>
                  <a:srgbClr val="D1D5DB"/>
                </a:solidFill>
                <a:effectLst/>
                <a:latin typeface="Söhne"/>
              </a:rPr>
              <a:t>dapat</a:t>
            </a:r>
            <a:r>
              <a:rPr lang="en-PH" b="0" i="0" dirty="0">
                <a:solidFill>
                  <a:srgbClr val="D1D5DB"/>
                </a:solidFill>
                <a:effectLst/>
                <a:latin typeface="Söhne"/>
              </a:rPr>
              <a:t> dire </a:t>
            </a:r>
            <a:r>
              <a:rPr lang="en-PH" b="0" i="0" dirty="0" err="1">
                <a:solidFill>
                  <a:srgbClr val="D1D5DB"/>
                </a:solidFill>
                <a:effectLst/>
                <a:latin typeface="Söhne"/>
              </a:rPr>
              <a:t>malipat</a:t>
            </a:r>
            <a:r>
              <a:rPr lang="en-PH" b="0" i="0" dirty="0">
                <a:solidFill>
                  <a:srgbClr val="D1D5DB"/>
                </a:solidFill>
                <a:effectLst/>
                <a:latin typeface="Söhne"/>
              </a:rPr>
              <a:t> an user </a:t>
            </a:r>
            <a:r>
              <a:rPr lang="en-PH" b="0" i="0" dirty="0" err="1">
                <a:solidFill>
                  <a:srgbClr val="D1D5DB"/>
                </a:solidFill>
                <a:effectLst/>
                <a:latin typeface="Söhne"/>
              </a:rPr>
              <a:t>kon</a:t>
            </a:r>
            <a:r>
              <a:rPr lang="en-PH" b="0" i="0" dirty="0">
                <a:solidFill>
                  <a:srgbClr val="D1D5DB"/>
                </a:solidFill>
                <a:effectLst/>
                <a:latin typeface="Söhne"/>
              </a:rPr>
              <a:t> </a:t>
            </a:r>
            <a:r>
              <a:rPr lang="en-PH" b="0" i="0" dirty="0" err="1">
                <a:solidFill>
                  <a:srgbClr val="D1D5DB"/>
                </a:solidFill>
                <a:effectLst/>
                <a:latin typeface="Söhne"/>
              </a:rPr>
              <a:t>hain</a:t>
            </a:r>
            <a:r>
              <a:rPr lang="en-PH" b="0" i="0" dirty="0">
                <a:solidFill>
                  <a:srgbClr val="D1D5DB"/>
                </a:solidFill>
                <a:effectLst/>
                <a:latin typeface="Söhne"/>
              </a:rPr>
              <a:t> </a:t>
            </a:r>
            <a:r>
              <a:rPr lang="en-PH" b="0" i="0" dirty="0" err="1">
                <a:solidFill>
                  <a:srgbClr val="D1D5DB"/>
                </a:solidFill>
                <a:effectLst/>
                <a:latin typeface="Söhne"/>
              </a:rPr>
              <a:t>na</a:t>
            </a:r>
            <a:r>
              <a:rPr lang="en-PH" b="0" i="0" dirty="0">
                <a:solidFill>
                  <a:srgbClr val="D1D5DB"/>
                </a:solidFill>
                <a:effectLst/>
                <a:latin typeface="Söhne"/>
              </a:rPr>
              <a:t> hiya ha </a:t>
            </a:r>
            <a:r>
              <a:rPr lang="en-PH" b="0" i="0" dirty="0" err="1">
                <a:solidFill>
                  <a:srgbClr val="D1D5DB"/>
                </a:solidFill>
                <a:effectLst/>
                <a:latin typeface="Söhne"/>
              </a:rPr>
              <a:t>sulod</a:t>
            </a:r>
            <a:r>
              <a:rPr lang="en-PH" b="0" i="0" dirty="0">
                <a:solidFill>
                  <a:srgbClr val="D1D5DB"/>
                </a:solidFill>
                <a:effectLst/>
                <a:latin typeface="Söhne"/>
              </a:rPr>
              <a:t> </a:t>
            </a:r>
            <a:r>
              <a:rPr lang="en-PH" b="0" i="0" dirty="0" err="1">
                <a:solidFill>
                  <a:srgbClr val="D1D5DB"/>
                </a:solidFill>
                <a:effectLst/>
                <a:latin typeface="Söhne"/>
              </a:rPr>
              <a:t>han</a:t>
            </a:r>
            <a:r>
              <a:rPr lang="en-PH" b="0" i="0" dirty="0">
                <a:solidFill>
                  <a:srgbClr val="D1D5DB"/>
                </a:solidFill>
                <a:effectLst/>
                <a:latin typeface="Söhne"/>
              </a:rPr>
              <a:t> website - ha homepage </a:t>
            </a:r>
            <a:r>
              <a:rPr lang="en-PH" b="0" i="0" dirty="0" err="1">
                <a:solidFill>
                  <a:srgbClr val="D1D5DB"/>
                </a:solidFill>
                <a:effectLst/>
                <a:latin typeface="Söhne"/>
              </a:rPr>
              <a:t>ba</a:t>
            </a:r>
            <a:r>
              <a:rPr lang="en-PH" b="0" i="0" dirty="0">
                <a:solidFill>
                  <a:srgbClr val="D1D5DB"/>
                </a:solidFill>
                <a:effectLst/>
                <a:latin typeface="Söhne"/>
              </a:rPr>
              <a:t>, ha contact page, or 	anywhere inside the site.</a:t>
            </a:r>
            <a:endParaRPr lang="en-US" dirty="0"/>
          </a:p>
          <a:p>
            <a:endParaRPr lang="en-US" dirty="0"/>
          </a:p>
          <a:p>
            <a:r>
              <a:rPr lang="en-US" dirty="0"/>
              <a:t>	- in short, when the user open the web app interface, it should be easy to navigate, so the user will know in which part of the page he is.</a:t>
            </a:r>
          </a:p>
          <a:p>
            <a:endParaRPr lang="en-US" dirty="0"/>
          </a:p>
          <a:p>
            <a:r>
              <a:rPr lang="en-US" dirty="0"/>
              <a:t>What can I do now?</a:t>
            </a:r>
          </a:p>
          <a:p>
            <a:r>
              <a:rPr lang="en-US" dirty="0"/>
              <a:t>	- The interface should always help the user understand his current options—what functions are available, what links are live, what content is relevant.</a:t>
            </a:r>
          </a:p>
          <a:p>
            <a:r>
              <a:rPr lang="en-US" dirty="0"/>
              <a:t>	- for example:</a:t>
            </a:r>
          </a:p>
          <a:p>
            <a:pPr algn="l"/>
            <a:r>
              <a:rPr lang="en-US" dirty="0"/>
              <a:t>		</a:t>
            </a:r>
            <a:r>
              <a:rPr lang="en-US" b="0" i="0" dirty="0">
                <a:solidFill>
                  <a:srgbClr val="D1D5DB"/>
                </a:solidFill>
                <a:effectLst/>
                <a:latin typeface="Söhne"/>
              </a:rPr>
              <a:t>Let's say you're using an online banking web app. After logging in, you're taken to the homepage where you can view your account balance, recent transactions, and other account 	details. At the top of the page, you see a button labeled "Transfer Money". This is where the "What can I do now?" question comes into play.</a:t>
            </a:r>
          </a:p>
          <a:p>
            <a:pPr algn="l"/>
            <a:endParaRPr lang="en-US" b="0" i="0" dirty="0">
              <a:solidFill>
                <a:srgbClr val="D1D5DB"/>
              </a:solidFill>
              <a:effectLst/>
              <a:latin typeface="Söhne"/>
            </a:endParaRPr>
          </a:p>
          <a:p>
            <a:pPr algn="l"/>
            <a:r>
              <a:rPr lang="en-US" b="0" i="0" dirty="0">
                <a:solidFill>
                  <a:srgbClr val="D1D5DB"/>
                </a:solidFill>
                <a:effectLst/>
                <a:latin typeface="Söhne"/>
              </a:rPr>
              <a:t>	By clicking on the "Transfer Money" button, you are given the option to transfer funds between your accounts or to other people's accounts. This gives you a clear idea of what actions you can 	take at that moment in the interface. The "What can I do now?" question helps guide the user through the app and encourages them to explore the different features available to them.</a:t>
            </a:r>
          </a:p>
          <a:p>
            <a:endParaRPr lang="en-US" dirty="0"/>
          </a:p>
          <a:p>
            <a:endParaRPr lang="en-US" dirty="0"/>
          </a:p>
          <a:p>
            <a:endParaRPr lang="en-US" dirty="0"/>
          </a:p>
          <a:p>
            <a:r>
              <a:rPr lang="en-US" dirty="0"/>
              <a:t>Where have I been, Where am I going?</a:t>
            </a:r>
          </a:p>
          <a:p>
            <a:r>
              <a:rPr lang="en-US" dirty="0"/>
              <a:t>	- The interface must facilitate navigation. Hence, it must provide a “map” (implemented in a way that is easy to understand) of where the user has been and what paths may be taken to 	move 	elsewhere within the WebApp.</a:t>
            </a:r>
          </a:p>
          <a:p>
            <a:endParaRPr lang="en-US" dirty="0"/>
          </a:p>
          <a:p>
            <a:r>
              <a:rPr lang="en-US" dirty="0"/>
              <a:t>Over all, it is likely that users may enter your WebApp at various locations and levels in the content hierarchy, be sure to design every page with navigation features that will lead the user to other points of interest.</a:t>
            </a:r>
          </a:p>
          <a:p>
            <a:endParaRPr lang="en-US" dirty="0"/>
          </a:p>
          <a:p>
            <a:endParaRPr lang="en-US" dirty="0"/>
          </a:p>
        </p:txBody>
      </p:sp>
    </p:spTree>
    <p:extLst>
      <p:ext uri="{BB962C8B-B14F-4D97-AF65-F5344CB8AC3E}">
        <p14:creationId xmlns:p14="http://schemas.microsoft.com/office/powerpoint/2010/main" val="185613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“If a site is perfectly usable but it lacks an elegant and appropriate design style, it will fail.”</a:t>
            </a:r>
          </a:p>
          <a:p>
            <a:r>
              <a:rPr lang="en-PH" dirty="0"/>
              <a:t>In short, if! the interface is attracting or appealing to the eye of the user, then! they will continue, else! the user they might get bored.</a:t>
            </a:r>
          </a:p>
          <a:p>
            <a:endParaRPr lang="en-PH" dirty="0"/>
          </a:p>
          <a:p>
            <a:r>
              <a:rPr lang="en-PH" dirty="0"/>
              <a:t>Visually apparent </a:t>
            </a:r>
          </a:p>
          <a:p>
            <a:r>
              <a:rPr lang="en-PH" dirty="0"/>
              <a:t>	- </a:t>
            </a:r>
            <a:r>
              <a:rPr lang="en-US" dirty="0"/>
              <a:t>Effective interfaces are visually apparent and forgiving, instilling in their users a sense of control. Users quickly see the breadth of their options, grasp how to achieve their goals, and do 	their work.</a:t>
            </a:r>
          </a:p>
          <a:p>
            <a:r>
              <a:rPr lang="en-US" dirty="0"/>
              <a:t>	- it should be visually appealing to the users, that is a first thing, how the objects are placed, how the menus are placed, it should be appealing to the users. </a:t>
            </a:r>
            <a:r>
              <a:rPr lang="en-US" dirty="0" err="1"/>
              <a:t>Kun</a:t>
            </a:r>
            <a:r>
              <a:rPr lang="en-US" dirty="0"/>
              <a:t> </a:t>
            </a:r>
            <a:r>
              <a:rPr lang="en-US" dirty="0" err="1"/>
              <a:t>baga</a:t>
            </a:r>
            <a:r>
              <a:rPr lang="en-US" dirty="0"/>
              <a:t>, </a:t>
            </a:r>
            <a:r>
              <a:rPr lang="en-US" dirty="0" err="1"/>
              <a:t>maupay</a:t>
            </a:r>
            <a:r>
              <a:rPr lang="en-US" dirty="0"/>
              <a:t> </a:t>
            </a:r>
            <a:r>
              <a:rPr lang="en-US" dirty="0" err="1"/>
              <a:t>ba</a:t>
            </a:r>
            <a:r>
              <a:rPr lang="en-US" dirty="0"/>
              <a:t> </a:t>
            </a:r>
            <a:r>
              <a:rPr lang="en-US" dirty="0" err="1"/>
              <a:t>kitaon</a:t>
            </a:r>
            <a:r>
              <a:rPr lang="en-US" dirty="0"/>
              <a:t>.</a:t>
            </a:r>
          </a:p>
          <a:p>
            <a:endParaRPr lang="en-US" dirty="0"/>
          </a:p>
          <a:p>
            <a:r>
              <a:rPr lang="en-US" dirty="0"/>
              <a:t>Hide inner workings of the system</a:t>
            </a:r>
          </a:p>
          <a:p>
            <a:r>
              <a:rPr lang="en-US" dirty="0"/>
              <a:t>	- Effective interfaces do not concern the user with the inner workings of the system. Work is carefully and continuously saved, with full option for the user to undo any activity at any time.</a:t>
            </a:r>
          </a:p>
          <a:p>
            <a:r>
              <a:rPr lang="en-US" dirty="0"/>
              <a:t>	- what are the inner details of the interface, workings and functionalities, its not necessary that the user has to know, so the transparency is maintained.</a:t>
            </a:r>
          </a:p>
          <a:p>
            <a:endParaRPr lang="en-US" dirty="0"/>
          </a:p>
          <a:p>
            <a:r>
              <a:rPr lang="en-US" dirty="0"/>
              <a:t>Maximum of work</a:t>
            </a:r>
          </a:p>
          <a:p>
            <a:r>
              <a:rPr lang="en-US" dirty="0"/>
              <a:t>	- Effective applications and services perform a maximum of work, while requiring a minimum of information from users.</a:t>
            </a:r>
          </a:p>
          <a:p>
            <a:endParaRPr lang="en-US" dirty="0"/>
          </a:p>
          <a:p>
            <a:r>
              <a:rPr lang="en-US" dirty="0"/>
              <a:t>The key point here is - A good WebApp interface is understandable and forgiving, providing the user with a sense of control.</a:t>
            </a:r>
          </a:p>
        </p:txBody>
      </p:sp>
    </p:spTree>
    <p:extLst>
      <p:ext uri="{BB962C8B-B14F-4D97-AF65-F5344CB8AC3E}">
        <p14:creationId xmlns:p14="http://schemas.microsoft.com/office/powerpoint/2010/main" val="150052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Anticipation</a:t>
            </a:r>
          </a:p>
          <a:p>
            <a:r>
              <a:rPr lang="en-US" dirty="0"/>
              <a:t>	- before the user perform some certain operation, the software has to anticipate what the user might perform. A WebApp should be designed so that it anticipates the user’s next move. 	</a:t>
            </a:r>
          </a:p>
          <a:p>
            <a:endParaRPr lang="en-US" dirty="0"/>
          </a:p>
          <a:p>
            <a:r>
              <a:rPr lang="en-US" dirty="0"/>
              <a:t>For example, consider a customer support WebApp developed by a manufacturer of computer printers. A user has requested a content object that presents information about a printer driver for a newly released operating system. The designer of the WebApp should anticipate that the user might request a download of the driver and should provide navigation facilities that allow this to happen without requiring the user to search for this capability.</a:t>
            </a:r>
          </a:p>
          <a:p>
            <a:endParaRPr lang="en-US" dirty="0"/>
          </a:p>
          <a:p>
            <a:r>
              <a:rPr lang="en-US" dirty="0"/>
              <a:t>	- so the designer of the web app should anticipate that the user might want to download a copy of the information about a printer driver. </a:t>
            </a:r>
            <a:r>
              <a:rPr lang="en-US" dirty="0" err="1"/>
              <a:t>Dapat</a:t>
            </a:r>
            <a:r>
              <a:rPr lang="en-US" dirty="0"/>
              <a:t> advance hiya mag </a:t>
            </a:r>
            <a:r>
              <a:rPr lang="en-US" dirty="0" err="1"/>
              <a:t>isip</a:t>
            </a:r>
            <a:r>
              <a:rPr lang="en-US" dirty="0"/>
              <a:t> hin </a:t>
            </a:r>
            <a:r>
              <a:rPr lang="en-US" dirty="0" err="1"/>
              <a:t>mga</a:t>
            </a:r>
            <a:r>
              <a:rPr lang="en-US" dirty="0"/>
              <a:t> </a:t>
            </a:r>
            <a:r>
              <a:rPr lang="en-US" dirty="0" err="1"/>
              <a:t>kun</a:t>
            </a:r>
            <a:r>
              <a:rPr lang="en-US" dirty="0"/>
              <a:t> ano an 	possible </a:t>
            </a:r>
            <a:r>
              <a:rPr lang="en-US" dirty="0" err="1"/>
              <a:t>nga</a:t>
            </a:r>
            <a:r>
              <a:rPr lang="en-US" dirty="0"/>
              <a:t> </a:t>
            </a:r>
            <a:r>
              <a:rPr lang="en-US" dirty="0" err="1"/>
              <a:t>kinaghanglanon</a:t>
            </a:r>
            <a:r>
              <a:rPr lang="en-US" dirty="0"/>
              <a:t> </a:t>
            </a:r>
            <a:r>
              <a:rPr lang="en-US" dirty="0" err="1"/>
              <a:t>han</a:t>
            </a:r>
            <a:r>
              <a:rPr lang="en-US" dirty="0"/>
              <a:t> user.</a:t>
            </a:r>
          </a:p>
          <a:p>
            <a:endParaRPr lang="en-US" dirty="0"/>
          </a:p>
          <a:p>
            <a:r>
              <a:rPr lang="en-US" dirty="0"/>
              <a:t>Communication</a:t>
            </a:r>
          </a:p>
          <a:p>
            <a:r>
              <a:rPr lang="en-US" dirty="0"/>
              <a:t>	- The interface should communicate the status of any activity initiated by the user. Communication can be obvious (e.g., (for example) a text message) or subtle (e.g., an image of a sheet of 	paper moving through a printer to indicate that printing is under way). The interface should also communicate user status (e.g., the user’s identification) and her location within the 	WebApp content hierarchy.</a:t>
            </a:r>
          </a:p>
          <a:p>
            <a:endParaRPr lang="en-US" dirty="0"/>
          </a:p>
          <a:p>
            <a:r>
              <a:rPr lang="en-US" dirty="0"/>
              <a:t>Consistency</a:t>
            </a:r>
          </a:p>
          <a:p>
            <a:r>
              <a:rPr lang="en-US" dirty="0"/>
              <a:t>	- The use of navigation controls, menus, icons, and aesthetics (e.g., color, shape, layout) should be consistent throughout the WebApp. For example, if underlined blue text implies a 	navigation link, then other content should never incorporate blue underlined text that does not imply a link. In addition, an object, say a yellow triangle, used to indicate a caution message 	before the user invokes a particular function or action, should not be used for other purposes elsewhere in the WebApp. Finally, every feature of the interface should respond in a 	manner that is consistent with user expectations.</a:t>
            </a:r>
          </a:p>
          <a:p>
            <a:endParaRPr lang="en-US" dirty="0"/>
          </a:p>
          <a:p>
            <a:r>
              <a:rPr lang="en-US" dirty="0"/>
              <a:t>	- </a:t>
            </a:r>
            <a:r>
              <a:rPr lang="en-US" dirty="0" err="1"/>
              <a:t>kun</a:t>
            </a:r>
            <a:r>
              <a:rPr lang="en-US" dirty="0"/>
              <a:t> </a:t>
            </a:r>
            <a:r>
              <a:rPr lang="en-US" dirty="0" err="1"/>
              <a:t>baga</a:t>
            </a:r>
            <a:r>
              <a:rPr lang="en-US" dirty="0"/>
              <a:t> </a:t>
            </a:r>
            <a:r>
              <a:rPr lang="en-US" dirty="0" err="1"/>
              <a:t>kun</a:t>
            </a:r>
            <a:r>
              <a:rPr lang="en-US" dirty="0"/>
              <a:t> para ano la an gamit hin </a:t>
            </a:r>
            <a:r>
              <a:rPr lang="en-US" dirty="0" err="1"/>
              <a:t>usa</a:t>
            </a:r>
            <a:r>
              <a:rPr lang="en-US" dirty="0"/>
              <a:t> </a:t>
            </a:r>
            <a:r>
              <a:rPr lang="en-US" dirty="0" err="1"/>
              <a:t>nga</a:t>
            </a:r>
            <a:r>
              <a:rPr lang="en-US" dirty="0"/>
              <a:t> specific </a:t>
            </a:r>
            <a:r>
              <a:rPr lang="en-US" dirty="0" err="1"/>
              <a:t>nga</a:t>
            </a:r>
            <a:r>
              <a:rPr lang="en-US" dirty="0"/>
              <a:t> controls, menus, icons </a:t>
            </a:r>
            <a:r>
              <a:rPr lang="en-US" dirty="0" err="1"/>
              <a:t>dapat</a:t>
            </a:r>
            <a:r>
              <a:rPr lang="en-US" dirty="0"/>
              <a:t> amo la an iya purpose </a:t>
            </a:r>
            <a:r>
              <a:rPr lang="en-US" dirty="0" err="1"/>
              <a:t>waray</a:t>
            </a:r>
            <a:r>
              <a:rPr lang="en-US" dirty="0"/>
              <a:t> </a:t>
            </a:r>
            <a:r>
              <a:rPr lang="en-US" dirty="0" err="1"/>
              <a:t>na</a:t>
            </a:r>
            <a:r>
              <a:rPr lang="en-US" dirty="0"/>
              <a:t> </a:t>
            </a:r>
            <a:r>
              <a:rPr lang="en-US" dirty="0" err="1"/>
              <a:t>iba</a:t>
            </a:r>
            <a:r>
              <a:rPr lang="en-US" dirty="0"/>
              <a:t>.</a:t>
            </a:r>
          </a:p>
          <a:p>
            <a:endParaRPr lang="en-US" dirty="0"/>
          </a:p>
          <a:p>
            <a:r>
              <a:rPr lang="en-US" dirty="0"/>
              <a:t>Controlled autonomy</a:t>
            </a:r>
          </a:p>
          <a:p>
            <a:r>
              <a:rPr lang="en-US" dirty="0"/>
              <a:t>	- The interface should facilitate user movement throughout the WebApp, but it should do so in a manner that enforces navigation conventions that have been established for the 	application. For example, navigation to secured portions of the WebApp should be controlled by </a:t>
            </a:r>
            <a:r>
              <a:rPr lang="en-US" dirty="0" err="1"/>
              <a:t>userID</a:t>
            </a:r>
            <a:r>
              <a:rPr lang="en-US" dirty="0"/>
              <a:t> and password, and there should be no navigation mechanism that enables a user to 	circumvent these controls.</a:t>
            </a:r>
          </a:p>
          <a:p>
            <a:endParaRPr lang="en-US" dirty="0"/>
          </a:p>
          <a:p>
            <a:r>
              <a:rPr lang="en-US" dirty="0"/>
              <a:t>	- in short there should be no shortcuts or a way around to that portion of web app</a:t>
            </a:r>
          </a:p>
          <a:p>
            <a:endParaRPr lang="en-US" dirty="0"/>
          </a:p>
          <a:p>
            <a:r>
              <a:rPr lang="en-US" dirty="0"/>
              <a:t>Efficiency</a:t>
            </a:r>
          </a:p>
          <a:p>
            <a:r>
              <a:rPr lang="en-US" dirty="0"/>
              <a:t>	- the interface should provide the efficiency design, it means that automatically it should save whatever the operation carried out by the user.</a:t>
            </a:r>
          </a:p>
          <a:p>
            <a:endParaRPr lang="en-US" dirty="0"/>
          </a:p>
          <a:p>
            <a:r>
              <a:rPr lang="en-US" dirty="0"/>
              <a:t>Flexibility</a:t>
            </a:r>
          </a:p>
          <a:p>
            <a:r>
              <a:rPr lang="en-US" dirty="0"/>
              <a:t>	- The interface should be flexible enough to enable some users to accomplish tasks directly and others to explore the WebApp in a somewhat random fashion. In every case, it should 	enable the user to understand where he is and provide the user with functionality that can undo mistakes and retrace poorly chosen navigation paths.</a:t>
            </a:r>
          </a:p>
        </p:txBody>
      </p:sp>
    </p:spTree>
    <p:extLst>
      <p:ext uri="{BB962C8B-B14F-4D97-AF65-F5344CB8AC3E}">
        <p14:creationId xmlns:p14="http://schemas.microsoft.com/office/powerpoint/2010/main" val="208784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Focus</a:t>
            </a:r>
          </a:p>
          <a:p>
            <a:r>
              <a:rPr lang="en-US" dirty="0"/>
              <a:t>	- </a:t>
            </a:r>
            <a:r>
              <a:rPr lang="en-US" b="0" i="0" dirty="0">
                <a:solidFill>
                  <a:srgbClr val="D1D5DB"/>
                </a:solidFill>
                <a:effectLst/>
                <a:latin typeface="Söhne"/>
              </a:rPr>
              <a:t>The interface and content presented in the WebApp should remain centered on the current task(s) of the user. Hypermedia has a tendency to direct users to content that is only loosely 	related to their intended task, which is easy to do. However, this can result in users becoming overwhelmed with irrelevant supporting information and losing track of their original 	objective.</a:t>
            </a:r>
          </a:p>
          <a:p>
            <a:endParaRPr lang="en-US" b="0" i="0" dirty="0">
              <a:solidFill>
                <a:srgbClr val="D1D5DB"/>
              </a:solidFill>
              <a:effectLst/>
              <a:latin typeface="Söhne"/>
            </a:endParaRPr>
          </a:p>
          <a:p>
            <a:pPr algn="l"/>
            <a:r>
              <a:rPr lang="en-US" b="0" i="0" dirty="0">
                <a:solidFill>
                  <a:srgbClr val="D1D5DB"/>
                </a:solidFill>
                <a:effectLst/>
                <a:latin typeface="Söhne"/>
              </a:rPr>
              <a:t>	By the way, Hypermedia refers to an extension of the concept of hypertext, which adds additional media formats, such as images, videos, and audio, to the traditional text-based links of 	hypertext.</a:t>
            </a:r>
          </a:p>
          <a:p>
            <a:pPr algn="l"/>
            <a:endParaRPr lang="en-US" b="0" i="0" dirty="0">
              <a:solidFill>
                <a:srgbClr val="D1D5DB"/>
              </a:solidFill>
              <a:effectLst/>
              <a:latin typeface="Söhne"/>
            </a:endParaRPr>
          </a:p>
          <a:p>
            <a:pPr algn="l"/>
            <a:r>
              <a:rPr lang="en-US" b="0" i="0" dirty="0">
                <a:solidFill>
                  <a:srgbClr val="D1D5DB"/>
                </a:solidFill>
                <a:effectLst/>
                <a:latin typeface="Söhne"/>
              </a:rPr>
              <a:t>	sometimes hypermedia </a:t>
            </a:r>
            <a:r>
              <a:rPr lang="en-US" b="0" i="0" dirty="0" err="1">
                <a:solidFill>
                  <a:srgbClr val="D1D5DB"/>
                </a:solidFill>
                <a:effectLst/>
                <a:latin typeface="Söhne"/>
              </a:rPr>
              <a:t>daw</a:t>
            </a:r>
            <a:r>
              <a:rPr lang="en-US" b="0" i="0" dirty="0">
                <a:solidFill>
                  <a:srgbClr val="D1D5DB"/>
                </a:solidFill>
                <a:effectLst/>
                <a:latin typeface="Söhne"/>
              </a:rPr>
              <a:t> is misleading, that causes the user to lose tract of what they are doing. For example nala, </a:t>
            </a:r>
            <a:r>
              <a:rPr lang="en-US" b="0" i="0" dirty="0" err="1">
                <a:solidFill>
                  <a:srgbClr val="D1D5DB"/>
                </a:solidFill>
                <a:effectLst/>
                <a:latin typeface="Söhne"/>
              </a:rPr>
              <a:t>kun</a:t>
            </a:r>
            <a:r>
              <a:rPr lang="en-US" b="0" i="0" dirty="0">
                <a:solidFill>
                  <a:srgbClr val="D1D5DB"/>
                </a:solidFill>
                <a:effectLst/>
                <a:latin typeface="Söhne"/>
              </a:rPr>
              <a:t> nala </a:t>
            </a:r>
            <a:r>
              <a:rPr lang="en-US" b="0" i="0" dirty="0" err="1">
                <a:solidFill>
                  <a:srgbClr val="D1D5DB"/>
                </a:solidFill>
                <a:effectLst/>
                <a:latin typeface="Söhne"/>
              </a:rPr>
              <a:t>kun</a:t>
            </a:r>
            <a:r>
              <a:rPr lang="en-US" b="0" i="0" dirty="0">
                <a:solidFill>
                  <a:srgbClr val="D1D5DB"/>
                </a:solidFill>
                <a:effectLst/>
                <a:latin typeface="Söhne"/>
              </a:rPr>
              <a:t> mayda </a:t>
            </a:r>
            <a:r>
              <a:rPr lang="en-US" b="0" i="0" dirty="0" err="1">
                <a:solidFill>
                  <a:srgbClr val="D1D5DB"/>
                </a:solidFill>
                <a:effectLst/>
                <a:latin typeface="Söhne"/>
              </a:rPr>
              <a:t>kita</a:t>
            </a:r>
            <a:r>
              <a:rPr lang="en-US" b="0" i="0" dirty="0">
                <a:solidFill>
                  <a:srgbClr val="D1D5DB"/>
                </a:solidFill>
                <a:effectLst/>
                <a:latin typeface="Söhne"/>
              </a:rPr>
              <a:t> gin search </a:t>
            </a:r>
            <a:r>
              <a:rPr lang="en-US" b="0" i="0" dirty="0" err="1">
                <a:solidFill>
                  <a:srgbClr val="D1D5DB"/>
                </a:solidFill>
                <a:effectLst/>
                <a:latin typeface="Söhne"/>
              </a:rPr>
              <a:t>nga</a:t>
            </a:r>
            <a:r>
              <a:rPr lang="en-US" b="0" i="0" dirty="0">
                <a:solidFill>
                  <a:srgbClr val="D1D5DB"/>
                </a:solidFill>
                <a:effectLst/>
                <a:latin typeface="Söhne"/>
              </a:rPr>
              <a:t> </a:t>
            </a:r>
            <a:r>
              <a:rPr lang="en-US" b="0" i="0" dirty="0" err="1">
                <a:solidFill>
                  <a:srgbClr val="D1D5DB"/>
                </a:solidFill>
                <a:effectLst/>
                <a:latin typeface="Söhne"/>
              </a:rPr>
              <a:t>kanta</a:t>
            </a:r>
            <a:r>
              <a:rPr lang="en-US" b="0" i="0" dirty="0">
                <a:solidFill>
                  <a:srgbClr val="D1D5DB"/>
                </a:solidFill>
                <a:effectLst/>
                <a:latin typeface="Söhne"/>
              </a:rPr>
              <a:t> ha </a:t>
            </a:r>
            <a:r>
              <a:rPr lang="en-US" b="0" i="0" dirty="0" err="1">
                <a:solidFill>
                  <a:srgbClr val="D1D5DB"/>
                </a:solidFill>
                <a:effectLst/>
                <a:latin typeface="Söhne"/>
              </a:rPr>
              <a:t>youtube</a:t>
            </a:r>
            <a:r>
              <a:rPr lang="en-US" b="0" i="0" dirty="0">
                <a:solidFill>
                  <a:srgbClr val="D1D5DB"/>
                </a:solidFill>
                <a:effectLst/>
                <a:latin typeface="Söhne"/>
              </a:rPr>
              <a:t> </a:t>
            </a:r>
            <a:r>
              <a:rPr lang="en-US" b="0" i="0" dirty="0" err="1">
                <a:solidFill>
                  <a:srgbClr val="D1D5DB"/>
                </a:solidFill>
                <a:effectLst/>
                <a:latin typeface="Söhne"/>
              </a:rPr>
              <a:t>tas</a:t>
            </a:r>
            <a:r>
              <a:rPr lang="en-US" b="0" i="0" dirty="0">
                <a:solidFill>
                  <a:srgbClr val="D1D5DB"/>
                </a:solidFill>
                <a:effectLst/>
                <a:latin typeface="Söhne"/>
              </a:rPr>
              <a:t> may 	Nakita 	</a:t>
            </a:r>
            <a:r>
              <a:rPr lang="en-US" b="0" i="0" dirty="0" err="1">
                <a:solidFill>
                  <a:srgbClr val="D1D5DB"/>
                </a:solidFill>
                <a:effectLst/>
                <a:latin typeface="Söhne"/>
              </a:rPr>
              <a:t>kita</a:t>
            </a:r>
            <a:r>
              <a:rPr lang="en-US" b="0" i="0" dirty="0">
                <a:solidFill>
                  <a:srgbClr val="D1D5DB"/>
                </a:solidFill>
                <a:effectLst/>
                <a:latin typeface="Söhne"/>
              </a:rPr>
              <a:t> </a:t>
            </a:r>
            <a:r>
              <a:rPr lang="en-US" b="0" i="0" dirty="0" err="1">
                <a:solidFill>
                  <a:srgbClr val="D1D5DB"/>
                </a:solidFill>
                <a:effectLst/>
                <a:latin typeface="Söhne"/>
              </a:rPr>
              <a:t>nga</a:t>
            </a:r>
            <a:r>
              <a:rPr lang="en-US" b="0" i="0" dirty="0">
                <a:solidFill>
                  <a:srgbClr val="D1D5DB"/>
                </a:solidFill>
                <a:effectLst/>
                <a:latin typeface="Söhne"/>
              </a:rPr>
              <a:t> thumbnail hin video </a:t>
            </a:r>
            <a:r>
              <a:rPr lang="en-US" b="0" i="0" dirty="0" err="1">
                <a:solidFill>
                  <a:srgbClr val="D1D5DB"/>
                </a:solidFill>
                <a:effectLst/>
                <a:latin typeface="Söhne"/>
              </a:rPr>
              <a:t>nga</a:t>
            </a:r>
            <a:r>
              <a:rPr lang="en-US" b="0" i="0" dirty="0">
                <a:solidFill>
                  <a:srgbClr val="D1D5DB"/>
                </a:solidFill>
                <a:effectLst/>
                <a:latin typeface="Söhne"/>
              </a:rPr>
              <a:t> </a:t>
            </a:r>
            <a:r>
              <a:rPr lang="en-US" b="0" i="0" dirty="0" err="1">
                <a:solidFill>
                  <a:srgbClr val="D1D5DB"/>
                </a:solidFill>
                <a:effectLst/>
                <a:latin typeface="Söhne"/>
              </a:rPr>
              <a:t>nakakuha</a:t>
            </a:r>
            <a:r>
              <a:rPr lang="en-US" b="0" i="0" dirty="0">
                <a:solidFill>
                  <a:srgbClr val="D1D5DB"/>
                </a:solidFill>
                <a:effectLst/>
                <a:latin typeface="Söhne"/>
              </a:rPr>
              <a:t> </a:t>
            </a:r>
            <a:r>
              <a:rPr lang="en-US" b="0" i="0" dirty="0" err="1">
                <a:solidFill>
                  <a:srgbClr val="D1D5DB"/>
                </a:solidFill>
                <a:effectLst/>
                <a:latin typeface="Söhne"/>
              </a:rPr>
              <a:t>aton</a:t>
            </a:r>
            <a:r>
              <a:rPr lang="en-US" b="0" i="0" dirty="0">
                <a:solidFill>
                  <a:srgbClr val="D1D5DB"/>
                </a:solidFill>
                <a:effectLst/>
                <a:latin typeface="Söhne"/>
              </a:rPr>
              <a:t> attention </a:t>
            </a:r>
            <a:r>
              <a:rPr lang="en-US" b="0" i="0" dirty="0" err="1">
                <a:solidFill>
                  <a:srgbClr val="D1D5DB"/>
                </a:solidFill>
                <a:effectLst/>
                <a:latin typeface="Söhne"/>
              </a:rPr>
              <a:t>tas</a:t>
            </a:r>
            <a:r>
              <a:rPr lang="en-US" b="0" i="0" dirty="0">
                <a:solidFill>
                  <a:srgbClr val="D1D5DB"/>
                </a:solidFill>
                <a:effectLst/>
                <a:latin typeface="Söhne"/>
              </a:rPr>
              <a:t> </a:t>
            </a:r>
            <a:r>
              <a:rPr lang="en-US" b="0" i="0" dirty="0" err="1">
                <a:solidFill>
                  <a:srgbClr val="D1D5DB"/>
                </a:solidFill>
                <a:effectLst/>
                <a:latin typeface="Söhne"/>
              </a:rPr>
              <a:t>ig</a:t>
            </a:r>
            <a:r>
              <a:rPr lang="en-US" b="0" i="0" dirty="0">
                <a:solidFill>
                  <a:srgbClr val="D1D5DB"/>
                </a:solidFill>
                <a:effectLst/>
                <a:latin typeface="Söhne"/>
              </a:rPr>
              <a:t> click ta… </a:t>
            </a:r>
            <a:r>
              <a:rPr lang="en-US" b="0" i="0" dirty="0" err="1">
                <a:solidFill>
                  <a:srgbClr val="D1D5DB"/>
                </a:solidFill>
                <a:effectLst/>
                <a:latin typeface="Söhne"/>
              </a:rPr>
              <a:t>dida</a:t>
            </a:r>
            <a:r>
              <a:rPr lang="en-US" b="0" i="0" dirty="0">
                <a:solidFill>
                  <a:srgbClr val="D1D5DB"/>
                </a:solidFill>
                <a:effectLst/>
                <a:latin typeface="Söhne"/>
              </a:rPr>
              <a:t> </a:t>
            </a:r>
            <a:r>
              <a:rPr lang="en-US" b="0" i="0" dirty="0" err="1">
                <a:solidFill>
                  <a:srgbClr val="D1D5DB"/>
                </a:solidFill>
                <a:effectLst/>
                <a:latin typeface="Söhne"/>
              </a:rPr>
              <a:t>na</a:t>
            </a:r>
            <a:r>
              <a:rPr lang="en-US" b="0" i="0" dirty="0">
                <a:solidFill>
                  <a:srgbClr val="D1D5DB"/>
                </a:solidFill>
                <a:effectLst/>
                <a:latin typeface="Söhne"/>
              </a:rPr>
              <a:t> </a:t>
            </a:r>
            <a:r>
              <a:rPr lang="en-US" b="0" i="0" dirty="0" err="1">
                <a:solidFill>
                  <a:srgbClr val="D1D5DB"/>
                </a:solidFill>
                <a:effectLst/>
                <a:latin typeface="Söhne"/>
              </a:rPr>
              <a:t>kita</a:t>
            </a:r>
            <a:r>
              <a:rPr lang="en-US" b="0" i="0" dirty="0">
                <a:solidFill>
                  <a:srgbClr val="D1D5DB"/>
                </a:solidFill>
                <a:effectLst/>
                <a:latin typeface="Söhne"/>
              </a:rPr>
              <a:t> ma </a:t>
            </a:r>
            <a:r>
              <a:rPr lang="en-US" b="0" i="0" dirty="0" err="1">
                <a:solidFill>
                  <a:srgbClr val="D1D5DB"/>
                </a:solidFill>
                <a:effectLst/>
                <a:latin typeface="Söhne"/>
              </a:rPr>
              <a:t>ngangalimot</a:t>
            </a:r>
            <a:r>
              <a:rPr lang="en-US" b="0" i="0" dirty="0">
                <a:solidFill>
                  <a:srgbClr val="D1D5DB"/>
                </a:solidFill>
                <a:effectLst/>
                <a:latin typeface="Söhne"/>
              </a:rPr>
              <a:t> </a:t>
            </a:r>
            <a:r>
              <a:rPr lang="en-US" b="0" i="0" dirty="0" err="1">
                <a:solidFill>
                  <a:srgbClr val="D1D5DB"/>
                </a:solidFill>
                <a:effectLst/>
                <a:latin typeface="Söhne"/>
              </a:rPr>
              <a:t>kun</a:t>
            </a:r>
            <a:r>
              <a:rPr lang="en-US" b="0" i="0" dirty="0">
                <a:solidFill>
                  <a:srgbClr val="D1D5DB"/>
                </a:solidFill>
                <a:effectLst/>
                <a:latin typeface="Söhne"/>
              </a:rPr>
              <a:t> mag aano </a:t>
            </a:r>
            <a:r>
              <a:rPr lang="en-US" b="0" i="0" dirty="0" err="1">
                <a:solidFill>
                  <a:srgbClr val="D1D5DB"/>
                </a:solidFill>
                <a:effectLst/>
                <a:latin typeface="Söhne"/>
              </a:rPr>
              <a:t>ba</a:t>
            </a:r>
            <a:r>
              <a:rPr lang="en-US" b="0" i="0" dirty="0">
                <a:solidFill>
                  <a:srgbClr val="D1D5DB"/>
                </a:solidFill>
                <a:effectLst/>
                <a:latin typeface="Söhne"/>
              </a:rPr>
              <a:t> </a:t>
            </a:r>
            <a:r>
              <a:rPr lang="en-US" b="0" i="0" dirty="0" err="1">
                <a:solidFill>
                  <a:srgbClr val="D1D5DB"/>
                </a:solidFill>
                <a:effectLst/>
                <a:latin typeface="Söhne"/>
              </a:rPr>
              <a:t>dapat</a:t>
            </a:r>
            <a:r>
              <a:rPr lang="en-US" b="0" i="0" dirty="0">
                <a:solidFill>
                  <a:srgbClr val="D1D5DB"/>
                </a:solidFill>
                <a:effectLst/>
                <a:latin typeface="Söhne"/>
              </a:rPr>
              <a:t> </a:t>
            </a:r>
            <a:r>
              <a:rPr lang="en-US" b="0" i="0" dirty="0" err="1">
                <a:solidFill>
                  <a:srgbClr val="D1D5DB"/>
                </a:solidFill>
                <a:effectLst/>
                <a:latin typeface="Söhne"/>
              </a:rPr>
              <a:t>kita</a:t>
            </a:r>
            <a:r>
              <a:rPr lang="en-US" b="0" i="0" dirty="0">
                <a:solidFill>
                  <a:srgbClr val="D1D5DB"/>
                </a:solidFill>
                <a:effectLst/>
                <a:latin typeface="Söhne"/>
              </a:rPr>
              <a:t>.</a:t>
            </a:r>
          </a:p>
          <a:p>
            <a:pPr algn="l"/>
            <a:r>
              <a:rPr lang="en-US" b="0" i="0" dirty="0">
                <a:solidFill>
                  <a:srgbClr val="D1D5DB"/>
                </a:solidFill>
                <a:effectLst/>
                <a:latin typeface="Söhne"/>
              </a:rPr>
              <a:t>	</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r>
              <a:rPr lang="en-US" b="0" i="0" dirty="0" err="1">
                <a:solidFill>
                  <a:srgbClr val="D1D5DB"/>
                </a:solidFill>
                <a:effectLst/>
                <a:latin typeface="Söhne"/>
              </a:rPr>
              <a:t>Fitt’s</a:t>
            </a:r>
            <a:r>
              <a:rPr lang="en-US" b="0" i="0" dirty="0">
                <a:solidFill>
                  <a:srgbClr val="D1D5DB"/>
                </a:solidFill>
                <a:effectLst/>
                <a:latin typeface="Söhne"/>
              </a:rPr>
              <a:t> law</a:t>
            </a:r>
          </a:p>
          <a:p>
            <a:r>
              <a:rPr lang="en-US" b="0" i="0" dirty="0">
                <a:solidFill>
                  <a:srgbClr val="D1D5DB"/>
                </a:solidFill>
                <a:effectLst/>
                <a:latin typeface="Söhne"/>
              </a:rPr>
              <a:t>	- </a:t>
            </a:r>
            <a:r>
              <a:rPr lang="en-US" b="0" i="0" dirty="0" err="1">
                <a:solidFill>
                  <a:srgbClr val="D1D5DB"/>
                </a:solidFill>
                <a:effectLst/>
                <a:latin typeface="Söhne"/>
              </a:rPr>
              <a:t>Fitt's</a:t>
            </a:r>
            <a:r>
              <a:rPr lang="en-US" b="0" i="0" dirty="0">
                <a:solidFill>
                  <a:srgbClr val="D1D5DB"/>
                </a:solidFill>
                <a:effectLst/>
                <a:latin typeface="Söhne"/>
              </a:rPr>
              <a:t> Law is a principle in human-computer interaction that states that the time required to move to a target area (such as a button or icon) is a function of the size of the target and its 	distance from the starting point. In simple terms, </a:t>
            </a:r>
            <a:r>
              <a:rPr lang="en-US" b="0" i="0" dirty="0" err="1">
                <a:solidFill>
                  <a:srgbClr val="D1D5DB"/>
                </a:solidFill>
                <a:effectLst/>
                <a:latin typeface="Söhne"/>
              </a:rPr>
              <a:t>Fitt's</a:t>
            </a:r>
            <a:r>
              <a:rPr lang="en-US" b="0" i="0" dirty="0">
                <a:solidFill>
                  <a:srgbClr val="D1D5DB"/>
                </a:solidFill>
                <a:effectLst/>
                <a:latin typeface="Söhne"/>
              </a:rPr>
              <a:t> Law suggests that larger and closer targets are easier to hit than smaller and farther targets. This principle is often used in interface 	design to improve usability by making frequently used or important elements larger and easier to reach, while less important elements are smaller and placed further away. </a:t>
            </a:r>
            <a:r>
              <a:rPr lang="en-US" b="0" i="0" dirty="0" err="1">
                <a:solidFill>
                  <a:srgbClr val="D1D5DB"/>
                </a:solidFill>
                <a:effectLst/>
                <a:latin typeface="Söhne"/>
              </a:rPr>
              <a:t>Fitt's</a:t>
            </a:r>
            <a:r>
              <a:rPr lang="en-US" b="0" i="0" dirty="0">
                <a:solidFill>
                  <a:srgbClr val="D1D5DB"/>
                </a:solidFill>
                <a:effectLst/>
                <a:latin typeface="Söhne"/>
              </a:rPr>
              <a:t> Law is also 	used to determine optimal placement of interface elements, such as menu bars, buttons, and icons.</a:t>
            </a:r>
          </a:p>
          <a:p>
            <a:endParaRPr lang="en-US" b="0" i="0" dirty="0">
              <a:solidFill>
                <a:srgbClr val="D1D5DB"/>
              </a:solidFill>
              <a:effectLst/>
              <a:latin typeface="Söhne"/>
            </a:endParaRPr>
          </a:p>
          <a:p>
            <a:r>
              <a:rPr lang="en-US" b="0" i="0" dirty="0">
                <a:solidFill>
                  <a:srgbClr val="D1D5DB"/>
                </a:solidFill>
                <a:effectLst/>
                <a:latin typeface="Söhne"/>
              </a:rPr>
              <a:t>	- A common example of </a:t>
            </a:r>
            <a:r>
              <a:rPr lang="en-US" b="0" i="0" dirty="0" err="1">
                <a:solidFill>
                  <a:srgbClr val="D1D5DB"/>
                </a:solidFill>
                <a:effectLst/>
                <a:latin typeface="Söhne"/>
              </a:rPr>
              <a:t>Fitt's</a:t>
            </a:r>
            <a:r>
              <a:rPr lang="en-US" b="0" i="0" dirty="0">
                <a:solidFill>
                  <a:srgbClr val="D1D5DB"/>
                </a:solidFill>
                <a:effectLst/>
                <a:latin typeface="Söhne"/>
              </a:rPr>
              <a:t> Law is the design of a computer mouse pointer and icons on a computer desktop. If a user wants to click on an icon, </a:t>
            </a:r>
            <a:r>
              <a:rPr lang="en-US" b="0" i="0" dirty="0" err="1">
                <a:solidFill>
                  <a:srgbClr val="D1D5DB"/>
                </a:solidFill>
                <a:effectLst/>
                <a:latin typeface="Söhne"/>
              </a:rPr>
              <a:t>Fitt's</a:t>
            </a:r>
            <a:r>
              <a:rPr lang="en-US" b="0" i="0" dirty="0">
                <a:solidFill>
                  <a:srgbClr val="D1D5DB"/>
                </a:solidFill>
                <a:effectLst/>
                <a:latin typeface="Söhne"/>
              </a:rPr>
              <a:t> Law suggests that the time required 	to move the mouse pointer to the icon will be shorter if the icon is larger and closer to the starting point of the mouse pointer. This is why frequently used icons, such as the Recycle Bin or 	the File Explorer, are often placed on the desktop and made larger than less frequently used icons. Similarly, buttons on an interface can be made larger and placed closer to the area where 	the user is most likely to click, such as the center of the screen. This makes the interface more intuitive and easier to use.</a:t>
            </a:r>
          </a:p>
          <a:p>
            <a:endParaRPr lang="en-US" b="0" i="0" dirty="0">
              <a:solidFill>
                <a:srgbClr val="D1D5DB"/>
              </a:solidFill>
              <a:effectLst/>
              <a:latin typeface="Söhne"/>
            </a:endParaRPr>
          </a:p>
          <a:p>
            <a:r>
              <a:rPr lang="en-US" b="0" i="0" dirty="0">
                <a:solidFill>
                  <a:srgbClr val="D1D5DB"/>
                </a:solidFill>
                <a:effectLst/>
                <a:latin typeface="Söhne"/>
              </a:rPr>
              <a:t>	An main point la hin </a:t>
            </a:r>
            <a:r>
              <a:rPr lang="en-US" b="0" i="0" dirty="0" err="1">
                <a:solidFill>
                  <a:srgbClr val="D1D5DB"/>
                </a:solidFill>
                <a:effectLst/>
                <a:latin typeface="Söhne"/>
              </a:rPr>
              <a:t>Fitt’s</a:t>
            </a:r>
            <a:r>
              <a:rPr lang="en-US" b="0" i="0" dirty="0">
                <a:solidFill>
                  <a:srgbClr val="D1D5DB"/>
                </a:solidFill>
                <a:effectLst/>
                <a:latin typeface="Söhne"/>
              </a:rPr>
              <a:t> Law, </a:t>
            </a:r>
            <a:r>
              <a:rPr lang="en-US" b="0" i="0" dirty="0" err="1">
                <a:solidFill>
                  <a:srgbClr val="D1D5DB"/>
                </a:solidFill>
                <a:effectLst/>
                <a:latin typeface="Söhne"/>
              </a:rPr>
              <a:t>kun</a:t>
            </a:r>
            <a:r>
              <a:rPr lang="en-US" b="0" i="0" dirty="0">
                <a:solidFill>
                  <a:srgbClr val="D1D5DB"/>
                </a:solidFill>
                <a:effectLst/>
                <a:latin typeface="Söhne"/>
              </a:rPr>
              <a:t> mas </a:t>
            </a:r>
            <a:r>
              <a:rPr lang="en-US" b="0" i="0" dirty="0" err="1">
                <a:solidFill>
                  <a:srgbClr val="D1D5DB"/>
                </a:solidFill>
                <a:effectLst/>
                <a:latin typeface="Söhne"/>
              </a:rPr>
              <a:t>dako</a:t>
            </a:r>
            <a:r>
              <a:rPr lang="en-US" b="0" i="0" dirty="0">
                <a:solidFill>
                  <a:srgbClr val="D1D5DB"/>
                </a:solidFill>
                <a:effectLst/>
                <a:latin typeface="Söhne"/>
              </a:rPr>
              <a:t> </a:t>
            </a:r>
            <a:r>
              <a:rPr lang="en-US" b="0" i="0" dirty="0" err="1">
                <a:solidFill>
                  <a:srgbClr val="D1D5DB"/>
                </a:solidFill>
                <a:effectLst/>
                <a:latin typeface="Söhne"/>
              </a:rPr>
              <a:t>ngan</a:t>
            </a:r>
            <a:r>
              <a:rPr lang="en-US" b="0" i="0" dirty="0">
                <a:solidFill>
                  <a:srgbClr val="D1D5DB"/>
                </a:solidFill>
                <a:effectLst/>
                <a:latin typeface="Söhne"/>
              </a:rPr>
              <a:t>  mas </a:t>
            </a:r>
            <a:r>
              <a:rPr lang="en-US" b="0" i="0" dirty="0" err="1">
                <a:solidFill>
                  <a:srgbClr val="D1D5DB"/>
                </a:solidFill>
                <a:effectLst/>
                <a:latin typeface="Söhne"/>
              </a:rPr>
              <a:t>harani</a:t>
            </a:r>
            <a:r>
              <a:rPr lang="en-US" b="0" i="0" dirty="0">
                <a:solidFill>
                  <a:srgbClr val="D1D5DB"/>
                </a:solidFill>
                <a:effectLst/>
                <a:latin typeface="Söhne"/>
              </a:rPr>
              <a:t> kuno an object mas </a:t>
            </a:r>
            <a:r>
              <a:rPr lang="en-US" b="0" i="0" dirty="0" err="1">
                <a:solidFill>
                  <a:srgbClr val="D1D5DB"/>
                </a:solidFill>
                <a:effectLst/>
                <a:latin typeface="Söhne"/>
              </a:rPr>
              <a:t>malaksi</a:t>
            </a:r>
            <a:r>
              <a:rPr lang="en-US" b="0" i="0" dirty="0">
                <a:solidFill>
                  <a:srgbClr val="D1D5DB"/>
                </a:solidFill>
                <a:effectLst/>
                <a:latin typeface="Söhne"/>
              </a:rPr>
              <a:t> kuno ma </a:t>
            </a:r>
            <a:r>
              <a:rPr lang="en-US" b="0" i="0" dirty="0" err="1">
                <a:solidFill>
                  <a:srgbClr val="D1D5DB"/>
                </a:solidFill>
                <a:effectLst/>
                <a:latin typeface="Söhne"/>
              </a:rPr>
              <a:t>pindot</a:t>
            </a:r>
            <a:r>
              <a:rPr lang="en-US" b="0" i="0" dirty="0">
                <a:solidFill>
                  <a:srgbClr val="D1D5DB"/>
                </a:solidFill>
                <a:effectLst/>
                <a:latin typeface="Söhne"/>
              </a:rPr>
              <a:t> or ma access. </a:t>
            </a:r>
            <a:r>
              <a:rPr lang="en-US" b="0" i="0" dirty="0" err="1">
                <a:solidFill>
                  <a:srgbClr val="D1D5DB"/>
                </a:solidFill>
                <a:effectLst/>
                <a:latin typeface="Söhne"/>
              </a:rPr>
              <a:t>Asya</a:t>
            </a:r>
            <a:r>
              <a:rPr lang="en-US" b="0" i="0" dirty="0">
                <a:solidFill>
                  <a:srgbClr val="D1D5DB"/>
                </a:solidFill>
                <a:effectLst/>
                <a:latin typeface="Söhne"/>
              </a:rPr>
              <a:t> </a:t>
            </a:r>
            <a:r>
              <a:rPr lang="en-US" b="0" i="0" dirty="0" err="1">
                <a:solidFill>
                  <a:srgbClr val="D1D5DB"/>
                </a:solidFill>
                <a:effectLst/>
                <a:latin typeface="Söhne"/>
              </a:rPr>
              <a:t>ini</a:t>
            </a:r>
            <a:r>
              <a:rPr lang="en-US" b="0" i="0" dirty="0">
                <a:solidFill>
                  <a:srgbClr val="D1D5DB"/>
                </a:solidFill>
                <a:effectLst/>
                <a:latin typeface="Söhne"/>
              </a:rPr>
              <a:t> an </a:t>
            </a:r>
            <a:r>
              <a:rPr lang="en-US" b="0" i="0" dirty="0" err="1">
                <a:solidFill>
                  <a:srgbClr val="D1D5DB"/>
                </a:solidFill>
                <a:effectLst/>
                <a:latin typeface="Söhne"/>
              </a:rPr>
              <a:t>basihan</a:t>
            </a:r>
            <a:r>
              <a:rPr lang="en-US" b="0" i="0" dirty="0">
                <a:solidFill>
                  <a:srgbClr val="D1D5DB"/>
                </a:solidFill>
                <a:effectLst/>
                <a:latin typeface="Söhne"/>
              </a:rPr>
              <a:t> </a:t>
            </a:r>
            <a:r>
              <a:rPr lang="en-US" b="0" i="0" dirty="0" err="1">
                <a:solidFill>
                  <a:srgbClr val="D1D5DB"/>
                </a:solidFill>
                <a:effectLst/>
                <a:latin typeface="Söhne"/>
              </a:rPr>
              <a:t>pag</a:t>
            </a:r>
            <a:r>
              <a:rPr lang="en-US" b="0" i="0" dirty="0">
                <a:solidFill>
                  <a:srgbClr val="D1D5DB"/>
                </a:solidFill>
                <a:effectLst/>
                <a:latin typeface="Söhne"/>
              </a:rPr>
              <a:t> determine </a:t>
            </a:r>
            <a:r>
              <a:rPr lang="en-US" b="0" i="0" dirty="0" err="1">
                <a:solidFill>
                  <a:srgbClr val="D1D5DB"/>
                </a:solidFill>
                <a:effectLst/>
                <a:latin typeface="Söhne"/>
              </a:rPr>
              <a:t>han</a:t>
            </a:r>
            <a:r>
              <a:rPr lang="en-US" b="0" i="0" dirty="0">
                <a:solidFill>
                  <a:srgbClr val="D1D5DB"/>
                </a:solidFill>
                <a:effectLst/>
                <a:latin typeface="Söhne"/>
              </a:rPr>
              <a:t> optimal placement </a:t>
            </a:r>
            <a:r>
              <a:rPr lang="en-US" b="0" i="0" dirty="0" err="1">
                <a:solidFill>
                  <a:srgbClr val="D1D5DB"/>
                </a:solidFill>
                <a:effectLst/>
                <a:latin typeface="Söhne"/>
              </a:rPr>
              <a:t>han</a:t>
            </a:r>
            <a:r>
              <a:rPr lang="en-US" b="0" i="0" dirty="0">
                <a:solidFill>
                  <a:srgbClr val="D1D5DB"/>
                </a:solidFill>
                <a:effectLst/>
                <a:latin typeface="Söhne"/>
              </a:rPr>
              <a:t> 	interface elements such as menu bars, buttons, and icons </a:t>
            </a:r>
            <a:r>
              <a:rPr lang="en-US" b="0" i="0" dirty="0" err="1">
                <a:solidFill>
                  <a:srgbClr val="D1D5DB"/>
                </a:solidFill>
                <a:effectLst/>
                <a:latin typeface="Söhne"/>
              </a:rPr>
              <a:t>kun</a:t>
            </a:r>
            <a:r>
              <a:rPr lang="en-US" b="0" i="0" dirty="0">
                <a:solidFill>
                  <a:srgbClr val="D1D5DB"/>
                </a:solidFill>
                <a:effectLst/>
                <a:latin typeface="Söhne"/>
              </a:rPr>
              <a:t> </a:t>
            </a:r>
            <a:r>
              <a:rPr lang="en-US" b="0" i="0" dirty="0" err="1">
                <a:solidFill>
                  <a:srgbClr val="D1D5DB"/>
                </a:solidFill>
                <a:effectLst/>
                <a:latin typeface="Söhne"/>
              </a:rPr>
              <a:t>hain</a:t>
            </a:r>
            <a:r>
              <a:rPr lang="en-US" b="0" i="0" dirty="0">
                <a:solidFill>
                  <a:srgbClr val="D1D5DB"/>
                </a:solidFill>
                <a:effectLst/>
                <a:latin typeface="Söhne"/>
              </a:rPr>
              <a:t> </a:t>
            </a:r>
            <a:r>
              <a:rPr lang="en-US" b="0" i="0" dirty="0" err="1">
                <a:solidFill>
                  <a:srgbClr val="D1D5DB"/>
                </a:solidFill>
                <a:effectLst/>
                <a:latin typeface="Söhne"/>
              </a:rPr>
              <a:t>hera</a:t>
            </a:r>
            <a:r>
              <a:rPr lang="en-US" b="0" i="0" dirty="0">
                <a:solidFill>
                  <a:srgbClr val="D1D5DB"/>
                </a:solidFill>
                <a:effectLst/>
                <a:latin typeface="Söhne"/>
              </a:rPr>
              <a:t> </a:t>
            </a:r>
            <a:r>
              <a:rPr lang="en-US" b="0" i="0" dirty="0" err="1">
                <a:solidFill>
                  <a:srgbClr val="D1D5DB"/>
                </a:solidFill>
                <a:effectLst/>
                <a:latin typeface="Söhne"/>
              </a:rPr>
              <a:t>dapit</a:t>
            </a:r>
            <a:r>
              <a:rPr lang="en-US" b="0" i="0" dirty="0">
                <a:solidFill>
                  <a:srgbClr val="D1D5DB"/>
                </a:solidFill>
                <a:effectLst/>
                <a:latin typeface="Söhne"/>
              </a:rPr>
              <a:t> </a:t>
            </a:r>
            <a:r>
              <a:rPr lang="en-US" b="0" i="0" dirty="0" err="1">
                <a:solidFill>
                  <a:srgbClr val="D1D5DB"/>
                </a:solidFill>
                <a:effectLst/>
                <a:latin typeface="Söhne"/>
              </a:rPr>
              <a:t>ig</a:t>
            </a:r>
            <a:r>
              <a:rPr lang="en-US" b="0" i="0" dirty="0">
                <a:solidFill>
                  <a:srgbClr val="D1D5DB"/>
                </a:solidFill>
                <a:effectLst/>
                <a:latin typeface="Söhne"/>
              </a:rPr>
              <a:t> </a:t>
            </a:r>
            <a:r>
              <a:rPr lang="en-US" b="0" i="0" dirty="0" err="1">
                <a:solidFill>
                  <a:srgbClr val="D1D5DB"/>
                </a:solidFill>
                <a:effectLst/>
                <a:latin typeface="Söhne"/>
              </a:rPr>
              <a:t>bubutang</a:t>
            </a:r>
            <a:r>
              <a:rPr lang="en-US" b="0" i="0" dirty="0">
                <a:solidFill>
                  <a:srgbClr val="D1D5DB"/>
                </a:solidFill>
                <a:effectLst/>
                <a:latin typeface="Söhne"/>
              </a:rPr>
              <a:t> ha </a:t>
            </a:r>
            <a:r>
              <a:rPr lang="en-US" b="0" i="0" dirty="0" err="1">
                <a:solidFill>
                  <a:srgbClr val="D1D5DB"/>
                </a:solidFill>
                <a:effectLst/>
                <a:latin typeface="Söhne"/>
              </a:rPr>
              <a:t>sulod</a:t>
            </a:r>
            <a:r>
              <a:rPr lang="en-US" b="0" i="0" dirty="0">
                <a:solidFill>
                  <a:srgbClr val="D1D5DB"/>
                </a:solidFill>
                <a:effectLst/>
                <a:latin typeface="Söhne"/>
              </a:rPr>
              <a:t> hin UI.</a:t>
            </a:r>
          </a:p>
          <a:p>
            <a:endParaRPr lang="en-US" b="0" i="0" dirty="0">
              <a:solidFill>
                <a:srgbClr val="D1D5DB"/>
              </a:solidFill>
              <a:effectLst/>
              <a:latin typeface="Söhne"/>
            </a:endParaRPr>
          </a:p>
          <a:p>
            <a:r>
              <a:rPr lang="en-US" b="0" i="0" dirty="0">
                <a:solidFill>
                  <a:srgbClr val="D1D5DB"/>
                </a:solidFill>
                <a:effectLst/>
                <a:latin typeface="Söhne"/>
              </a:rPr>
              <a:t>Human Interface objects</a:t>
            </a:r>
          </a:p>
          <a:p>
            <a:r>
              <a:rPr lang="en-US" b="0" i="0" dirty="0">
                <a:solidFill>
                  <a:srgbClr val="D1D5DB"/>
                </a:solidFill>
                <a:effectLst/>
                <a:latin typeface="Söhne"/>
              </a:rPr>
              <a:t>	- </a:t>
            </a:r>
            <a:r>
              <a:rPr lang="en-US" dirty="0"/>
              <a:t>A vast library of reusable human interface objects has been developed for Web Apps. Any interface object that can be “seen, heard, touched or otherwise perceived” by an end user can 	be acquired from any one of a number of object libraries.</a:t>
            </a:r>
          </a:p>
          <a:p>
            <a:r>
              <a:rPr lang="en-US" dirty="0"/>
              <a:t>	- in other words it is a pre made library available for web apps.</a:t>
            </a:r>
          </a:p>
          <a:p>
            <a:endParaRPr lang="en-US" dirty="0"/>
          </a:p>
          <a:p>
            <a:r>
              <a:rPr lang="en-US" dirty="0"/>
              <a:t>Latency reduction</a:t>
            </a:r>
          </a:p>
          <a:p>
            <a:r>
              <a:rPr lang="en-PH" dirty="0"/>
              <a:t>	- </a:t>
            </a:r>
            <a:r>
              <a:rPr lang="en-US" b="0" i="0" dirty="0">
                <a:solidFill>
                  <a:srgbClr val="D1D5DB"/>
                </a:solidFill>
                <a:effectLst/>
                <a:latin typeface="Söhne"/>
              </a:rPr>
              <a:t>To reduce delays, </a:t>
            </a:r>
            <a:r>
              <a:rPr lang="en-US" b="0" i="0" dirty="0" err="1">
                <a:solidFill>
                  <a:srgbClr val="D1D5DB"/>
                </a:solidFill>
                <a:effectLst/>
                <a:latin typeface="Söhne"/>
              </a:rPr>
              <a:t>WebApps</a:t>
            </a:r>
            <a:r>
              <a:rPr lang="en-US" b="0" i="0" dirty="0">
                <a:solidFill>
                  <a:srgbClr val="D1D5DB"/>
                </a:solidFill>
                <a:effectLst/>
                <a:latin typeface="Söhne"/>
              </a:rPr>
              <a:t> should use multitasking to let users continue with their work even if an internal operation (like downloading a large image) is ongoing. The WebApp should 	also acknowledge delays and inform the user of what is happening through audio feedback, displaying a progress bar, or providing some form of entertainment during lengthy processing 	times.</a:t>
            </a:r>
          </a:p>
          <a:p>
            <a:endParaRPr lang="en-US" b="0" i="0" dirty="0">
              <a:solidFill>
                <a:srgbClr val="D1D5DB"/>
              </a:solidFill>
              <a:effectLst/>
              <a:latin typeface="Söhne"/>
            </a:endParaRPr>
          </a:p>
          <a:p>
            <a:r>
              <a:rPr lang="en-US" b="0" i="0" dirty="0">
                <a:solidFill>
                  <a:srgbClr val="D1D5DB"/>
                </a:solidFill>
                <a:effectLst/>
                <a:latin typeface="Söhne"/>
              </a:rPr>
              <a:t>Learnability</a:t>
            </a:r>
          </a:p>
          <a:p>
            <a:r>
              <a:rPr lang="en-US" b="0" i="0" dirty="0">
                <a:solidFill>
                  <a:srgbClr val="D1D5DB"/>
                </a:solidFill>
                <a:effectLst/>
                <a:latin typeface="Söhne"/>
              </a:rPr>
              <a:t>	- The WebApp interface should be easy to learn and use, with content and functions organized into clear categories that are easy to understand. Once learned, the interface should not 	require significant relearning when revisiting the WebApp.</a:t>
            </a:r>
          </a:p>
          <a:p>
            <a:endParaRPr lang="en-US" b="0" i="0" dirty="0">
              <a:solidFill>
                <a:srgbClr val="D1D5DB"/>
              </a:solidFill>
              <a:effectLst/>
              <a:latin typeface="Söhne"/>
            </a:endParaRPr>
          </a:p>
          <a:p>
            <a:r>
              <a:rPr lang="en-US" b="0" i="0" dirty="0">
                <a:solidFill>
                  <a:srgbClr val="D1D5DB"/>
                </a:solidFill>
                <a:effectLst/>
                <a:latin typeface="Söhne"/>
              </a:rPr>
              <a:t>Metaphors</a:t>
            </a:r>
          </a:p>
          <a:p>
            <a:r>
              <a:rPr lang="en-US" b="0" i="0" dirty="0">
                <a:solidFill>
                  <a:srgbClr val="D1D5DB"/>
                </a:solidFill>
                <a:effectLst/>
                <a:latin typeface="Söhne"/>
              </a:rPr>
              <a:t>	- The use of interaction metaphors in interfaces makes them easier to learn and use, as long as the metaphor is appropriate for the user and the application. The metaphor should draw on 	the user's experiences, but it doesn't need to be an exact replication of the real world. For instance, an e-commerce site can use a checkbook metaphor to help users schedule bill 	payments, but the system can simplify the process by allowing users to choose from a list of payees or use an autocomplete feature. This approach maintains the metaphor while making it 	easier for the user to complete the task.</a:t>
            </a:r>
            <a:endParaRPr lang="en-US" dirty="0"/>
          </a:p>
        </p:txBody>
      </p:sp>
    </p:spTree>
    <p:extLst>
      <p:ext uri="{BB962C8B-B14F-4D97-AF65-F5344CB8AC3E}">
        <p14:creationId xmlns:p14="http://schemas.microsoft.com/office/powerpoint/2010/main" val="317213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Maintain work product</a:t>
            </a:r>
          </a:p>
          <a:p>
            <a:r>
              <a:rPr lang="en-US" dirty="0"/>
              <a:t>	- </a:t>
            </a:r>
            <a:r>
              <a:rPr lang="en-US" b="0" i="0" dirty="0">
                <a:solidFill>
                  <a:srgbClr val="D1D5DB"/>
                </a:solidFill>
                <a:effectLst/>
                <a:latin typeface="Söhne"/>
              </a:rPr>
              <a:t>To prevent users from losing work due to errors in web application, the application must have an automatic save feature for all user-specified data, such as a completed form or a user-	created list. This feature will help users recover lost information easily. The web app interface should support this function and provide an easy mechanism for users to retrieve their data.</a:t>
            </a:r>
          </a:p>
          <a:p>
            <a:endParaRPr lang="en-US" b="0" i="0" dirty="0">
              <a:solidFill>
                <a:srgbClr val="D1D5DB"/>
              </a:solidFill>
              <a:effectLst/>
              <a:latin typeface="Söhne"/>
            </a:endParaRPr>
          </a:p>
          <a:p>
            <a:r>
              <a:rPr lang="en-US" b="0" i="0" dirty="0">
                <a:solidFill>
                  <a:srgbClr val="D1D5DB"/>
                </a:solidFill>
                <a:effectLst/>
                <a:latin typeface="Söhne"/>
              </a:rPr>
              <a:t>Readability</a:t>
            </a:r>
          </a:p>
          <a:p>
            <a:r>
              <a:rPr lang="en-US" b="0" i="0" dirty="0">
                <a:solidFill>
                  <a:srgbClr val="D1D5DB"/>
                </a:solidFill>
                <a:effectLst/>
                <a:latin typeface="Söhne"/>
              </a:rPr>
              <a:t>	- </a:t>
            </a:r>
            <a:r>
              <a:rPr lang="en-US" dirty="0"/>
              <a:t>All information presented through the interface should be readable by young and old. The interface designer should emphasize readable type styles, font sizes, and color background 	choices that enhance contrast.</a:t>
            </a:r>
          </a:p>
          <a:p>
            <a:endParaRPr lang="en-US" dirty="0"/>
          </a:p>
          <a:p>
            <a:r>
              <a:rPr lang="en-US" dirty="0"/>
              <a:t>Track state</a:t>
            </a:r>
          </a:p>
          <a:p>
            <a:r>
              <a:rPr lang="en-US" dirty="0"/>
              <a:t>	- </a:t>
            </a:r>
            <a:r>
              <a:rPr lang="en-US" b="0" i="0" dirty="0">
                <a:solidFill>
                  <a:srgbClr val="D1D5DB"/>
                </a:solidFill>
                <a:effectLst/>
                <a:latin typeface="Söhne"/>
              </a:rPr>
              <a:t>In web application design, user interaction state should be tracked and saved to allow users to log off and return later to continue where they left off. This state information can be stored 	using cookies, but this technology is controversial. Therefore, alternative design solutions may be preferable.</a:t>
            </a:r>
          </a:p>
          <a:p>
            <a:endParaRPr lang="en-US" b="0" i="0" dirty="0">
              <a:solidFill>
                <a:srgbClr val="D1D5DB"/>
              </a:solidFill>
              <a:effectLst/>
              <a:latin typeface="Söhne"/>
            </a:endParaRPr>
          </a:p>
          <a:p>
            <a:r>
              <a:rPr lang="en-US" b="0" i="0" dirty="0">
                <a:solidFill>
                  <a:srgbClr val="D1D5DB"/>
                </a:solidFill>
                <a:effectLst/>
                <a:latin typeface="Söhne"/>
              </a:rPr>
              <a:t>Visible navigation</a:t>
            </a:r>
          </a:p>
          <a:p>
            <a:r>
              <a:rPr lang="en-US" b="0" i="0" dirty="0">
                <a:solidFill>
                  <a:srgbClr val="D1D5DB"/>
                </a:solidFill>
                <a:effectLst/>
                <a:latin typeface="Söhne"/>
              </a:rPr>
              <a:t>	- A well-designed web application interface creates the illusion that users are in the same place, with the work brought to them. This approach minimizes the need for navigation by 	allowing users to retrieve content objects and select functions that are displayed and executed through the interface, without requiring them to move to different locations or pages within 	the application.</a:t>
            </a:r>
            <a:endParaRPr lang="en-PH" dirty="0"/>
          </a:p>
        </p:txBody>
      </p:sp>
    </p:spTree>
    <p:extLst>
      <p:ext uri="{BB962C8B-B14F-4D97-AF65-F5344CB8AC3E}">
        <p14:creationId xmlns:p14="http://schemas.microsoft.com/office/powerpoint/2010/main" val="1792830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indent="0" algn="l">
              <a:buFont typeface="+mj-lt"/>
              <a:buNone/>
            </a:pPr>
            <a:r>
              <a:rPr lang="en-US" sz="800" dirty="0"/>
              <a:t>2. Develop a rough sketch of the web app interface layout</a:t>
            </a:r>
          </a:p>
          <a:p>
            <a:pPr marL="0" indent="0" algn="l">
              <a:buFont typeface="+mj-lt"/>
              <a:buNone/>
            </a:pPr>
            <a:r>
              <a:rPr lang="en-US" sz="800" dirty="0"/>
              <a:t>	- </a:t>
            </a:r>
            <a:r>
              <a:rPr lang="en-US" sz="2000" b="0" i="0" dirty="0">
                <a:solidFill>
                  <a:srgbClr val="D1D5DB"/>
                </a:solidFill>
                <a:effectLst/>
                <a:latin typeface="Söhne"/>
              </a:rPr>
              <a:t>As part of the requirements modeling process, an initial version of the interface design (including its layout) may have been created. If this design already exists, it should be evaluated 	and improved as necessary. However, if the layout has not been created yet, you will need to collaborate with relevant parties to develop it now.</a:t>
            </a:r>
            <a:endParaRPr lang="en-US" sz="800" dirty="0"/>
          </a:p>
          <a:p>
            <a:pPr marL="0" indent="0" algn="l">
              <a:buFont typeface="+mj-lt"/>
              <a:buNone/>
            </a:pPr>
            <a:endParaRPr lang="en-US" sz="800" dirty="0"/>
          </a:p>
          <a:p>
            <a:pPr marL="0" indent="0" algn="l">
              <a:buFont typeface="+mj-lt"/>
              <a:buNone/>
            </a:pPr>
            <a:r>
              <a:rPr lang="en-PH" sz="800" dirty="0"/>
              <a:t>3. Map user objectives into specific interface actions</a:t>
            </a:r>
          </a:p>
          <a:p>
            <a:pPr marL="0" indent="0" algn="l">
              <a:buFont typeface="+mj-lt"/>
              <a:buNone/>
            </a:pPr>
            <a:r>
              <a:rPr lang="en-PH" sz="800" dirty="0"/>
              <a:t>	- </a:t>
            </a:r>
            <a:r>
              <a:rPr lang="en-US" sz="2000" b="0" i="0" dirty="0">
                <a:solidFill>
                  <a:srgbClr val="D1D5DB"/>
                </a:solidFill>
                <a:effectLst/>
                <a:latin typeface="Söhne"/>
              </a:rPr>
              <a:t>Most web apps have a few main objectives for the user, and these objectives should be broken down into specific interface actions. In short, the question to be answered is how the 	interface helps the user achieve each objective.</a:t>
            </a:r>
            <a:endParaRPr lang="en-PH" sz="800" dirty="0"/>
          </a:p>
          <a:p>
            <a:pPr marL="0" indent="0" algn="l">
              <a:buFont typeface="+mj-lt"/>
              <a:buNone/>
            </a:pPr>
            <a:endParaRPr lang="en-PH" sz="800" dirty="0"/>
          </a:p>
          <a:p>
            <a:pPr marL="0" indent="0" algn="l">
              <a:buFont typeface="+mj-lt"/>
              <a:buNone/>
            </a:pPr>
            <a:r>
              <a:rPr lang="en-PH" sz="800" dirty="0"/>
              <a:t>4. Define a set of user tasks that are associated with each action</a:t>
            </a:r>
          </a:p>
          <a:p>
            <a:pPr marL="0" indent="0" algn="l">
              <a:buFont typeface="+mj-lt"/>
              <a:buNone/>
            </a:pPr>
            <a:r>
              <a:rPr lang="en-PH" sz="800" dirty="0"/>
              <a:t>	- </a:t>
            </a:r>
            <a:r>
              <a:rPr lang="en-US" sz="2000" b="0" i="0" dirty="0">
                <a:solidFill>
                  <a:srgbClr val="D1D5DB"/>
                </a:solidFill>
                <a:effectLst/>
                <a:latin typeface="Söhne"/>
              </a:rPr>
              <a:t>Every interface action (such as "buy a product") is connected to a set of user tasks that were identified during requirements modeling. These tasks need to be translated into specific 	interactions in the design phase, which include navigation, content, and WebApp functions.</a:t>
            </a:r>
            <a:endParaRPr lang="en-PH" sz="800" dirty="0"/>
          </a:p>
          <a:p>
            <a:pPr marL="0" indent="0" algn="l">
              <a:buFont typeface="+mj-lt"/>
              <a:buNone/>
            </a:pPr>
            <a:endParaRPr lang="en-PH" sz="800" dirty="0"/>
          </a:p>
          <a:p>
            <a:pPr marL="0" indent="0" algn="l">
              <a:buFont typeface="+mj-lt"/>
              <a:buNone/>
            </a:pPr>
            <a:r>
              <a:rPr lang="en-PH" sz="800" dirty="0"/>
              <a:t>5. Storyboard screen images for each interface action</a:t>
            </a:r>
          </a:p>
          <a:p>
            <a:pPr marL="0" indent="0" algn="l">
              <a:buFont typeface="+mj-lt"/>
              <a:buNone/>
            </a:pPr>
            <a:r>
              <a:rPr lang="en-PH" sz="800" dirty="0"/>
              <a:t>	- </a:t>
            </a:r>
            <a:r>
              <a:rPr lang="en-US" sz="2000" dirty="0"/>
              <a:t>As each action is considered, a sequence of storyboard images (screen images) should be created to depict how the interface responds to user interaction. Content objects should be 	identified (even if they have not yet been designed and developed), WebApp functionality should be shown, and navigation links should be indicated</a:t>
            </a:r>
            <a:endParaRPr lang="en-PH" sz="800" dirty="0"/>
          </a:p>
          <a:p>
            <a:pPr marL="0" indent="0" algn="l">
              <a:buFont typeface="+mj-lt"/>
              <a:buNone/>
            </a:pPr>
            <a:endParaRPr lang="en-PH" sz="800" dirty="0"/>
          </a:p>
          <a:p>
            <a:pPr marL="0" indent="0" algn="l">
              <a:buFont typeface="+mj-lt"/>
              <a:buNone/>
            </a:pPr>
            <a:r>
              <a:rPr lang="en-PH" sz="800" dirty="0"/>
              <a:t>6. Refine interface layout and storyboards using input from aesthetic design</a:t>
            </a:r>
          </a:p>
          <a:p>
            <a:pPr marL="0" indent="0" algn="l">
              <a:buFont typeface="+mj-lt"/>
              <a:buNone/>
            </a:pPr>
            <a:r>
              <a:rPr lang="en-PH" sz="800" dirty="0"/>
              <a:t>	- </a:t>
            </a:r>
            <a:r>
              <a:rPr lang="en-US" sz="2000" dirty="0"/>
              <a:t>In most cases, you’ll be responsible for rough layout and storyboarding, but the aesthetic look and feel for a major commercial site is often developed by artistic, rather than technical, professionals. Aesthetic design (Chapter 13) is integrated with the work performed by the interface designer.</a:t>
            </a:r>
            <a:endParaRPr lang="en-PH" sz="800" dirty="0"/>
          </a:p>
          <a:p>
            <a:endParaRPr lang="en-PH" dirty="0"/>
          </a:p>
        </p:txBody>
      </p:sp>
    </p:spTree>
    <p:extLst>
      <p:ext uri="{BB962C8B-B14F-4D97-AF65-F5344CB8AC3E}">
        <p14:creationId xmlns:p14="http://schemas.microsoft.com/office/powerpoint/2010/main" val="1376217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indent="0">
              <a:buFont typeface="+mj-lt"/>
              <a:buNone/>
            </a:pPr>
            <a:r>
              <a:rPr lang="en-US" sz="800" dirty="0"/>
              <a:t>7. Identify user interface objects</a:t>
            </a:r>
          </a:p>
          <a:p>
            <a:pPr marL="0" indent="0">
              <a:buFont typeface="+mj-lt"/>
              <a:buNone/>
            </a:pPr>
            <a:r>
              <a:rPr lang="en-US" sz="800" dirty="0"/>
              <a:t>	- </a:t>
            </a:r>
            <a:r>
              <a:rPr lang="en-US" sz="2000" dirty="0"/>
              <a:t>This task may require a search through an existing object library to find those reusable objects (classes) that are appropriate for the WebApp interface. In addition, any custom classes are specified at this time</a:t>
            </a:r>
            <a:endParaRPr lang="en-US" sz="800" dirty="0"/>
          </a:p>
          <a:p>
            <a:pPr marL="0" indent="0">
              <a:buFont typeface="+mj-lt"/>
              <a:buNone/>
            </a:pPr>
            <a:endParaRPr lang="en-US" sz="800" dirty="0"/>
          </a:p>
          <a:p>
            <a:pPr marL="0" indent="0">
              <a:buFont typeface="+mj-lt"/>
              <a:buNone/>
            </a:pPr>
            <a:r>
              <a:rPr lang="en-US" sz="800" dirty="0"/>
              <a:t>8. Develop a procedural representation</a:t>
            </a:r>
          </a:p>
          <a:p>
            <a:pPr marL="0" indent="0">
              <a:buFont typeface="+mj-lt"/>
              <a:buNone/>
            </a:pPr>
            <a:r>
              <a:rPr lang="en-US" sz="800" dirty="0"/>
              <a:t>	- </a:t>
            </a:r>
            <a:r>
              <a:rPr lang="en-US" sz="2000" dirty="0"/>
              <a:t>This optional task uses UML sequence diagrams and/or activity diagrams (Appendix 1) to depict the flow of activities (and decisions) that occur as the user interacts with the WebApp.</a:t>
            </a:r>
            <a:endParaRPr lang="en-US" sz="800" dirty="0"/>
          </a:p>
          <a:p>
            <a:pPr marL="0" indent="0">
              <a:buFont typeface="+mj-lt"/>
              <a:buNone/>
            </a:pPr>
            <a:endParaRPr lang="en-US" sz="800" dirty="0"/>
          </a:p>
          <a:p>
            <a:pPr marL="0" indent="0">
              <a:buFont typeface="+mj-lt"/>
              <a:buNone/>
            </a:pPr>
            <a:r>
              <a:rPr lang="en-US" sz="800" dirty="0"/>
              <a:t>9. Develop a behavioral representation of the interface</a:t>
            </a:r>
          </a:p>
          <a:p>
            <a:pPr marL="0" indent="0">
              <a:buFont typeface="+mj-lt"/>
              <a:buNone/>
            </a:pPr>
            <a:r>
              <a:rPr lang="en-US" sz="800" dirty="0"/>
              <a:t>	- </a:t>
            </a:r>
            <a:r>
              <a:rPr lang="en-US" sz="2000" dirty="0"/>
              <a:t>This optional task makes use of UML state diagrams (Appendix 1) to represent state transitions and the events that cause them. Control mechanisms (i.e., the objects and actions available 	to the user to alter a WebApp state) are defined.</a:t>
            </a:r>
            <a:endParaRPr lang="en-US" sz="800" dirty="0"/>
          </a:p>
          <a:p>
            <a:pPr marL="0" indent="0">
              <a:buFont typeface="+mj-lt"/>
              <a:buNone/>
            </a:pPr>
            <a:endParaRPr lang="en-US" sz="800" dirty="0"/>
          </a:p>
          <a:p>
            <a:pPr marL="0" indent="0">
              <a:buFont typeface="+mj-lt"/>
              <a:buNone/>
            </a:pPr>
            <a:r>
              <a:rPr lang="en-US" sz="800" dirty="0"/>
              <a:t>10. Describe the interface layout for each state</a:t>
            </a:r>
          </a:p>
          <a:p>
            <a:pPr marL="0" indent="0">
              <a:buFont typeface="+mj-lt"/>
              <a:buNone/>
            </a:pPr>
            <a:r>
              <a:rPr lang="en-US" sz="800" dirty="0"/>
              <a:t>	- </a:t>
            </a:r>
            <a:r>
              <a:rPr lang="en-US" sz="2000" dirty="0"/>
              <a:t>Using design information developed in Tasks 2 and 5, associate a specific layout or screen image with each WebApp state described in Task.</a:t>
            </a:r>
            <a:endParaRPr lang="en-US" sz="800" dirty="0"/>
          </a:p>
          <a:p>
            <a:pPr marL="0" indent="0">
              <a:buFont typeface="+mj-lt"/>
              <a:buNone/>
            </a:pPr>
            <a:endParaRPr lang="en-US" sz="800" dirty="0"/>
          </a:p>
          <a:p>
            <a:pPr marL="0" indent="0">
              <a:buFont typeface="+mj-lt"/>
              <a:buNone/>
            </a:pPr>
            <a:r>
              <a:rPr lang="en-US" sz="800" dirty="0"/>
              <a:t>11. Refine and review the interface design model</a:t>
            </a:r>
          </a:p>
          <a:p>
            <a:r>
              <a:rPr lang="en-PH" dirty="0"/>
              <a:t>	- </a:t>
            </a:r>
            <a:r>
              <a:rPr lang="en-US" dirty="0"/>
              <a:t>Review of the interface should focus on usability.</a:t>
            </a:r>
            <a:endParaRPr lang="en-PH" dirty="0"/>
          </a:p>
          <a:p>
            <a:endParaRPr lang="en-PH" dirty="0"/>
          </a:p>
        </p:txBody>
      </p:sp>
    </p:spTree>
    <p:extLst>
      <p:ext uri="{BB962C8B-B14F-4D97-AF65-F5344CB8AC3E}">
        <p14:creationId xmlns:p14="http://schemas.microsoft.com/office/powerpoint/2010/main" val="14274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724271"/>
            <a:ext cx="5385816" cy="1225296"/>
          </a:xfrm>
        </p:spPr>
        <p:txBody>
          <a:bodyPr/>
          <a:lstStyle/>
          <a:p>
            <a:r>
              <a:rPr lang="en-US" dirty="0"/>
              <a:t>Web app interface design</a:t>
            </a:r>
          </a:p>
        </p:txBody>
      </p:sp>
      <p:sp>
        <p:nvSpPr>
          <p:cNvPr id="5" name="Subtitle 4">
            <a:extLst>
              <a:ext uri="{FF2B5EF4-FFF2-40B4-BE49-F238E27FC236}">
                <a16:creationId xmlns:a16="http://schemas.microsoft.com/office/drawing/2014/main" id="{E319C744-23CC-46DD-AE69-2086AF08FAFB}"/>
              </a:ext>
            </a:extLst>
          </p:cNvPr>
          <p:cNvSpPr>
            <a:spLocks noGrp="1"/>
          </p:cNvSpPr>
          <p:nvPr>
            <p:ph type="subTitle" idx="1"/>
          </p:nvPr>
        </p:nvSpPr>
        <p:spPr>
          <a:xfrm>
            <a:off x="4349496" y="1000644"/>
            <a:ext cx="3493008" cy="878908"/>
          </a:xfrm>
        </p:spPr>
        <p:txBody>
          <a:bodyPr/>
          <a:lstStyle/>
          <a:p>
            <a:r>
              <a:rPr lang="en-US" b="1" u="sng" dirty="0"/>
              <a:t>User Interface Design</a:t>
            </a:r>
            <a:endParaRPr lang="en-PH" b="1" u="sng" dirty="0"/>
          </a:p>
        </p:txBody>
      </p:sp>
      <p:sp>
        <p:nvSpPr>
          <p:cNvPr id="4" name="Subtitle 4">
            <a:extLst>
              <a:ext uri="{FF2B5EF4-FFF2-40B4-BE49-F238E27FC236}">
                <a16:creationId xmlns:a16="http://schemas.microsoft.com/office/drawing/2014/main" id="{AAECB7DB-25CD-4A1B-8FF6-D162F7964A81}"/>
              </a:ext>
            </a:extLst>
          </p:cNvPr>
          <p:cNvSpPr txBox="1">
            <a:spLocks/>
          </p:cNvSpPr>
          <p:nvPr/>
        </p:nvSpPr>
        <p:spPr>
          <a:xfrm>
            <a:off x="4349496" y="4102065"/>
            <a:ext cx="3493008" cy="878908"/>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t>Reporters: Janxent Maverick P. Agner</a:t>
            </a:r>
          </a:p>
          <a:p>
            <a:r>
              <a:rPr lang="en-US" sz="1600" b="1" dirty="0"/>
              <a:t>Jhon Grey </a:t>
            </a:r>
            <a:r>
              <a:rPr lang="en-US" sz="1600" b="1" dirty="0" err="1"/>
              <a:t>Asis</a:t>
            </a:r>
            <a:endParaRPr lang="en-PH" sz="1600" b="1"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06ACC7D-BAE7-4416-B96D-BCC24AF0DC46}"/>
              </a:ext>
            </a:extLst>
          </p:cNvPr>
          <p:cNvSpPr>
            <a:spLocks noGrp="1"/>
          </p:cNvSpPr>
          <p:nvPr>
            <p:ph type="ftr" sz="quarter" idx="11"/>
          </p:nvPr>
        </p:nvSpPr>
        <p:spPr/>
        <p:txBody>
          <a:bodyPr/>
          <a:lstStyle/>
          <a:p>
            <a:r>
              <a:rPr lang="en-US" b="1" dirty="0"/>
              <a:t>Web App Interface Design</a:t>
            </a:r>
          </a:p>
        </p:txBody>
      </p:sp>
      <p:sp>
        <p:nvSpPr>
          <p:cNvPr id="4" name="Slide Number Placeholder 3">
            <a:extLst>
              <a:ext uri="{FF2B5EF4-FFF2-40B4-BE49-F238E27FC236}">
                <a16:creationId xmlns:a16="http://schemas.microsoft.com/office/drawing/2014/main" id="{535C41F8-B009-4102-BFE5-9BDE47BC76C5}"/>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7" name="Text Placeholder 6">
            <a:extLst>
              <a:ext uri="{FF2B5EF4-FFF2-40B4-BE49-F238E27FC236}">
                <a16:creationId xmlns:a16="http://schemas.microsoft.com/office/drawing/2014/main" id="{7BEBB539-9F80-4DD0-920F-D124F4EA4483}"/>
              </a:ext>
            </a:extLst>
          </p:cNvPr>
          <p:cNvSpPr>
            <a:spLocks noGrp="1"/>
          </p:cNvSpPr>
          <p:nvPr>
            <p:ph type="body" sz="quarter" idx="15"/>
          </p:nvPr>
        </p:nvSpPr>
        <p:spPr>
          <a:xfrm>
            <a:off x="330066" y="2473231"/>
            <a:ext cx="11861934" cy="1911537"/>
          </a:xfrm>
        </p:spPr>
        <p:txBody>
          <a:bodyPr/>
          <a:lstStyle/>
          <a:p>
            <a:pPr marL="514350" indent="-514350" algn="l">
              <a:buFont typeface="+mj-lt"/>
              <a:buAutoNum type="arabicPeriod"/>
            </a:pPr>
            <a:r>
              <a:rPr lang="en-US" sz="3200" dirty="0"/>
              <a:t>Review information contained in the requirements model and refine as required</a:t>
            </a:r>
            <a:endParaRPr lang="en-US" sz="2400" dirty="0"/>
          </a:p>
          <a:p>
            <a:pPr marL="514350" indent="-514350" algn="l">
              <a:buFont typeface="+mj-lt"/>
              <a:buAutoNum type="arabicPeriod"/>
            </a:pPr>
            <a:r>
              <a:rPr lang="en-US" sz="2800" dirty="0"/>
              <a:t>Develop a rough sketch of the web app interface layout</a:t>
            </a:r>
          </a:p>
          <a:p>
            <a:pPr marL="514350" indent="-514350" algn="l">
              <a:buFont typeface="+mj-lt"/>
              <a:buAutoNum type="arabicPeriod"/>
            </a:pPr>
            <a:r>
              <a:rPr lang="en-PH" sz="2800" dirty="0"/>
              <a:t>Map user objectives into specific interface actions</a:t>
            </a:r>
          </a:p>
          <a:p>
            <a:pPr marL="514350" indent="-514350" algn="l">
              <a:buFont typeface="+mj-lt"/>
              <a:buAutoNum type="arabicPeriod"/>
            </a:pPr>
            <a:r>
              <a:rPr lang="en-PH" sz="2800" dirty="0"/>
              <a:t>Define a set of user tasks that are associated with each action</a:t>
            </a:r>
          </a:p>
          <a:p>
            <a:pPr marL="514350" indent="-514350" algn="l">
              <a:buFont typeface="+mj-lt"/>
              <a:buAutoNum type="arabicPeriod"/>
            </a:pPr>
            <a:r>
              <a:rPr lang="en-PH" sz="2800" dirty="0"/>
              <a:t>Storyboard screen images for each interface action</a:t>
            </a:r>
          </a:p>
          <a:p>
            <a:pPr marL="514350" indent="-514350" algn="l">
              <a:buFont typeface="+mj-lt"/>
              <a:buAutoNum type="arabicPeriod"/>
            </a:pPr>
            <a:r>
              <a:rPr lang="en-PH" sz="2800" dirty="0"/>
              <a:t>Refine interface layout and storyboards using input from aesthetic design</a:t>
            </a:r>
          </a:p>
        </p:txBody>
      </p:sp>
    </p:spTree>
    <p:extLst>
      <p:ext uri="{BB962C8B-B14F-4D97-AF65-F5344CB8AC3E}">
        <p14:creationId xmlns:p14="http://schemas.microsoft.com/office/powerpoint/2010/main" val="118800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23E2493-8077-C87A-3151-EA79A3094C45}"/>
              </a:ext>
            </a:extLst>
          </p:cNvPr>
          <p:cNvSpPr>
            <a:spLocks noGrp="1"/>
          </p:cNvSpPr>
          <p:nvPr>
            <p:ph type="title"/>
          </p:nvPr>
        </p:nvSpPr>
        <p:spPr>
          <a:xfrm>
            <a:off x="758952" y="920315"/>
            <a:ext cx="10671048" cy="768096"/>
          </a:xfrm>
        </p:spPr>
        <p:txBody>
          <a:bodyPr/>
          <a:lstStyle/>
          <a:p>
            <a:r>
              <a:rPr lang="en-US" dirty="0"/>
              <a:t>Mapping user objectives</a:t>
            </a:r>
          </a:p>
        </p:txBody>
      </p:sp>
      <p:pic>
        <p:nvPicPr>
          <p:cNvPr id="7" name="Content Placeholder 6" descr="A picture containing schematic&#10;&#10;Description automatically generated">
            <a:extLst>
              <a:ext uri="{FF2B5EF4-FFF2-40B4-BE49-F238E27FC236}">
                <a16:creationId xmlns:a16="http://schemas.microsoft.com/office/drawing/2014/main" id="{D75BA121-9C63-44B2-9483-3967F9B0F956}"/>
              </a:ext>
            </a:extLst>
          </p:cNvPr>
          <p:cNvPicPr>
            <a:picLocks noGrp="1" noChangeAspect="1"/>
          </p:cNvPicPr>
          <p:nvPr>
            <p:ph sz="half" idx="1"/>
          </p:nvPr>
        </p:nvPicPr>
        <p:blipFill>
          <a:blip r:embed="rId2"/>
          <a:stretch>
            <a:fillRect/>
          </a:stretch>
        </p:blipFill>
        <p:spPr>
          <a:xfrm>
            <a:off x="1875863" y="1825212"/>
            <a:ext cx="8437226" cy="4935779"/>
          </a:xfrm>
          <a:noFill/>
        </p:spPr>
      </p:pic>
      <p:sp>
        <p:nvSpPr>
          <p:cNvPr id="4" name="Footer Placeholder 3">
            <a:extLst>
              <a:ext uri="{FF2B5EF4-FFF2-40B4-BE49-F238E27FC236}">
                <a16:creationId xmlns:a16="http://schemas.microsoft.com/office/drawing/2014/main" id="{514BDDAE-733A-4F0D-BF43-3A77F4233C28}"/>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b="1" dirty="0"/>
              <a:t>Web App Interface Design</a:t>
            </a:r>
          </a:p>
        </p:txBody>
      </p:sp>
      <p:sp>
        <p:nvSpPr>
          <p:cNvPr id="5" name="Slide Number Placeholder 4">
            <a:extLst>
              <a:ext uri="{FF2B5EF4-FFF2-40B4-BE49-F238E27FC236}">
                <a16:creationId xmlns:a16="http://schemas.microsoft.com/office/drawing/2014/main" id="{4A4027D5-494B-4EB3-A269-F102F0B5A309}"/>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11</a:t>
            </a:fld>
            <a:endParaRPr lang="en-US"/>
          </a:p>
        </p:txBody>
      </p:sp>
    </p:spTree>
    <p:extLst>
      <p:ext uri="{BB962C8B-B14F-4D97-AF65-F5344CB8AC3E}">
        <p14:creationId xmlns:p14="http://schemas.microsoft.com/office/powerpoint/2010/main" val="35307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616D91A-181E-4531-ADEC-A0A869D6FF3A}"/>
              </a:ext>
            </a:extLst>
          </p:cNvPr>
          <p:cNvSpPr>
            <a:spLocks noGrp="1"/>
          </p:cNvSpPr>
          <p:nvPr>
            <p:ph idx="1"/>
          </p:nvPr>
        </p:nvSpPr>
        <p:spPr>
          <a:xfrm>
            <a:off x="621792" y="2078736"/>
            <a:ext cx="8526690" cy="2700528"/>
          </a:xfrm>
        </p:spPr>
        <p:txBody>
          <a:bodyPr/>
          <a:lstStyle/>
          <a:p>
            <a:pPr marL="514350" indent="-514350">
              <a:buFont typeface="+mj-lt"/>
              <a:buAutoNum type="arabicPeriod" startAt="7"/>
            </a:pPr>
            <a:r>
              <a:rPr lang="en-US" sz="2800" dirty="0"/>
              <a:t>Identify user interface objects</a:t>
            </a:r>
          </a:p>
          <a:p>
            <a:pPr marL="514350" indent="-514350">
              <a:buFont typeface="+mj-lt"/>
              <a:buAutoNum type="arabicPeriod" startAt="7"/>
            </a:pPr>
            <a:r>
              <a:rPr lang="en-US" sz="2800" dirty="0"/>
              <a:t>Develop a procedural representation</a:t>
            </a:r>
          </a:p>
          <a:p>
            <a:pPr marL="514350" indent="-514350">
              <a:buFont typeface="+mj-lt"/>
              <a:buAutoNum type="arabicPeriod" startAt="7"/>
            </a:pPr>
            <a:r>
              <a:rPr lang="en-US" sz="2800" dirty="0"/>
              <a:t>Develop a behavioral representation of the interface</a:t>
            </a:r>
          </a:p>
          <a:p>
            <a:pPr marL="514350" indent="-514350">
              <a:buFont typeface="+mj-lt"/>
              <a:buAutoNum type="arabicPeriod" startAt="7"/>
            </a:pPr>
            <a:r>
              <a:rPr lang="en-US" sz="2800" dirty="0"/>
              <a:t>Describe the interface layout for each state</a:t>
            </a:r>
          </a:p>
          <a:p>
            <a:pPr marL="514350" indent="-514350">
              <a:buFont typeface="+mj-lt"/>
              <a:buAutoNum type="arabicPeriod" startAt="7"/>
            </a:pPr>
            <a:r>
              <a:rPr lang="en-US" sz="2800" dirty="0"/>
              <a:t>Refine and review the interface design model</a:t>
            </a:r>
          </a:p>
        </p:txBody>
      </p:sp>
      <p:sp>
        <p:nvSpPr>
          <p:cNvPr id="5" name="Slide Number Placeholder 4">
            <a:extLst>
              <a:ext uri="{FF2B5EF4-FFF2-40B4-BE49-F238E27FC236}">
                <a16:creationId xmlns:a16="http://schemas.microsoft.com/office/drawing/2014/main" id="{727ECB98-9C9F-48F3-9144-DEFE58405329}"/>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4" name="Footer Placeholder 3">
            <a:extLst>
              <a:ext uri="{FF2B5EF4-FFF2-40B4-BE49-F238E27FC236}">
                <a16:creationId xmlns:a16="http://schemas.microsoft.com/office/drawing/2014/main" id="{90C9164C-84E5-42F4-9CD7-5E21BE13394A}"/>
              </a:ext>
            </a:extLst>
          </p:cNvPr>
          <p:cNvSpPr>
            <a:spLocks noGrp="1"/>
          </p:cNvSpPr>
          <p:nvPr>
            <p:ph type="ftr" sz="quarter" idx="13"/>
          </p:nvPr>
        </p:nvSpPr>
        <p:spPr/>
        <p:txBody>
          <a:bodyPr/>
          <a:lstStyle/>
          <a:p>
            <a:r>
              <a:rPr lang="en-US" b="1" dirty="0"/>
              <a:t>Web App Interface Design</a:t>
            </a:r>
          </a:p>
        </p:txBody>
      </p:sp>
    </p:spTree>
    <p:extLst>
      <p:ext uri="{BB962C8B-B14F-4D97-AF65-F5344CB8AC3E}">
        <p14:creationId xmlns:p14="http://schemas.microsoft.com/office/powerpoint/2010/main" val="311601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84D8750E-AB80-499A-86D0-64837DC2BC93}"/>
              </a:ext>
            </a:extLst>
          </p:cNvPr>
          <p:cNvSpPr>
            <a:spLocks noGrp="1"/>
          </p:cNvSpPr>
          <p:nvPr>
            <p:ph type="title"/>
          </p:nvPr>
        </p:nvSpPr>
        <p:spPr>
          <a:xfrm>
            <a:off x="758952" y="1081679"/>
            <a:ext cx="10671048" cy="768096"/>
          </a:xfrm>
        </p:spPr>
        <p:txBody>
          <a:bodyPr/>
          <a:lstStyle/>
          <a:p>
            <a:r>
              <a:rPr lang="en-US" sz="4000" dirty="0"/>
              <a:t>Design evaluation cycle</a:t>
            </a:r>
            <a:endParaRPr lang="en-PH" sz="4000" dirty="0"/>
          </a:p>
        </p:txBody>
      </p:sp>
      <p:pic>
        <p:nvPicPr>
          <p:cNvPr id="23" name="Content Placeholder 22" descr="A picture containing diagram&#10;&#10;Description automatically generated">
            <a:extLst>
              <a:ext uri="{FF2B5EF4-FFF2-40B4-BE49-F238E27FC236}">
                <a16:creationId xmlns:a16="http://schemas.microsoft.com/office/drawing/2014/main" id="{30E1860F-266A-445A-B287-0F3C5EAD22E6}"/>
              </a:ext>
            </a:extLst>
          </p:cNvPr>
          <p:cNvPicPr>
            <a:picLocks noGrp="1" noChangeAspect="1"/>
          </p:cNvPicPr>
          <p:nvPr>
            <p:ph sz="half" idx="1"/>
          </p:nvPr>
        </p:nvPicPr>
        <p:blipFill>
          <a:blip r:embed="rId2"/>
          <a:stretch>
            <a:fillRect/>
          </a:stretch>
        </p:blipFill>
        <p:spPr>
          <a:xfrm>
            <a:off x="3581400" y="1698598"/>
            <a:ext cx="5029200" cy="5107510"/>
          </a:xfrm>
        </p:spPr>
      </p:pic>
      <p:sp>
        <p:nvSpPr>
          <p:cNvPr id="3" name="Footer Placeholder 2">
            <a:extLst>
              <a:ext uri="{FF2B5EF4-FFF2-40B4-BE49-F238E27FC236}">
                <a16:creationId xmlns:a16="http://schemas.microsoft.com/office/drawing/2014/main" id="{D9EB4C27-387F-4C85-B3CF-EAFE990335EF}"/>
              </a:ext>
            </a:extLst>
          </p:cNvPr>
          <p:cNvSpPr>
            <a:spLocks noGrp="1"/>
          </p:cNvSpPr>
          <p:nvPr>
            <p:ph type="ftr" sz="quarter" idx="11"/>
          </p:nvPr>
        </p:nvSpPr>
        <p:spPr/>
        <p:txBody>
          <a:bodyPr/>
          <a:lstStyle/>
          <a:p>
            <a:r>
              <a:rPr lang="en-US" b="1" dirty="0"/>
              <a:t>Web App Interface Design</a:t>
            </a:r>
          </a:p>
        </p:txBody>
      </p:sp>
      <p:sp>
        <p:nvSpPr>
          <p:cNvPr id="4" name="Slide Number Placeholder 3">
            <a:extLst>
              <a:ext uri="{FF2B5EF4-FFF2-40B4-BE49-F238E27FC236}">
                <a16:creationId xmlns:a16="http://schemas.microsoft.com/office/drawing/2014/main" id="{83AE9D0C-29AC-422F-9741-46CEAC02F4FC}"/>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3555372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2A80-EBF2-4450-A2D3-F372A1D5CC9B}"/>
              </a:ext>
            </a:extLst>
          </p:cNvPr>
          <p:cNvSpPr>
            <a:spLocks noGrp="1"/>
          </p:cNvSpPr>
          <p:nvPr>
            <p:ph type="title"/>
          </p:nvPr>
        </p:nvSpPr>
        <p:spPr/>
        <p:txBody>
          <a:bodyPr/>
          <a:lstStyle/>
          <a:p>
            <a:r>
              <a:rPr lang="en-US" dirty="0"/>
              <a:t>summary</a:t>
            </a:r>
            <a:endParaRPr lang="en-PH" dirty="0"/>
          </a:p>
        </p:txBody>
      </p:sp>
      <p:sp>
        <p:nvSpPr>
          <p:cNvPr id="3" name="Slide Number Placeholder 2">
            <a:extLst>
              <a:ext uri="{FF2B5EF4-FFF2-40B4-BE49-F238E27FC236}">
                <a16:creationId xmlns:a16="http://schemas.microsoft.com/office/drawing/2014/main" id="{A0261BE6-4571-4645-A310-5583EEB2D658}"/>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9" name="Text Placeholder 8">
            <a:extLst>
              <a:ext uri="{FF2B5EF4-FFF2-40B4-BE49-F238E27FC236}">
                <a16:creationId xmlns:a16="http://schemas.microsoft.com/office/drawing/2014/main" id="{3C474543-1373-43E3-A792-713DF0AEE81F}"/>
              </a:ext>
            </a:extLst>
          </p:cNvPr>
          <p:cNvSpPr>
            <a:spLocks noGrp="1"/>
          </p:cNvSpPr>
          <p:nvPr>
            <p:ph type="body" sz="quarter" idx="18"/>
          </p:nvPr>
        </p:nvSpPr>
        <p:spPr>
          <a:xfrm>
            <a:off x="971236" y="2466906"/>
            <a:ext cx="10467908" cy="3160597"/>
          </a:xfrm>
        </p:spPr>
        <p:txBody>
          <a:bodyPr/>
          <a:lstStyle/>
          <a:p>
            <a:pPr algn="l"/>
            <a:r>
              <a:rPr lang="en-US" sz="2000" b="0" i="0" dirty="0">
                <a:solidFill>
                  <a:schemeClr val="accent6">
                    <a:lumMod val="75000"/>
                  </a:schemeClr>
                </a:solidFill>
                <a:effectLst/>
                <a:latin typeface="Söhne"/>
              </a:rPr>
              <a:t>The user interface is a crucial component of a computer-based system or product, and a poorly designed interface can severely hinder the user's ability to effectively use the application. Three important principles for effective interface design are: placing the user in control, reducing memory load, and maintaining consistency. An organized design process, including user, task, and environmental analysis, is necessary to achieve a successful interface. The design process includes creating user scenarios, screen layouts, and considering design issues such as response time and error handling. A prototype is built and evaluated by the user. The design of WebApp interfaces follows similar principles and workflows. The user interface is critical in shaping a user's perception of the system's quality.</a:t>
            </a:r>
            <a:endParaRPr lang="en-PH" sz="2000" dirty="0">
              <a:solidFill>
                <a:schemeClr val="accent6">
                  <a:lumMod val="75000"/>
                </a:schemeClr>
              </a:solidFill>
            </a:endParaRPr>
          </a:p>
        </p:txBody>
      </p:sp>
    </p:spTree>
    <p:extLst>
      <p:ext uri="{BB962C8B-B14F-4D97-AF65-F5344CB8AC3E}">
        <p14:creationId xmlns:p14="http://schemas.microsoft.com/office/powerpoint/2010/main" val="404975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2000" dirty="0"/>
              <a:t>More and more applications these days are migrating to the Web. Without platform constraints or installation requirements, the Software-as-a-Service (SaaS) model looks very attractive. Web application interface design is, at its core, Web design; however, its focus is mainly on function. To compete with desktop applications, Web apps must offer simple, intuitive and responsive user interfaces that let their users get things done with less effort and time.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b="1" dirty="0"/>
              <a:t>Web App Interface Design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56662" y="966634"/>
            <a:ext cx="11278676" cy="768096"/>
          </a:xfrm>
        </p:spPr>
        <p:txBody>
          <a:bodyPr/>
          <a:lstStyle/>
          <a:p>
            <a:pPr algn="ctr"/>
            <a:r>
              <a:rPr lang="en-US" sz="3200" b="1" dirty="0">
                <a:solidFill>
                  <a:schemeClr val="accent6"/>
                </a:solidFill>
                <a:latin typeface="Arial Black" panose="020B0604020202020204" pitchFamily="34" charset="0"/>
                <a:cs typeface="Arial Black" panose="020B0604020202020204" pitchFamily="34" charset="0"/>
              </a:rPr>
              <a:t>THE WEB APP INTERFACE SHOULD ANSWER THE THREE PRIMARY QUESTIONS FOR THE END USER</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931792" y="2769198"/>
            <a:ext cx="7196149" cy="3122168"/>
          </a:xfrm>
        </p:spPr>
        <p:txBody>
          <a:bodyPr/>
          <a:lstStyle/>
          <a:p>
            <a:pPr marL="342900" indent="-342900">
              <a:buFont typeface="Arial" panose="020B0604020202020204" pitchFamily="34" charset="0"/>
              <a:buChar char="•"/>
            </a:pPr>
            <a:r>
              <a:rPr lang="en-US" sz="2800" b="1" i="1" dirty="0"/>
              <a:t>Where am I?</a:t>
            </a:r>
          </a:p>
          <a:p>
            <a:pPr marL="342900" indent="-342900">
              <a:buFont typeface="Arial" panose="020B0604020202020204" pitchFamily="34" charset="0"/>
              <a:buChar char="•"/>
            </a:pPr>
            <a:r>
              <a:rPr lang="en-US" sz="2800" b="1" i="1" dirty="0"/>
              <a:t>What can I do now?</a:t>
            </a:r>
          </a:p>
          <a:p>
            <a:pPr marL="342900" indent="-342900">
              <a:buFont typeface="Arial" panose="020B0604020202020204" pitchFamily="34" charset="0"/>
              <a:buChar char="•"/>
            </a:pPr>
            <a:r>
              <a:rPr lang="en-US" sz="2800" b="1" i="1" dirty="0"/>
              <a:t>Where have I been, where am I going?</a:t>
            </a: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011681"/>
            <a:ext cx="6400800" cy="768096"/>
          </a:xfrm>
        </p:spPr>
        <p:txBody>
          <a:bodyPr/>
          <a:lstStyle/>
          <a:p>
            <a:r>
              <a:rPr lang="en-US" sz="4800" dirty="0"/>
              <a:t>Interface Design Principles and Guidelines</a:t>
            </a:r>
            <a:endParaRPr lang="en-US" sz="96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b="1" dirty="0"/>
              <a:t>Web App Interface Design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B3D2D4AA-9482-4EBF-AE25-4B4F8F413917}"/>
              </a:ext>
            </a:extLst>
          </p:cNvPr>
          <p:cNvSpPr>
            <a:spLocks noGrp="1"/>
          </p:cNvSpPr>
          <p:nvPr>
            <p:ph sz="half" idx="1"/>
          </p:nvPr>
        </p:nvSpPr>
        <p:spPr>
          <a:xfrm>
            <a:off x="539496" y="1197682"/>
            <a:ext cx="11119104" cy="5203117"/>
          </a:xfrm>
        </p:spPr>
        <p:txBody>
          <a:bodyPr/>
          <a:lstStyle/>
          <a:p>
            <a:pPr marL="0" indent="0">
              <a:buNone/>
            </a:pPr>
            <a:r>
              <a:rPr lang="en-US" sz="2400" dirty="0"/>
              <a:t>The user interface of a WebApp is its “first impression.” Regardless of the value of its content, the sophistication of its processing capabilities and services, and the overall benefit of the WebApp itself, a poorly designed interface will disappoint the potential user and may, in fact, cause the user to go elsewhere. Because of the sheer volume of competing Web Apps in virtually every subject area, the interface must “grab” a potential user immediately. Bruce </a:t>
            </a:r>
            <a:r>
              <a:rPr lang="en-US" sz="2400" dirty="0" err="1"/>
              <a:t>Tognozzi</a:t>
            </a:r>
            <a:r>
              <a:rPr lang="en-US" sz="2400" dirty="0"/>
              <a:t> [Tog01] defines a set of fundamental characteristics that all interfaces should exhibit and in doing so, establishes a philosophy that should be followed by every WebApp interface designer:</a:t>
            </a:r>
          </a:p>
          <a:p>
            <a:pPr marL="0" indent="0">
              <a:buNone/>
            </a:pPr>
            <a:endParaRPr lang="en-US" sz="2400" dirty="0"/>
          </a:p>
          <a:p>
            <a:pPr lvl="1">
              <a:buFont typeface="Wingdings" panose="05000000000000000000" pitchFamily="2" charset="2"/>
              <a:buChar char="Ø"/>
            </a:pPr>
            <a:r>
              <a:rPr lang="en-US" sz="2400" dirty="0"/>
              <a:t>Visually apparent</a:t>
            </a:r>
          </a:p>
          <a:p>
            <a:pPr lvl="1">
              <a:buFont typeface="Wingdings" panose="05000000000000000000" pitchFamily="2" charset="2"/>
              <a:buChar char="Ø"/>
            </a:pPr>
            <a:r>
              <a:rPr lang="en-US" sz="2400" dirty="0"/>
              <a:t>Hide inner workings of the system</a:t>
            </a:r>
          </a:p>
          <a:p>
            <a:pPr lvl="1">
              <a:buFont typeface="Wingdings" panose="05000000000000000000" pitchFamily="2" charset="2"/>
              <a:buChar char="Ø"/>
            </a:pPr>
            <a:r>
              <a:rPr lang="en-US" sz="2400" dirty="0"/>
              <a:t>Maximum of work</a:t>
            </a:r>
            <a:endParaRPr lang="en-PH" sz="2400"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704A7C-636A-430E-A96E-24B41B24CF43}"/>
              </a:ext>
            </a:extLst>
          </p:cNvPr>
          <p:cNvSpPr>
            <a:spLocks noGrp="1"/>
          </p:cNvSpPr>
          <p:nvPr>
            <p:ph sz="half" idx="1"/>
          </p:nvPr>
        </p:nvSpPr>
        <p:spPr>
          <a:xfrm>
            <a:off x="755650" y="1510132"/>
            <a:ext cx="10680700" cy="2833688"/>
          </a:xfrm>
        </p:spPr>
        <p:txBody>
          <a:bodyPr/>
          <a:lstStyle/>
          <a:p>
            <a:pPr marL="0" indent="0">
              <a:buNone/>
            </a:pPr>
            <a:r>
              <a:rPr lang="en-US" sz="2800" dirty="0"/>
              <a:t>In order to design WebApp interfaces that exhibit these characteristics, </a:t>
            </a:r>
            <a:r>
              <a:rPr lang="en-US" sz="2800" dirty="0" err="1"/>
              <a:t>Tognozzi</a:t>
            </a:r>
            <a:r>
              <a:rPr lang="en-US" sz="2800" dirty="0"/>
              <a:t> identifies a set of overriding design principles:</a:t>
            </a:r>
          </a:p>
          <a:p>
            <a:endParaRPr lang="en-US" sz="2800" dirty="0"/>
          </a:p>
          <a:p>
            <a:pPr lvl="1">
              <a:buFont typeface="Wingdings" panose="05000000000000000000" pitchFamily="2" charset="2"/>
              <a:buChar char="Ø"/>
            </a:pPr>
            <a:r>
              <a:rPr lang="en-US" sz="2600" dirty="0"/>
              <a:t>Anticipation</a:t>
            </a:r>
          </a:p>
          <a:p>
            <a:pPr lvl="1">
              <a:buFont typeface="Wingdings" panose="05000000000000000000" pitchFamily="2" charset="2"/>
              <a:buChar char="Ø"/>
            </a:pPr>
            <a:r>
              <a:rPr lang="en-US" sz="2600" dirty="0"/>
              <a:t>Communication</a:t>
            </a:r>
          </a:p>
          <a:p>
            <a:pPr lvl="1">
              <a:buFont typeface="Wingdings" panose="05000000000000000000" pitchFamily="2" charset="2"/>
              <a:buChar char="Ø"/>
            </a:pPr>
            <a:r>
              <a:rPr lang="en-US" sz="2600" dirty="0"/>
              <a:t>Consistency</a:t>
            </a:r>
          </a:p>
          <a:p>
            <a:pPr lvl="1">
              <a:buFont typeface="Wingdings" panose="05000000000000000000" pitchFamily="2" charset="2"/>
              <a:buChar char="Ø"/>
            </a:pPr>
            <a:r>
              <a:rPr lang="en-US" sz="2600" dirty="0"/>
              <a:t>Controlled autonomy</a:t>
            </a:r>
          </a:p>
          <a:p>
            <a:pPr lvl="1">
              <a:buFont typeface="Wingdings" panose="05000000000000000000" pitchFamily="2" charset="2"/>
              <a:buChar char="Ø"/>
            </a:pPr>
            <a:r>
              <a:rPr lang="en-US" sz="2600" dirty="0"/>
              <a:t>Efficiency</a:t>
            </a:r>
          </a:p>
          <a:p>
            <a:pPr lvl="1">
              <a:buFont typeface="Wingdings" panose="05000000000000000000" pitchFamily="2" charset="2"/>
              <a:buChar char="Ø"/>
            </a:pPr>
            <a:r>
              <a:rPr lang="en-US" sz="2600" dirty="0"/>
              <a:t>Flexibility</a:t>
            </a:r>
            <a:endParaRPr lang="en-PH" sz="2600"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200"/>
            <a:ext cx="3200400" cy="274320"/>
          </a:xfrm>
        </p:spPr>
        <p:txBody>
          <a:bodyPr/>
          <a:lstStyle/>
          <a:p>
            <a:r>
              <a:rPr lang="en-US" b="1" dirty="0"/>
              <a:t>WEB APP INTERFACE DESIGN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Text Placeholder 37">
            <a:extLst>
              <a:ext uri="{FF2B5EF4-FFF2-40B4-BE49-F238E27FC236}">
                <a16:creationId xmlns:a16="http://schemas.microsoft.com/office/drawing/2014/main" id="{3957D7C5-4E46-4FC0-A02D-3949A69A961F}"/>
              </a:ext>
            </a:extLst>
          </p:cNvPr>
          <p:cNvSpPr txBox="1">
            <a:spLocks/>
          </p:cNvSpPr>
          <p:nvPr/>
        </p:nvSpPr>
        <p:spPr>
          <a:xfrm>
            <a:off x="4472494" y="2089131"/>
            <a:ext cx="7754828" cy="3702068"/>
          </a:xfrm>
          <a:prstGeom prst="rect">
            <a:avLst/>
          </a:prstGeom>
        </p:spPr>
        <p:txBody>
          <a:bodyPr vert="horz" lIns="91440" tIns="45720" rIns="91440" bIns="54864" rtlCol="0">
            <a:noAutofit/>
          </a:bodyPr>
          <a:lstStyle>
            <a:lvl1pPr marL="0" indent="0" algn="l" defTabSz="914400" rtl="0" eaLnBrk="1" latinLnBrk="0" hangingPunct="1">
              <a:lnSpc>
                <a:spcPct val="100000"/>
              </a:lnSpc>
              <a:spcBef>
                <a:spcPts val="360"/>
              </a:spcBef>
              <a:buFont typeface="Arial" panose="020B0604020202020204" pitchFamily="34" charset="0"/>
              <a:buNone/>
              <a:defRPr sz="10000" b="1"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800" dirty="0"/>
              <a:t>Focus</a:t>
            </a:r>
          </a:p>
          <a:p>
            <a:pPr marL="285750" indent="-285750">
              <a:buFont typeface="Wingdings" panose="05000000000000000000" pitchFamily="2" charset="2"/>
              <a:buChar char="Ø"/>
            </a:pPr>
            <a:r>
              <a:rPr lang="en-US" sz="2800" dirty="0" err="1"/>
              <a:t>Fitt’s</a:t>
            </a:r>
            <a:r>
              <a:rPr lang="en-US" sz="2800" dirty="0"/>
              <a:t> Law - Target</a:t>
            </a:r>
          </a:p>
          <a:p>
            <a:pPr marL="285750" indent="-285750">
              <a:buFont typeface="Wingdings" panose="05000000000000000000" pitchFamily="2" charset="2"/>
              <a:buChar char="Ø"/>
            </a:pPr>
            <a:r>
              <a:rPr lang="en-PH" sz="2800" dirty="0"/>
              <a:t>Human Interface objects – Library</a:t>
            </a:r>
          </a:p>
          <a:p>
            <a:pPr marL="285750" indent="-285750">
              <a:buFont typeface="Wingdings" panose="05000000000000000000" pitchFamily="2" charset="2"/>
              <a:buChar char="Ø"/>
            </a:pPr>
            <a:r>
              <a:rPr lang="en-PH" sz="2800" dirty="0"/>
              <a:t>Latency Reduction – Multi-Tasking</a:t>
            </a:r>
          </a:p>
          <a:p>
            <a:pPr marL="285750" indent="-285750">
              <a:buFont typeface="Wingdings" panose="05000000000000000000" pitchFamily="2" charset="2"/>
              <a:buChar char="Ø"/>
            </a:pPr>
            <a:r>
              <a:rPr lang="en-PH" sz="2800" dirty="0"/>
              <a:t>Learnability – Time</a:t>
            </a:r>
          </a:p>
          <a:p>
            <a:pPr marL="285750" indent="-285750">
              <a:buFont typeface="Wingdings" panose="05000000000000000000" pitchFamily="2" charset="2"/>
              <a:buChar char="Ø"/>
            </a:pPr>
            <a:r>
              <a:rPr lang="en-PH" sz="2800" dirty="0"/>
              <a:t>Metaphors</a:t>
            </a:r>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4222375" y="1673617"/>
            <a:ext cx="7351059" cy="3684588"/>
          </a:xfrm>
        </p:spPr>
        <p:txBody>
          <a:bodyPr/>
          <a:lstStyle/>
          <a:p>
            <a:pPr>
              <a:buFont typeface="Wingdings" panose="05000000000000000000" pitchFamily="2" charset="2"/>
              <a:buChar char="Ø"/>
            </a:pPr>
            <a:r>
              <a:rPr lang="en-US" sz="3200" dirty="0"/>
              <a:t>Maintain work product – Auto save</a:t>
            </a:r>
          </a:p>
          <a:p>
            <a:pPr>
              <a:buFont typeface="Wingdings" panose="05000000000000000000" pitchFamily="2" charset="2"/>
              <a:buChar char="Ø"/>
            </a:pPr>
            <a:r>
              <a:rPr lang="en-US" sz="3200" dirty="0"/>
              <a:t>Readability – All age</a:t>
            </a:r>
          </a:p>
          <a:p>
            <a:pPr>
              <a:buFont typeface="Wingdings" panose="05000000000000000000" pitchFamily="2" charset="2"/>
              <a:buChar char="Ø"/>
            </a:pPr>
            <a:r>
              <a:rPr lang="en-US" sz="3200" dirty="0"/>
              <a:t>Track state – Later to continue</a:t>
            </a:r>
          </a:p>
          <a:p>
            <a:pPr>
              <a:buFont typeface="Wingdings" panose="05000000000000000000" pitchFamily="2" charset="2"/>
              <a:buChar char="Ø"/>
            </a:pPr>
            <a:r>
              <a:rPr lang="en-US" sz="3200" dirty="0"/>
              <a:t>Visible navigation – Work in same place</a:t>
            </a:r>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7266-5B1F-4F02-9497-16F90D64ECFF}"/>
              </a:ext>
            </a:extLst>
          </p:cNvPr>
          <p:cNvSpPr>
            <a:spLocks noGrp="1"/>
          </p:cNvSpPr>
          <p:nvPr>
            <p:ph type="title"/>
          </p:nvPr>
        </p:nvSpPr>
        <p:spPr>
          <a:xfrm>
            <a:off x="594897" y="2394653"/>
            <a:ext cx="8127761" cy="768096"/>
          </a:xfrm>
        </p:spPr>
        <p:txBody>
          <a:bodyPr/>
          <a:lstStyle/>
          <a:p>
            <a:pPr algn="ctr"/>
            <a:r>
              <a:rPr lang="en-US" sz="4400" dirty="0"/>
              <a:t>Interface Design Workflow for Web Apps</a:t>
            </a:r>
            <a:endParaRPr lang="en-PH" dirty="0"/>
          </a:p>
        </p:txBody>
      </p:sp>
      <p:sp>
        <p:nvSpPr>
          <p:cNvPr id="4" name="Slide Number Placeholder 3">
            <a:extLst>
              <a:ext uri="{FF2B5EF4-FFF2-40B4-BE49-F238E27FC236}">
                <a16:creationId xmlns:a16="http://schemas.microsoft.com/office/drawing/2014/main" id="{E6C08D50-631A-49D8-B7E9-A85D410D1258}"/>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5" name="Footer Placeholder 4">
            <a:extLst>
              <a:ext uri="{FF2B5EF4-FFF2-40B4-BE49-F238E27FC236}">
                <a16:creationId xmlns:a16="http://schemas.microsoft.com/office/drawing/2014/main" id="{5F667CFE-F043-482E-AF27-51B170F52D39}"/>
              </a:ext>
            </a:extLst>
          </p:cNvPr>
          <p:cNvSpPr>
            <a:spLocks noGrp="1"/>
          </p:cNvSpPr>
          <p:nvPr>
            <p:ph type="ftr" sz="quarter" idx="13"/>
          </p:nvPr>
        </p:nvSpPr>
        <p:spPr/>
        <p:txBody>
          <a:bodyPr/>
          <a:lstStyle/>
          <a:p>
            <a:r>
              <a:rPr lang="en-US" b="1" dirty="0"/>
              <a:t>Web App Interface Design</a:t>
            </a:r>
          </a:p>
        </p:txBody>
      </p:sp>
    </p:spTree>
    <p:extLst>
      <p:ext uri="{BB962C8B-B14F-4D97-AF65-F5344CB8AC3E}">
        <p14:creationId xmlns:p14="http://schemas.microsoft.com/office/powerpoint/2010/main" val="13509949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2237</TotalTime>
  <Words>3551</Words>
  <Application>Microsoft Office PowerPoint</Application>
  <PresentationFormat>Widescreen</PresentationFormat>
  <Paragraphs>201</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vt:lpstr>
      <vt:lpstr>Arial Black</vt:lpstr>
      <vt:lpstr>Calibri</vt:lpstr>
      <vt:lpstr>Sabon Next LT</vt:lpstr>
      <vt:lpstr>Söhne</vt:lpstr>
      <vt:lpstr>Wingdings</vt:lpstr>
      <vt:lpstr>Office Theme</vt:lpstr>
      <vt:lpstr>Web app interface design</vt:lpstr>
      <vt:lpstr>Introduction</vt:lpstr>
      <vt:lpstr>THE WEB APP INTERFACE SHOULD ANSWER THE THREE PRIMARY QUESTIONS FOR THE END USER</vt:lpstr>
      <vt:lpstr>Interface Design Principles and Guidelines</vt:lpstr>
      <vt:lpstr>PowerPoint Presentation</vt:lpstr>
      <vt:lpstr>PowerPoint Presentation</vt:lpstr>
      <vt:lpstr>PowerPoint Presentation</vt:lpstr>
      <vt:lpstr>PowerPoint Presentation</vt:lpstr>
      <vt:lpstr>Interface Design Workflow for Web Apps</vt:lpstr>
      <vt:lpstr>PowerPoint Presentation</vt:lpstr>
      <vt:lpstr>Mapping user objectives</vt:lpstr>
      <vt:lpstr>PowerPoint Presentation</vt:lpstr>
      <vt:lpstr>Design evaluation cycle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 interface design</dc:title>
  <dc:creator>Acer</dc:creator>
  <cp:lastModifiedBy>Acer</cp:lastModifiedBy>
  <cp:revision>6</cp:revision>
  <dcterms:created xsi:type="dcterms:W3CDTF">2023-02-24T03:32:26Z</dcterms:created>
  <dcterms:modified xsi:type="dcterms:W3CDTF">2023-03-27T12:14:14Z</dcterms:modified>
</cp:coreProperties>
</file>