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sldIdLst>
    <p:sldId id="256" r:id="rId2"/>
    <p:sldId id="258" r:id="rId3"/>
    <p:sldId id="260" r:id="rId4"/>
    <p:sldId id="272" r:id="rId5"/>
    <p:sldId id="300" r:id="rId6"/>
    <p:sldId id="302" r:id="rId7"/>
    <p:sldId id="303" r:id="rId8"/>
    <p:sldId id="297" r:id="rId9"/>
    <p:sldId id="310" r:id="rId10"/>
    <p:sldId id="311" r:id="rId11"/>
    <p:sldId id="312" r:id="rId12"/>
    <p:sldId id="308" r:id="rId13"/>
    <p:sldId id="313" r:id="rId14"/>
    <p:sldId id="298" r:id="rId15"/>
    <p:sldId id="299" r:id="rId16"/>
    <p:sldId id="301" r:id="rId17"/>
    <p:sldId id="306" r:id="rId18"/>
    <p:sldId id="304" r:id="rId19"/>
    <p:sldId id="305" r:id="rId20"/>
    <p:sldId id="307" r:id="rId21"/>
    <p:sldId id="309" r:id="rId22"/>
    <p:sldId id="296"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0EB0F-543B-468E-B47D-6B400CEF0B91}" v="949" dt="2023-06-21T10:56:11.640"/>
    <p1510:client id="{2746F174-2F13-480B-A676-BBB49C7BB048}" v="885" dt="2023-12-04T19:55:14.092"/>
    <p1510:client id="{452686AB-DEBF-450F-9ED6-747BE0189D05}" v="187" dt="2023-06-21T17:41:40.122"/>
    <p1510:client id="{4DC7F03D-FD84-4A48-B218-A2C1705ED8F2}" v="183" dt="2023-06-21T09:23:58.737"/>
    <p1510:client id="{73DF7231-BC03-482F-9BCC-FB61C2521424}" v="32" dt="2023-06-21T14:29:05.071"/>
    <p1510:client id="{789571AD-0EFF-449C-A0B7-310F6FEA966A}" v="3" dt="2023-06-21T18:17:40.373"/>
    <p1510:client id="{7B0172C6-3944-40A2-BEC3-86A5145F4CFB}" v="12" dt="2023-06-21T11:22:20.147"/>
    <p1510:client id="{91C49F17-06B8-44E6-A4FB-8578F8FB01B9}" v="37" dt="2023-06-21T18:07:11.937"/>
    <p1510:client id="{997099B8-9E1A-41E6-998E-283D44BA6F75}" v="68" dt="2023-06-21T11:51:48.557"/>
    <p1510:client id="{9CA99E74-1E41-4F4A-88A7-A85BC0E1BADA}" v="1631" dt="2023-12-04T20:32:29.594"/>
    <p1510:client id="{A2BF6512-7BBE-4077-939B-2CD962228546}" v="155" dt="2023-06-21T11:16:04.986"/>
    <p1510:client id="{AACF88C6-1816-4283-9304-10B4B1B39E6C}" v="248" dt="2023-06-21T17:36:28.664"/>
    <p1510:client id="{B27674AB-B288-4984-925A-2316FB041413}" v="100" dt="2023-06-21T12:42:23.865"/>
    <p1510:client id="{B505733B-95B1-4800-94B8-C7AC9FC003E0}" v="44" dt="2023-06-21T12:26:25.136"/>
    <p1510:client id="{C84FC7F3-6009-48B1-8A3B-C508F2A1D9DD}" v="2" dt="2023-06-21T18:11:00.020"/>
    <p1510:client id="{C8DF357A-FEBC-4CD4-A7FF-5390084A64E4}" v="2" dt="2023-06-21T11:32:25.648"/>
    <p1510:client id="{D3440D5C-1DF2-46A9-94E1-D939F9BD4862}" v="70" dt="2023-06-21T15:13:45.545"/>
    <p1510:client id="{D4A1645A-CD57-4FED-BD03-600248B4598F}" v="39" dt="2023-06-21T16:15:12.785"/>
    <p1510:client id="{DD51483B-4228-4AC2-B685-A89DD47944C8}" v="53" dt="2023-06-21T14:25:14.468"/>
    <p1510:client id="{E05AC8A3-EBA7-4DD7-8444-0C6BD7A9744C}" v="24" dt="2023-06-21T17:39:32.912"/>
    <p1510:client id="{E8473EE3-8285-44C4-B41C-A5AA5D073934}" v="444" dt="2023-06-21T18:15:21.312"/>
    <p1510:client id="{EC62B82D-D262-4279-90F2-500F462AAA2D}" v="47" dt="2023-06-21T12:49:14.977"/>
    <p1510:client id="{F7C78EDF-E72B-4801-88D4-B0B12F0EE9E7}" v="2111" dt="2023-12-04T20:38:33.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033" autoAdjust="0"/>
  </p:normalViewPr>
  <p:slideViewPr>
    <p:cSldViewPr snapToGrid="0">
      <p:cViewPr varScale="1">
        <p:scale>
          <a:sx n="82" d="100"/>
          <a:sy n="82" d="100"/>
        </p:scale>
        <p:origin x="11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205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6436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4844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06150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1068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767140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0536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6101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455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9611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3445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561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193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7825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3390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5293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33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12/5/2023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8323932"/>
      </p:ext>
    </p:extLst>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1" name="Rectangle 21">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A mosaic of colourful geometric shapes">
            <a:extLst>
              <a:ext uri="{FF2B5EF4-FFF2-40B4-BE49-F238E27FC236}">
                <a16:creationId xmlns:a16="http://schemas.microsoft.com/office/drawing/2014/main" id="{D03D00B7-B971-E0C5-2ED7-7829BA2E299A}"/>
              </a:ext>
            </a:extLst>
          </p:cNvPr>
          <p:cNvPicPr>
            <a:picLocks noChangeAspect="1"/>
          </p:cNvPicPr>
          <p:nvPr/>
        </p:nvPicPr>
        <p:blipFill rotWithShape="1">
          <a:blip r:embed="rId2">
            <a:grayscl/>
          </a:blip>
          <a:srcRect t="17107" b="4222"/>
          <a:stretch/>
        </p:blipFill>
        <p:spPr>
          <a:xfrm>
            <a:off x="20" y="10"/>
            <a:ext cx="12188932" cy="6857990"/>
          </a:xfrm>
          <a:prstGeom prst="rect">
            <a:avLst/>
          </a:prstGeom>
        </p:spPr>
      </p:pic>
      <p:sp>
        <p:nvSpPr>
          <p:cNvPr id="42"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60542" y="2463846"/>
            <a:ext cx="6767736" cy="2198783"/>
          </a:xfrm>
        </p:spPr>
        <p:txBody>
          <a:bodyPr vert="horz" lIns="91440" tIns="45720" rIns="91440" bIns="45720" rtlCol="0">
            <a:normAutofit/>
          </a:bodyPr>
          <a:lstStyle/>
          <a:p>
            <a:pPr>
              <a:lnSpc>
                <a:spcPct val="90000"/>
              </a:lnSpc>
            </a:pPr>
            <a:r>
              <a:rPr lang="en-US" sz="3600" b="1" dirty="0"/>
              <a:t>Signal Processing</a:t>
            </a:r>
            <a:br>
              <a:rPr lang="en-US" sz="3600" b="1" dirty="0"/>
            </a:br>
            <a:r>
              <a:rPr lang="en-US" sz="3600" b="1" dirty="0"/>
              <a:t>lab project  - 2023</a:t>
            </a:r>
          </a:p>
        </p:txBody>
      </p:sp>
      <p:sp>
        <p:nvSpPr>
          <p:cNvPr id="3" name="Subtitle 2"/>
          <p:cNvSpPr>
            <a:spLocks noGrp="1"/>
          </p:cNvSpPr>
          <p:nvPr>
            <p:ph type="subTitle" idx="1"/>
          </p:nvPr>
        </p:nvSpPr>
        <p:spPr>
          <a:xfrm>
            <a:off x="614249" y="4899814"/>
            <a:ext cx="5133408" cy="1383002"/>
          </a:xfrm>
        </p:spPr>
        <p:txBody>
          <a:bodyPr vert="horz" lIns="91440" tIns="45720" rIns="91440" bIns="45720" rtlCol="0" anchor="t">
            <a:noAutofit/>
          </a:bodyPr>
          <a:lstStyle/>
          <a:p>
            <a:pPr>
              <a:lnSpc>
                <a:spcPct val="90000"/>
              </a:lnSpc>
            </a:pPr>
            <a:r>
              <a:rPr lang="en-US" sz="1500" b="1" dirty="0">
                <a:solidFill>
                  <a:schemeClr val="tx1"/>
                </a:solidFill>
              </a:rPr>
              <a:t>By (Filter Force)</a:t>
            </a:r>
          </a:p>
          <a:p>
            <a:pPr>
              <a:lnSpc>
                <a:spcPct val="90000"/>
              </a:lnSpc>
            </a:pPr>
            <a:r>
              <a:rPr lang="en-US" sz="1500" b="1" dirty="0">
                <a:solidFill>
                  <a:schemeClr val="tx1"/>
                </a:solidFill>
              </a:rPr>
              <a:t>Bhaskar Bhatt  ( 2022102003 )</a:t>
            </a:r>
          </a:p>
          <a:p>
            <a:pPr>
              <a:lnSpc>
                <a:spcPct val="90000"/>
              </a:lnSpc>
            </a:pPr>
            <a:r>
              <a:rPr lang="en-US" sz="1500" b="1" dirty="0">
                <a:solidFill>
                  <a:schemeClr val="tx1"/>
                </a:solidFill>
              </a:rPr>
              <a:t>Aditya Raj Singh ( 2022102067 )</a:t>
            </a:r>
            <a:endParaRPr lang="en-US" dirty="0">
              <a:solidFill>
                <a:schemeClr val="tx1"/>
              </a:solidFill>
            </a:endParaRPr>
          </a:p>
          <a:p>
            <a:pPr>
              <a:lnSpc>
                <a:spcPct val="90000"/>
              </a:lnSpc>
            </a:pPr>
            <a:r>
              <a:rPr lang="en-US" sz="1500" b="1" dirty="0">
                <a:solidFill>
                  <a:schemeClr val="tx1"/>
                </a:solidFill>
              </a:rPr>
              <a:t>Janya Gupta ( 2022102033 )</a:t>
            </a:r>
            <a:endParaRPr lang="en-US" dirty="0">
              <a:solidFill>
                <a:schemeClr val="tx1"/>
              </a:solidFill>
            </a:endParaRPr>
          </a:p>
          <a:p>
            <a:pPr>
              <a:lnSpc>
                <a:spcPct val="90000"/>
              </a:lnSpc>
            </a:pPr>
            <a:endParaRPr lang="en-US" sz="1500" b="1" dirty="0">
              <a:solidFill>
                <a:schemeClr val="tx1"/>
              </a:solidFill>
            </a:endParaRPr>
          </a:p>
          <a:p>
            <a:pPr>
              <a:lnSpc>
                <a:spcPct val="90000"/>
              </a:lnSpc>
            </a:pPr>
            <a:endParaRPr lang="en-US" sz="1500" b="1" dirty="0">
              <a:solidFill>
                <a:schemeClr val="tx1"/>
              </a:solidFill>
            </a:endParaRPr>
          </a:p>
        </p:txBody>
      </p:sp>
      <p:grpSp>
        <p:nvGrpSpPr>
          <p:cNvPr id="43" name="Group 25">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44" name="Straight Connector 26">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27">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29">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Approach:</a:t>
            </a:r>
            <a:endParaRPr lang="en-US" sz="3200" b="1" dirty="0">
              <a:solidFill>
                <a:schemeClr val="tx1"/>
              </a:solidFill>
            </a:endParaRPr>
          </a:p>
        </p:txBody>
      </p:sp>
      <p:sp>
        <p:nvSpPr>
          <p:cNvPr id="2" name="TextBox 1">
            <a:extLst>
              <a:ext uri="{FF2B5EF4-FFF2-40B4-BE49-F238E27FC236}">
                <a16:creationId xmlns:a16="http://schemas.microsoft.com/office/drawing/2014/main" id="{1B4EF646-8E8F-23AC-6709-9E979111D0D6}"/>
              </a:ext>
            </a:extLst>
          </p:cNvPr>
          <p:cNvSpPr txBox="1"/>
          <p:nvPr/>
        </p:nvSpPr>
        <p:spPr>
          <a:xfrm>
            <a:off x="496303" y="990098"/>
            <a:ext cx="101325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One of the main problems associated with choosing filter weight is that the path h is not stationary. Therefore, the filter weights must be updated frequently so that the </a:t>
            </a:r>
          </a:p>
          <a:p>
            <a:r>
              <a:rPr lang="en-US" dirty="0"/>
              <a:t>adjustment to the variations can be performed. The filter is a FIR filter with the form </a:t>
            </a:r>
          </a:p>
          <a:p>
            <a:r>
              <a:rPr lang="en-US" dirty="0"/>
              <a:t>		  W =  W</a:t>
            </a:r>
            <a:r>
              <a:rPr lang="en-US" baseline="-25000" dirty="0"/>
              <a:t>0</a:t>
            </a:r>
            <a:r>
              <a:rPr lang="en-US" dirty="0"/>
              <a:t>(n) + W</a:t>
            </a:r>
            <a:r>
              <a:rPr lang="en-US" baseline="-25000" dirty="0"/>
              <a:t>1</a:t>
            </a:r>
            <a:r>
              <a:rPr lang="en-US" dirty="0"/>
              <a:t>(n)Z</a:t>
            </a:r>
            <a:r>
              <a:rPr lang="en-US" baseline="30000" dirty="0"/>
              <a:t>-1</a:t>
            </a:r>
            <a:r>
              <a:rPr lang="en-US" dirty="0"/>
              <a:t> +….+ W</a:t>
            </a:r>
            <a:r>
              <a:rPr lang="en-US" baseline="-25000" dirty="0"/>
              <a:t>N-1</a:t>
            </a:r>
            <a:r>
              <a:rPr lang="en-US" dirty="0"/>
              <a:t>(n)Z</a:t>
            </a:r>
            <a:r>
              <a:rPr lang="en-US" baseline="30000" dirty="0"/>
              <a:t>-(N-1)</a:t>
            </a:r>
          </a:p>
        </p:txBody>
      </p:sp>
      <p:sp>
        <p:nvSpPr>
          <p:cNvPr id="6" name="TextBox 5">
            <a:extLst>
              <a:ext uri="{FF2B5EF4-FFF2-40B4-BE49-F238E27FC236}">
                <a16:creationId xmlns:a16="http://schemas.microsoft.com/office/drawing/2014/main" id="{F8F355DF-C279-4351-90CE-90E753B48D8D}"/>
              </a:ext>
            </a:extLst>
          </p:cNvPr>
          <p:cNvSpPr txBox="1"/>
          <p:nvPr/>
        </p:nvSpPr>
        <p:spPr>
          <a:xfrm>
            <a:off x="544203" y="2294930"/>
            <a:ext cx="9496774" cy="2031325"/>
          </a:xfrm>
          <a:prstGeom prst="rect">
            <a:avLst/>
          </a:prstGeom>
          <a:noFill/>
        </p:spPr>
        <p:txBody>
          <a:bodyPr wrap="square" rtlCol="0">
            <a:spAutoFit/>
          </a:bodyPr>
          <a:lstStyle/>
          <a:p>
            <a:r>
              <a:rPr lang="en-US" dirty="0"/>
              <a:t>With each iteration of the LMS algorithm , the filter tap weights of the adaptive filter are updated according to the following formula </a:t>
            </a:r>
          </a:p>
          <a:p>
            <a:r>
              <a:rPr lang="en-US" dirty="0"/>
              <a:t>			W(n+1)=w(n)+2µe(n)x(n) </a:t>
            </a:r>
          </a:p>
          <a:p>
            <a:r>
              <a:rPr lang="en-US" dirty="0"/>
              <a:t>Here x(n) is the input vector of time delayed input values, </a:t>
            </a:r>
          </a:p>
          <a:p>
            <a:r>
              <a:rPr lang="en-US" dirty="0"/>
              <a:t>			x(n) = [x(n) x(n-1) x(n-2) …..x(n-N+1)</a:t>
            </a:r>
            <a:r>
              <a:rPr lang="en-US" baseline="30000" dirty="0"/>
              <a:t>T</a:t>
            </a:r>
            <a:r>
              <a:rPr lang="en-US" dirty="0"/>
              <a:t> . </a:t>
            </a:r>
          </a:p>
          <a:p>
            <a:r>
              <a:rPr lang="en-US" dirty="0"/>
              <a:t>	      The vector    w(n) = [w0(n) w1(n) w2(n) .. wN-1(n)] </a:t>
            </a:r>
            <a:r>
              <a:rPr lang="en-US" baseline="30000" dirty="0"/>
              <a:t>T</a:t>
            </a:r>
            <a:r>
              <a:rPr lang="en-US" dirty="0"/>
              <a:t> </a:t>
            </a:r>
          </a:p>
          <a:p>
            <a:r>
              <a:rPr lang="en-US" dirty="0"/>
              <a:t>represents the coefficients of the adaptive FIR filter tap weight vector at time n. </a:t>
            </a:r>
          </a:p>
        </p:txBody>
      </p:sp>
      <p:sp>
        <p:nvSpPr>
          <p:cNvPr id="7" name="TextBox 6">
            <a:extLst>
              <a:ext uri="{FF2B5EF4-FFF2-40B4-BE49-F238E27FC236}">
                <a16:creationId xmlns:a16="http://schemas.microsoft.com/office/drawing/2014/main" id="{02DA4CBC-51A9-3984-473E-12C4FB419930}"/>
              </a:ext>
            </a:extLst>
          </p:cNvPr>
          <p:cNvSpPr txBox="1"/>
          <p:nvPr/>
        </p:nvSpPr>
        <p:spPr>
          <a:xfrm>
            <a:off x="544203" y="4430758"/>
            <a:ext cx="8319880" cy="646331"/>
          </a:xfrm>
          <a:prstGeom prst="rect">
            <a:avLst/>
          </a:prstGeom>
          <a:noFill/>
        </p:spPr>
        <p:txBody>
          <a:bodyPr wrap="square" rtlCol="0">
            <a:spAutoFit/>
          </a:bodyPr>
          <a:lstStyle/>
          <a:p>
            <a:r>
              <a:rPr lang="en-US" dirty="0"/>
              <a:t>The parameter µ is known as the step size parameter and is a small positive constant.</a:t>
            </a:r>
          </a:p>
        </p:txBody>
      </p:sp>
    </p:spTree>
    <p:extLst>
      <p:ext uri="{BB962C8B-B14F-4D97-AF65-F5344CB8AC3E}">
        <p14:creationId xmlns:p14="http://schemas.microsoft.com/office/powerpoint/2010/main" val="50059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Implementation of LMS Algorithm:</a:t>
            </a:r>
            <a:endParaRPr lang="en-US" sz="3200" b="1" dirty="0">
              <a:solidFill>
                <a:schemeClr val="tx1"/>
              </a:solidFill>
            </a:endParaRPr>
          </a:p>
        </p:txBody>
      </p:sp>
      <p:sp>
        <p:nvSpPr>
          <p:cNvPr id="2" name="TextBox 1">
            <a:extLst>
              <a:ext uri="{FF2B5EF4-FFF2-40B4-BE49-F238E27FC236}">
                <a16:creationId xmlns:a16="http://schemas.microsoft.com/office/drawing/2014/main" id="{1B4EF646-8E8F-23AC-6709-9E979111D0D6}"/>
              </a:ext>
            </a:extLst>
          </p:cNvPr>
          <p:cNvSpPr txBox="1"/>
          <p:nvPr/>
        </p:nvSpPr>
        <p:spPr>
          <a:xfrm>
            <a:off x="496303" y="990098"/>
            <a:ext cx="101325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Each iteration of the LMS algorithm requires 3 distinct steps in this order: </a:t>
            </a:r>
          </a:p>
          <a:p>
            <a:r>
              <a:rPr lang="en-US" dirty="0"/>
              <a:t>1. The output of the FIR filter, y(n) is calculated using equation</a:t>
            </a:r>
            <a:endParaRPr lang="en-US" baseline="30000" dirty="0"/>
          </a:p>
        </p:txBody>
      </p:sp>
      <p:sp>
        <p:nvSpPr>
          <p:cNvPr id="6" name="TextBox 5">
            <a:extLst>
              <a:ext uri="{FF2B5EF4-FFF2-40B4-BE49-F238E27FC236}">
                <a16:creationId xmlns:a16="http://schemas.microsoft.com/office/drawing/2014/main" id="{F8F355DF-C279-4351-90CE-90E753B48D8D}"/>
              </a:ext>
            </a:extLst>
          </p:cNvPr>
          <p:cNvSpPr txBox="1"/>
          <p:nvPr/>
        </p:nvSpPr>
        <p:spPr>
          <a:xfrm>
            <a:off x="557266" y="2492518"/>
            <a:ext cx="9496774" cy="646331"/>
          </a:xfrm>
          <a:prstGeom prst="rect">
            <a:avLst/>
          </a:prstGeom>
          <a:noFill/>
        </p:spPr>
        <p:txBody>
          <a:bodyPr wrap="square" rtlCol="0">
            <a:spAutoFit/>
          </a:bodyPr>
          <a:lstStyle/>
          <a:p>
            <a:r>
              <a:rPr lang="en-US" dirty="0"/>
              <a:t>2. The value of the error estimation is calculated using equation</a:t>
            </a:r>
          </a:p>
          <a:p>
            <a:r>
              <a:rPr lang="en-US" dirty="0"/>
              <a:t>			     e(n) = d(n) – y(n)</a:t>
            </a:r>
          </a:p>
        </p:txBody>
      </p:sp>
      <p:sp>
        <p:nvSpPr>
          <p:cNvPr id="7" name="TextBox 6">
            <a:extLst>
              <a:ext uri="{FF2B5EF4-FFF2-40B4-BE49-F238E27FC236}">
                <a16:creationId xmlns:a16="http://schemas.microsoft.com/office/drawing/2014/main" id="{02DA4CBC-51A9-3984-473E-12C4FB419930}"/>
              </a:ext>
            </a:extLst>
          </p:cNvPr>
          <p:cNvSpPr txBox="1"/>
          <p:nvPr/>
        </p:nvSpPr>
        <p:spPr>
          <a:xfrm>
            <a:off x="544203" y="3260718"/>
            <a:ext cx="8319880" cy="646331"/>
          </a:xfrm>
          <a:prstGeom prst="rect">
            <a:avLst/>
          </a:prstGeom>
          <a:noFill/>
        </p:spPr>
        <p:txBody>
          <a:bodyPr wrap="square" rtlCol="0">
            <a:spAutoFit/>
          </a:bodyPr>
          <a:lstStyle/>
          <a:p>
            <a:r>
              <a:rPr lang="en-US" dirty="0"/>
              <a:t>3. The tap weights of the FIR vector are updated in preparation for the next iteration, by equation</a:t>
            </a:r>
          </a:p>
        </p:txBody>
      </p:sp>
      <p:pic>
        <p:nvPicPr>
          <p:cNvPr id="5" name="Picture 4">
            <a:extLst>
              <a:ext uri="{FF2B5EF4-FFF2-40B4-BE49-F238E27FC236}">
                <a16:creationId xmlns:a16="http://schemas.microsoft.com/office/drawing/2014/main" id="{C8A37B8D-4639-E8F3-1C42-63905FED8B5F}"/>
              </a:ext>
            </a:extLst>
          </p:cNvPr>
          <p:cNvPicPr>
            <a:picLocks noChangeAspect="1"/>
          </p:cNvPicPr>
          <p:nvPr/>
        </p:nvPicPr>
        <p:blipFill>
          <a:blip r:embed="rId2"/>
          <a:stretch>
            <a:fillRect/>
          </a:stretch>
        </p:blipFill>
        <p:spPr>
          <a:xfrm>
            <a:off x="3035804" y="1649170"/>
            <a:ext cx="4135241" cy="755459"/>
          </a:xfrm>
          <a:prstGeom prst="rect">
            <a:avLst/>
          </a:prstGeom>
        </p:spPr>
      </p:pic>
      <p:pic>
        <p:nvPicPr>
          <p:cNvPr id="9" name="Picture 8">
            <a:extLst>
              <a:ext uri="{FF2B5EF4-FFF2-40B4-BE49-F238E27FC236}">
                <a16:creationId xmlns:a16="http://schemas.microsoft.com/office/drawing/2014/main" id="{68AFB3D1-7CE5-E970-FC95-4D9797B6EF7B}"/>
              </a:ext>
            </a:extLst>
          </p:cNvPr>
          <p:cNvPicPr>
            <a:picLocks noChangeAspect="1"/>
          </p:cNvPicPr>
          <p:nvPr/>
        </p:nvPicPr>
        <p:blipFill>
          <a:blip r:embed="rId3"/>
          <a:stretch>
            <a:fillRect/>
          </a:stretch>
        </p:blipFill>
        <p:spPr>
          <a:xfrm>
            <a:off x="3191732" y="3990134"/>
            <a:ext cx="3846458" cy="529616"/>
          </a:xfrm>
          <a:prstGeom prst="rect">
            <a:avLst/>
          </a:prstGeom>
        </p:spPr>
      </p:pic>
      <p:sp>
        <p:nvSpPr>
          <p:cNvPr id="10" name="TextBox 9">
            <a:extLst>
              <a:ext uri="{FF2B5EF4-FFF2-40B4-BE49-F238E27FC236}">
                <a16:creationId xmlns:a16="http://schemas.microsoft.com/office/drawing/2014/main" id="{4EFCE0CC-BBB9-8F5B-E3AF-CD830B0CE789}"/>
              </a:ext>
            </a:extLst>
          </p:cNvPr>
          <p:cNvSpPr txBox="1"/>
          <p:nvPr/>
        </p:nvSpPr>
        <p:spPr>
          <a:xfrm>
            <a:off x="557266" y="4794069"/>
            <a:ext cx="7511143" cy="923330"/>
          </a:xfrm>
          <a:prstGeom prst="rect">
            <a:avLst/>
          </a:prstGeom>
          <a:noFill/>
        </p:spPr>
        <p:txBody>
          <a:bodyPr wrap="square" rtlCol="0">
            <a:spAutoFit/>
          </a:bodyPr>
          <a:lstStyle/>
          <a:p>
            <a:r>
              <a:rPr lang="en-US" dirty="0"/>
              <a:t>The main reason for the LMS algorithms popularity in adaptive filtering is its computational simplicity, making it easier to implement than all other commonly used adaptive algorithms.</a:t>
            </a:r>
          </a:p>
        </p:txBody>
      </p:sp>
    </p:spTree>
    <p:extLst>
      <p:ext uri="{BB962C8B-B14F-4D97-AF65-F5344CB8AC3E}">
        <p14:creationId xmlns:p14="http://schemas.microsoft.com/office/powerpoint/2010/main" val="266785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Plots for test input for:</a:t>
            </a:r>
            <a:r>
              <a:rPr lang="en-US" sz="3200" b="1" dirty="0">
                <a:solidFill>
                  <a:schemeClr val="tx1"/>
                </a:solidFill>
              </a:rPr>
              <a:t> q2_not_so_easy:</a:t>
            </a:r>
          </a:p>
        </p:txBody>
      </p:sp>
      <p:pic>
        <p:nvPicPr>
          <p:cNvPr id="5" name="Picture 4">
            <a:extLst>
              <a:ext uri="{FF2B5EF4-FFF2-40B4-BE49-F238E27FC236}">
                <a16:creationId xmlns:a16="http://schemas.microsoft.com/office/drawing/2014/main" id="{5F827B6F-72BC-6FD3-3C5F-F919E37095A1}"/>
              </a:ext>
            </a:extLst>
          </p:cNvPr>
          <p:cNvPicPr>
            <a:picLocks noChangeAspect="1"/>
          </p:cNvPicPr>
          <p:nvPr/>
        </p:nvPicPr>
        <p:blipFill>
          <a:blip r:embed="rId2"/>
          <a:stretch>
            <a:fillRect/>
          </a:stretch>
        </p:blipFill>
        <p:spPr>
          <a:xfrm>
            <a:off x="637609" y="928791"/>
            <a:ext cx="7675967" cy="5425356"/>
          </a:xfrm>
          <a:prstGeom prst="rect">
            <a:avLst/>
          </a:prstGeom>
        </p:spPr>
      </p:pic>
    </p:spTree>
    <p:extLst>
      <p:ext uri="{BB962C8B-B14F-4D97-AF65-F5344CB8AC3E}">
        <p14:creationId xmlns:p14="http://schemas.microsoft.com/office/powerpoint/2010/main" val="51876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Observation:</a:t>
            </a:r>
            <a:endParaRPr lang="en-US" sz="3200" b="1" dirty="0">
              <a:solidFill>
                <a:schemeClr val="tx1"/>
              </a:solidFill>
            </a:endParaRPr>
          </a:p>
        </p:txBody>
      </p:sp>
      <p:sp>
        <p:nvSpPr>
          <p:cNvPr id="3" name="TextBox 2">
            <a:extLst>
              <a:ext uri="{FF2B5EF4-FFF2-40B4-BE49-F238E27FC236}">
                <a16:creationId xmlns:a16="http://schemas.microsoft.com/office/drawing/2014/main" id="{444ECFC8-B97C-EC72-DCDF-2785F0B84BF2}"/>
              </a:ext>
            </a:extLst>
          </p:cNvPr>
          <p:cNvSpPr txBox="1"/>
          <p:nvPr/>
        </p:nvSpPr>
        <p:spPr>
          <a:xfrm>
            <a:off x="657359" y="1167147"/>
            <a:ext cx="835785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Using Least Mean Square algorithm we were able to cancel/remove the non-unform delay from an echoed signal.</a:t>
            </a:r>
          </a:p>
          <a:p>
            <a:endParaRPr lang="en-US" sz="2000" dirty="0">
              <a:ea typeface="+mn-lt"/>
              <a:cs typeface="+mn-lt"/>
            </a:endParaRPr>
          </a:p>
          <a:p>
            <a:r>
              <a:rPr lang="en-US" sz="2000" dirty="0"/>
              <a:t>The main features that attracted the use of the LMS algorithm are low computational complexity.</a:t>
            </a:r>
          </a:p>
          <a:p>
            <a:endParaRPr lang="en-US" sz="2000" dirty="0"/>
          </a:p>
          <a:p>
            <a:r>
              <a:rPr lang="en-US" sz="2000" dirty="0"/>
              <a:t>We can vary channel length and the step size parameter (µ) to get more precise results.</a:t>
            </a:r>
          </a:p>
        </p:txBody>
      </p:sp>
    </p:spTree>
    <p:extLst>
      <p:ext uri="{BB962C8B-B14F-4D97-AF65-F5344CB8AC3E}">
        <p14:creationId xmlns:p14="http://schemas.microsoft.com/office/powerpoint/2010/main" val="19219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Part-3: What is this echo:</a:t>
            </a:r>
            <a:endParaRPr lang="en-US" sz="3200" b="1" dirty="0">
              <a:solidFill>
                <a:schemeClr val="tx1"/>
              </a:solidFill>
            </a:endParaRPr>
          </a:p>
        </p:txBody>
      </p:sp>
      <p:sp>
        <p:nvSpPr>
          <p:cNvPr id="2" name="TextBox 1">
            <a:extLst>
              <a:ext uri="{FF2B5EF4-FFF2-40B4-BE49-F238E27FC236}">
                <a16:creationId xmlns:a16="http://schemas.microsoft.com/office/drawing/2014/main" id="{1B4EF646-8E8F-23AC-6709-9E979111D0D6}"/>
              </a:ext>
            </a:extLst>
          </p:cNvPr>
          <p:cNvSpPr txBox="1"/>
          <p:nvPr/>
        </p:nvSpPr>
        <p:spPr>
          <a:xfrm>
            <a:off x="539434" y="990098"/>
            <a:ext cx="10089462"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Problem Statement:</a:t>
            </a:r>
            <a:r>
              <a:rPr lang="en-US" sz="2000" b="1" dirty="0"/>
              <a:t> </a:t>
            </a:r>
            <a:endParaRPr lang="en-US" sz="2000" b="1" u="sng" dirty="0">
              <a:ea typeface="+mn-lt"/>
              <a:cs typeface="+mn-lt"/>
            </a:endParaRPr>
          </a:p>
          <a:p>
            <a:r>
              <a:rPr lang="en-US" sz="1600" dirty="0">
                <a:ea typeface="+mn-lt"/>
                <a:cs typeface="+mn-lt"/>
              </a:rPr>
              <a:t>In this task, the objective is to develop an algorithm for accurately classifying background noises present in music recordings without removing them. The goal is to identify and categorize the types of noise, distinguishing their sources of origin. The potential noise sources include :</a:t>
            </a:r>
          </a:p>
          <a:p>
            <a:pPr marL="285750" indent="-285750">
              <a:buFont typeface="Arial"/>
              <a:buChar char="•"/>
            </a:pPr>
            <a:r>
              <a:rPr lang="en-US" sz="1600" dirty="0">
                <a:ea typeface="+mn-lt"/>
                <a:cs typeface="+mn-lt"/>
              </a:rPr>
              <a:t>fan </a:t>
            </a:r>
          </a:p>
          <a:p>
            <a:pPr marL="285750" indent="-285750">
              <a:buFont typeface="Arial"/>
              <a:buChar char="•"/>
            </a:pPr>
            <a:r>
              <a:rPr lang="en-US" sz="1600" dirty="0">
                <a:ea typeface="+mn-lt"/>
                <a:cs typeface="+mn-lt"/>
              </a:rPr>
              <a:t>pressure cooker</a:t>
            </a:r>
          </a:p>
          <a:p>
            <a:pPr marL="285750" indent="-285750">
              <a:buFont typeface="Arial"/>
              <a:buChar char="•"/>
            </a:pPr>
            <a:r>
              <a:rPr lang="en-US" sz="1600" dirty="0">
                <a:ea typeface="+mn-lt"/>
                <a:cs typeface="+mn-lt"/>
              </a:rPr>
              <a:t>water pump, and </a:t>
            </a:r>
            <a:endParaRPr lang="en-US" dirty="0">
              <a:ea typeface="+mn-lt"/>
              <a:cs typeface="+mn-lt"/>
            </a:endParaRPr>
          </a:p>
          <a:p>
            <a:pPr marL="285750" indent="-285750">
              <a:buFont typeface="Arial"/>
              <a:buChar char="•"/>
            </a:pPr>
            <a:r>
              <a:rPr lang="en-US" sz="1600" dirty="0">
                <a:ea typeface="+mn-lt"/>
                <a:cs typeface="+mn-lt"/>
              </a:rPr>
              <a:t>traffic.</a:t>
            </a:r>
            <a:endParaRPr lang="en-US" dirty="0"/>
          </a:p>
          <a:p>
            <a:endParaRPr lang="en-US" sz="1600" b="1" dirty="0">
              <a:ea typeface="+mn-lt"/>
              <a:cs typeface="+mn-lt"/>
            </a:endParaRPr>
          </a:p>
          <a:p>
            <a:r>
              <a:rPr lang="en-US" sz="1600" b="1" dirty="0">
                <a:ea typeface="+mn-lt"/>
                <a:cs typeface="+mn-lt"/>
              </a:rPr>
              <a:t>Tasks:</a:t>
            </a:r>
            <a:endParaRPr lang="en-US" sz="1600" dirty="0">
              <a:ea typeface="+mn-lt"/>
              <a:cs typeface="+mn-lt"/>
            </a:endParaRPr>
          </a:p>
          <a:p>
            <a:r>
              <a:rPr lang="en-US" sz="1600" b="1" dirty="0">
                <a:ea typeface="+mn-lt"/>
                <a:cs typeface="+mn-lt"/>
              </a:rPr>
              <a:t>Input Music Recording:</a:t>
            </a:r>
            <a:endParaRPr lang="en-US" sz="1600" dirty="0">
              <a:ea typeface="+mn-lt"/>
              <a:cs typeface="+mn-lt"/>
            </a:endParaRPr>
          </a:p>
          <a:p>
            <a:pPr marL="742950" lvl="1" indent="-285750">
              <a:buFont typeface="Arial"/>
              <a:buChar char="•"/>
            </a:pPr>
            <a:r>
              <a:rPr lang="en-US" sz="1600" dirty="0">
                <a:ea typeface="+mn-lt"/>
                <a:cs typeface="+mn-lt"/>
              </a:rPr>
              <a:t>Receive a music recording in a specific audio format (e.g., WAV or MP3), containing both the original music and background noise from various sources, both indoor and outdoor.</a:t>
            </a:r>
          </a:p>
          <a:p>
            <a:pPr>
              <a:buFont typeface="Arial"/>
              <a:buChar char="•"/>
            </a:pPr>
            <a:r>
              <a:rPr lang="en-US" sz="1600" b="1" dirty="0">
                <a:ea typeface="+mn-lt"/>
                <a:cs typeface="+mn-lt"/>
              </a:rPr>
              <a:t>Background Noise Classification:</a:t>
            </a:r>
            <a:endParaRPr lang="en-US" sz="1600" dirty="0">
              <a:ea typeface="+mn-lt"/>
              <a:cs typeface="+mn-lt"/>
            </a:endParaRPr>
          </a:p>
          <a:p>
            <a:pPr marL="742950" lvl="1" indent="-285750">
              <a:buFont typeface="Arial"/>
              <a:buChar char="•"/>
            </a:pPr>
            <a:r>
              <a:rPr lang="en-US" sz="1600" dirty="0">
                <a:ea typeface="+mn-lt"/>
                <a:cs typeface="+mn-lt"/>
              </a:rPr>
              <a:t>Develop an algorithm for classifying background noise sources and Identify and categorize the type of noise, such as fan, pressure cooker/mixer, water pump, and traffic.</a:t>
            </a:r>
          </a:p>
          <a:p>
            <a:pPr>
              <a:buFont typeface="Arial"/>
              <a:buChar char="•"/>
            </a:pPr>
            <a:r>
              <a:rPr lang="en-US" sz="1600" b="1" dirty="0">
                <a:ea typeface="+mn-lt"/>
                <a:cs typeface="+mn-lt"/>
              </a:rPr>
              <a:t>Algorithm Implementation:</a:t>
            </a:r>
            <a:endParaRPr lang="en-US" sz="1600" dirty="0">
              <a:ea typeface="+mn-lt"/>
              <a:cs typeface="+mn-lt"/>
            </a:endParaRPr>
          </a:p>
          <a:p>
            <a:pPr marL="742950" lvl="1" indent="-285750">
              <a:buFont typeface="Arial"/>
              <a:buChar char="•"/>
            </a:pPr>
            <a:r>
              <a:rPr lang="en-US" sz="1600" dirty="0">
                <a:ea typeface="+mn-lt"/>
                <a:cs typeface="+mn-lt"/>
              </a:rPr>
              <a:t>Utilize signal processing techniques to achieve accurate noise classification.</a:t>
            </a:r>
          </a:p>
          <a:p>
            <a:pPr marL="742950" lvl="1" indent="-285750">
              <a:buFont typeface="Arial"/>
              <a:buChar char="•"/>
            </a:pPr>
            <a:r>
              <a:rPr lang="en-US" sz="1600" dirty="0">
                <a:ea typeface="+mn-lt"/>
                <a:cs typeface="+mn-lt"/>
              </a:rPr>
              <a:t>Consider the characteristics unique to each noise source for effective identification.</a:t>
            </a:r>
          </a:p>
          <a:p>
            <a:pPr>
              <a:buFont typeface="Arial"/>
              <a:buChar char="•"/>
            </a:pPr>
            <a:r>
              <a:rPr lang="en-US" sz="1600" b="1" dirty="0">
                <a:ea typeface="+mn-lt"/>
                <a:cs typeface="+mn-lt"/>
              </a:rPr>
              <a:t>Output Noise Classification:</a:t>
            </a:r>
            <a:endParaRPr lang="en-US" sz="1600" dirty="0">
              <a:ea typeface="+mn-lt"/>
              <a:cs typeface="+mn-lt"/>
            </a:endParaRPr>
          </a:p>
          <a:p>
            <a:pPr marL="742950" lvl="1" indent="-285750">
              <a:buFont typeface="Arial"/>
              <a:buChar char="•"/>
            </a:pPr>
            <a:r>
              <a:rPr lang="en-US" sz="1600" dirty="0">
                <a:ea typeface="+mn-lt"/>
                <a:cs typeface="+mn-lt"/>
              </a:rPr>
              <a:t>Indicate the presence of specific noise sources and label them accordingly (e.g., fan, pressure cooker/mixer, water pump, traffic).</a:t>
            </a:r>
          </a:p>
        </p:txBody>
      </p:sp>
    </p:spTree>
    <p:extLst>
      <p:ext uri="{BB962C8B-B14F-4D97-AF65-F5344CB8AC3E}">
        <p14:creationId xmlns:p14="http://schemas.microsoft.com/office/powerpoint/2010/main" val="395828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Approach:</a:t>
            </a:r>
            <a:endParaRPr lang="en-US" sz="3200" b="1" dirty="0">
              <a:solidFill>
                <a:schemeClr val="tx1"/>
              </a:solidFill>
            </a:endParaRPr>
          </a:p>
        </p:txBody>
      </p:sp>
      <p:sp>
        <p:nvSpPr>
          <p:cNvPr id="2" name="TextBox 1">
            <a:extLst>
              <a:ext uri="{FF2B5EF4-FFF2-40B4-BE49-F238E27FC236}">
                <a16:creationId xmlns:a16="http://schemas.microsoft.com/office/drawing/2014/main" id="{1B4EF646-8E8F-23AC-6709-9E979111D0D6}"/>
              </a:ext>
            </a:extLst>
          </p:cNvPr>
          <p:cNvSpPr txBox="1"/>
          <p:nvPr/>
        </p:nvSpPr>
        <p:spPr>
          <a:xfrm>
            <a:off x="539434" y="990098"/>
            <a:ext cx="10089462"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spcAft>
                <a:spcPts val="600"/>
              </a:spcAft>
            </a:pPr>
            <a:r>
              <a:rPr lang="en-US" dirty="0"/>
              <a:t>We are using</a:t>
            </a:r>
            <a:r>
              <a:rPr lang="en-US" dirty="0">
                <a:ea typeface="+mn-lt"/>
                <a:cs typeface="+mn-lt"/>
              </a:rPr>
              <a:t> the concept of cross-correlation to classify the noise.</a:t>
            </a:r>
          </a:p>
          <a:p>
            <a:pPr>
              <a:spcBef>
                <a:spcPct val="20000"/>
              </a:spcBef>
              <a:spcAft>
                <a:spcPts val="600"/>
              </a:spcAft>
            </a:pPr>
            <a:r>
              <a:rPr lang="en-US" dirty="0">
                <a:ea typeface="+mn-lt"/>
                <a:cs typeface="+mn-lt"/>
              </a:rPr>
              <a:t>1) We made 6 combinations of noises by subtracting the given two pair of noisy signal and obtaining the outputs as follows:</a:t>
            </a:r>
          </a:p>
          <a:p>
            <a:pPr marL="342900" indent="-342900">
              <a:spcBef>
                <a:spcPct val="20000"/>
              </a:spcBef>
              <a:spcAft>
                <a:spcPts val="600"/>
              </a:spcAft>
              <a:buFont typeface="Arial,Sans-Serif"/>
              <a:buChar char="•"/>
            </a:pPr>
            <a:r>
              <a:rPr lang="en-US" dirty="0">
                <a:ea typeface="+mn-lt"/>
                <a:cs typeface="+mn-lt"/>
              </a:rPr>
              <a:t>Water Pump – Fan</a:t>
            </a:r>
          </a:p>
          <a:p>
            <a:pPr marL="342900" indent="-342900">
              <a:spcBef>
                <a:spcPct val="20000"/>
              </a:spcBef>
              <a:spcAft>
                <a:spcPts val="600"/>
              </a:spcAft>
              <a:buFont typeface="Arial,Sans-Serif"/>
              <a:buChar char="•"/>
            </a:pPr>
            <a:r>
              <a:rPr lang="en-US" dirty="0">
                <a:ea typeface="+mn-lt"/>
                <a:cs typeface="+mn-lt"/>
              </a:rPr>
              <a:t>Water Pump – Traffic</a:t>
            </a:r>
          </a:p>
          <a:p>
            <a:pPr marL="342900" indent="-342900">
              <a:spcBef>
                <a:spcPct val="20000"/>
              </a:spcBef>
              <a:spcAft>
                <a:spcPts val="600"/>
              </a:spcAft>
              <a:buFont typeface="Arial,Sans-Serif"/>
              <a:buChar char="•"/>
            </a:pPr>
            <a:r>
              <a:rPr lang="en-US" dirty="0">
                <a:ea typeface="+mn-lt"/>
                <a:cs typeface="+mn-lt"/>
              </a:rPr>
              <a:t>Water Pump – Pressure cooker</a:t>
            </a:r>
          </a:p>
          <a:p>
            <a:pPr marL="342900" indent="-342900">
              <a:spcBef>
                <a:spcPct val="20000"/>
              </a:spcBef>
              <a:spcAft>
                <a:spcPts val="600"/>
              </a:spcAft>
              <a:buFont typeface="Arial,Sans-Serif"/>
              <a:buChar char="•"/>
            </a:pPr>
            <a:r>
              <a:rPr lang="en-US" dirty="0">
                <a:ea typeface="+mn-lt"/>
                <a:cs typeface="+mn-lt"/>
              </a:rPr>
              <a:t>Traffic – Pressure cooker</a:t>
            </a:r>
          </a:p>
          <a:p>
            <a:pPr marL="342900" indent="-342900">
              <a:spcBef>
                <a:spcPct val="20000"/>
              </a:spcBef>
              <a:spcAft>
                <a:spcPts val="600"/>
              </a:spcAft>
              <a:buFont typeface="Arial,Sans-Serif"/>
              <a:buChar char="•"/>
            </a:pPr>
            <a:r>
              <a:rPr lang="en-US" dirty="0">
                <a:ea typeface="+mn-lt"/>
                <a:cs typeface="+mn-lt"/>
              </a:rPr>
              <a:t>Traffic – Fan</a:t>
            </a:r>
          </a:p>
          <a:p>
            <a:pPr marL="342900" indent="-342900">
              <a:spcBef>
                <a:spcPct val="20000"/>
              </a:spcBef>
              <a:spcAft>
                <a:spcPts val="600"/>
              </a:spcAft>
              <a:buFont typeface="Arial,Sans-Serif"/>
              <a:buChar char="•"/>
            </a:pPr>
            <a:r>
              <a:rPr lang="en-US" dirty="0">
                <a:ea typeface="+mn-lt"/>
                <a:cs typeface="+mn-lt"/>
              </a:rPr>
              <a:t>Pressure cooker – Fan</a:t>
            </a:r>
          </a:p>
          <a:p>
            <a:pPr>
              <a:spcBef>
                <a:spcPct val="20000"/>
              </a:spcBef>
              <a:spcAft>
                <a:spcPts val="600"/>
              </a:spcAft>
            </a:pPr>
            <a:r>
              <a:rPr lang="en-US" dirty="0">
                <a:ea typeface="+mn-lt"/>
                <a:cs typeface="+mn-lt"/>
              </a:rPr>
              <a:t>On observing the above, on taking any of the three combinations one of the noise is always present. </a:t>
            </a:r>
          </a:p>
          <a:p>
            <a:pPr>
              <a:spcBef>
                <a:spcPct val="20000"/>
              </a:spcBef>
              <a:spcAft>
                <a:spcPts val="600"/>
              </a:spcAft>
            </a:pPr>
            <a:r>
              <a:rPr lang="en-US" dirty="0">
                <a:ea typeface="+mn-lt"/>
                <a:cs typeface="+mn-lt"/>
              </a:rPr>
              <a:t>2) We performed cross-correlation of these 6-noise signal with the input signal and obtained the peaks from each correlated signal, then we found the max 3 peaks out of the 6.</a:t>
            </a:r>
          </a:p>
          <a:p>
            <a:pPr>
              <a:spcBef>
                <a:spcPct val="20000"/>
              </a:spcBef>
              <a:spcAft>
                <a:spcPts val="600"/>
              </a:spcAft>
            </a:pPr>
            <a:r>
              <a:rPr lang="en-US" dirty="0">
                <a:ea typeface="+mn-lt"/>
                <a:cs typeface="+mn-lt"/>
              </a:rPr>
              <a:t>3) The Common noise present in the 3 peaks will give us noise present in the input signal</a:t>
            </a:r>
          </a:p>
        </p:txBody>
      </p:sp>
    </p:spTree>
    <p:extLst>
      <p:ext uri="{BB962C8B-B14F-4D97-AF65-F5344CB8AC3E}">
        <p14:creationId xmlns:p14="http://schemas.microsoft.com/office/powerpoint/2010/main" val="210280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Cross-Correlation:</a:t>
            </a:r>
            <a:endParaRPr lang="en-US" sz="3200" b="1" dirty="0">
              <a:solidFill>
                <a:schemeClr val="tx1"/>
              </a:solidFill>
            </a:endParaRPr>
          </a:p>
        </p:txBody>
      </p:sp>
      <p:sp>
        <p:nvSpPr>
          <p:cNvPr id="3" name="TextBox 2">
            <a:extLst>
              <a:ext uri="{FF2B5EF4-FFF2-40B4-BE49-F238E27FC236}">
                <a16:creationId xmlns:a16="http://schemas.microsoft.com/office/drawing/2014/main" id="{444ECFC8-B97C-EC72-DCDF-2785F0B84BF2}"/>
              </a:ext>
            </a:extLst>
          </p:cNvPr>
          <p:cNvSpPr txBox="1"/>
          <p:nvPr/>
        </p:nvSpPr>
        <p:spPr>
          <a:xfrm>
            <a:off x="657359" y="1167147"/>
            <a:ext cx="835785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Cross-correlation is a technique used to analyze the similarity between two signals. It involves sliding one signal over another and computing a similarity measure at each step. The result is a correlation function that indicates how well the signals match at different time offsets. Positive peaks in the correlation function suggest alignment, while negative peaks indicate an inverted match</a:t>
            </a:r>
            <a:endParaRPr lang="en-US" sz="2000" dirty="0"/>
          </a:p>
        </p:txBody>
      </p:sp>
      <p:pic>
        <p:nvPicPr>
          <p:cNvPr id="5" name="Picture 4">
            <a:extLst>
              <a:ext uri="{FF2B5EF4-FFF2-40B4-BE49-F238E27FC236}">
                <a16:creationId xmlns:a16="http://schemas.microsoft.com/office/drawing/2014/main" id="{277C1B46-2197-1D91-9AA9-1311325EE12D}"/>
              </a:ext>
            </a:extLst>
          </p:cNvPr>
          <p:cNvPicPr>
            <a:picLocks noChangeAspect="1"/>
          </p:cNvPicPr>
          <p:nvPr/>
        </p:nvPicPr>
        <p:blipFill>
          <a:blip r:embed="rId2"/>
          <a:stretch>
            <a:fillRect/>
          </a:stretch>
        </p:blipFill>
        <p:spPr>
          <a:xfrm>
            <a:off x="772534" y="3458000"/>
            <a:ext cx="7085436" cy="2504261"/>
          </a:xfrm>
          <a:prstGeom prst="rect">
            <a:avLst/>
          </a:prstGeom>
        </p:spPr>
      </p:pic>
    </p:spTree>
    <p:extLst>
      <p:ext uri="{BB962C8B-B14F-4D97-AF65-F5344CB8AC3E}">
        <p14:creationId xmlns:p14="http://schemas.microsoft.com/office/powerpoint/2010/main" val="211640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fontScale="92500" lnSpcReduction="10000"/>
          </a:bodyPr>
          <a:lstStyle/>
          <a:p>
            <a:pPr marL="0" indent="0">
              <a:buNone/>
            </a:pPr>
            <a:r>
              <a:rPr lang="en-US" sz="3200" b="1" u="sng" dirty="0">
                <a:solidFill>
                  <a:schemeClr val="tx1"/>
                </a:solidFill>
              </a:rPr>
              <a:t>Plots for Cross-Correlation of Music + Pump signal as an input with all noise signal:</a:t>
            </a:r>
            <a:endParaRPr lang="en-US" sz="3200" b="1" dirty="0">
              <a:solidFill>
                <a:schemeClr val="tx1"/>
              </a:solidFill>
            </a:endParaRPr>
          </a:p>
        </p:txBody>
      </p:sp>
      <p:pic>
        <p:nvPicPr>
          <p:cNvPr id="8" name="Picture 7">
            <a:extLst>
              <a:ext uri="{FF2B5EF4-FFF2-40B4-BE49-F238E27FC236}">
                <a16:creationId xmlns:a16="http://schemas.microsoft.com/office/drawing/2014/main" id="{D8AE5827-4372-758F-0876-CF2CEC38446C}"/>
              </a:ext>
            </a:extLst>
          </p:cNvPr>
          <p:cNvPicPr>
            <a:picLocks noChangeAspect="1"/>
          </p:cNvPicPr>
          <p:nvPr/>
        </p:nvPicPr>
        <p:blipFill>
          <a:blip r:embed="rId2"/>
          <a:stretch>
            <a:fillRect/>
          </a:stretch>
        </p:blipFill>
        <p:spPr>
          <a:xfrm>
            <a:off x="615099" y="1057152"/>
            <a:ext cx="8239651" cy="5352979"/>
          </a:xfrm>
          <a:prstGeom prst="rect">
            <a:avLst/>
          </a:prstGeom>
        </p:spPr>
      </p:pic>
    </p:spTree>
    <p:extLst>
      <p:ext uri="{BB962C8B-B14F-4D97-AF65-F5344CB8AC3E}">
        <p14:creationId xmlns:p14="http://schemas.microsoft.com/office/powerpoint/2010/main" val="37279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fontScale="92500" lnSpcReduction="10000"/>
          </a:bodyPr>
          <a:lstStyle/>
          <a:p>
            <a:pPr marL="0" indent="0">
              <a:buNone/>
            </a:pPr>
            <a:r>
              <a:rPr lang="en-US" sz="3200" b="1" u="sng" dirty="0">
                <a:solidFill>
                  <a:schemeClr val="tx1"/>
                </a:solidFill>
              </a:rPr>
              <a:t>Plots for Cross-Correlation of Music + Traffic signal as an input with all noise signal:</a:t>
            </a:r>
            <a:endParaRPr lang="en-US" sz="3200" b="1" dirty="0">
              <a:solidFill>
                <a:schemeClr val="tx1"/>
              </a:solidFill>
            </a:endParaRPr>
          </a:p>
        </p:txBody>
      </p:sp>
      <p:pic>
        <p:nvPicPr>
          <p:cNvPr id="12" name="Picture 11">
            <a:extLst>
              <a:ext uri="{FF2B5EF4-FFF2-40B4-BE49-F238E27FC236}">
                <a16:creationId xmlns:a16="http://schemas.microsoft.com/office/drawing/2014/main" id="{C57C0421-6ADE-0208-0092-4E8801A563C0}"/>
              </a:ext>
            </a:extLst>
          </p:cNvPr>
          <p:cNvPicPr>
            <a:picLocks noChangeAspect="1"/>
          </p:cNvPicPr>
          <p:nvPr/>
        </p:nvPicPr>
        <p:blipFill>
          <a:blip r:embed="rId2"/>
          <a:stretch>
            <a:fillRect/>
          </a:stretch>
        </p:blipFill>
        <p:spPr>
          <a:xfrm>
            <a:off x="642795" y="1057152"/>
            <a:ext cx="8174634" cy="5241011"/>
          </a:xfrm>
          <a:prstGeom prst="rect">
            <a:avLst/>
          </a:prstGeom>
        </p:spPr>
      </p:pic>
    </p:spTree>
    <p:extLst>
      <p:ext uri="{BB962C8B-B14F-4D97-AF65-F5344CB8AC3E}">
        <p14:creationId xmlns:p14="http://schemas.microsoft.com/office/powerpoint/2010/main" val="232059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fontScale="85000" lnSpcReduction="10000"/>
          </a:bodyPr>
          <a:lstStyle/>
          <a:p>
            <a:pPr marL="0" indent="0">
              <a:buNone/>
            </a:pPr>
            <a:r>
              <a:rPr lang="en-US" sz="3200" b="1" u="sng" dirty="0">
                <a:solidFill>
                  <a:schemeClr val="tx1"/>
                </a:solidFill>
              </a:rPr>
              <a:t>Plots for Cross-Correlation of Music + Pressure Cooker signal as an input with all noise signal:</a:t>
            </a:r>
            <a:endParaRPr lang="en-US" sz="3200" b="1" dirty="0">
              <a:solidFill>
                <a:schemeClr val="tx1"/>
              </a:solidFill>
            </a:endParaRPr>
          </a:p>
        </p:txBody>
      </p:sp>
      <p:pic>
        <p:nvPicPr>
          <p:cNvPr id="3" name="Picture 2">
            <a:extLst>
              <a:ext uri="{FF2B5EF4-FFF2-40B4-BE49-F238E27FC236}">
                <a16:creationId xmlns:a16="http://schemas.microsoft.com/office/drawing/2014/main" id="{60352479-AE2E-3A54-6CCA-5CA7FB649DEC}"/>
              </a:ext>
            </a:extLst>
          </p:cNvPr>
          <p:cNvPicPr>
            <a:picLocks noChangeAspect="1"/>
          </p:cNvPicPr>
          <p:nvPr/>
        </p:nvPicPr>
        <p:blipFill>
          <a:blip r:embed="rId2"/>
          <a:stretch>
            <a:fillRect/>
          </a:stretch>
        </p:blipFill>
        <p:spPr>
          <a:xfrm>
            <a:off x="615934" y="1035815"/>
            <a:ext cx="8378775" cy="5430299"/>
          </a:xfrm>
          <a:prstGeom prst="rect">
            <a:avLst/>
          </a:prstGeom>
        </p:spPr>
      </p:pic>
    </p:spTree>
    <p:extLst>
      <p:ext uri="{BB962C8B-B14F-4D97-AF65-F5344CB8AC3E}">
        <p14:creationId xmlns:p14="http://schemas.microsoft.com/office/powerpoint/2010/main" val="342480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B6CAA-5DAE-C292-E763-B71C796E2950}"/>
              </a:ext>
            </a:extLst>
          </p:cNvPr>
          <p:cNvSpPr>
            <a:spLocks noGrp="1"/>
          </p:cNvSpPr>
          <p:nvPr>
            <p:ph type="title"/>
          </p:nvPr>
        </p:nvSpPr>
        <p:spPr>
          <a:xfrm>
            <a:off x="553870" y="165990"/>
            <a:ext cx="7543800" cy="1507067"/>
          </a:xfrm>
        </p:spPr>
        <p:txBody>
          <a:bodyPr>
            <a:normAutofit/>
          </a:bodyPr>
          <a:lstStyle/>
          <a:p>
            <a:r>
              <a:rPr lang="en-US" b="1" dirty="0">
                <a:ea typeface="+mj-lt"/>
                <a:cs typeface="+mj-lt"/>
              </a:rPr>
              <a:t> CONTENT</a:t>
            </a:r>
            <a:endParaRPr lang="en-US" b="1" dirty="0"/>
          </a:p>
        </p:txBody>
      </p:sp>
      <p:sp>
        <p:nvSpPr>
          <p:cNvPr id="3" name="Content Placeholder 2">
            <a:extLst>
              <a:ext uri="{FF2B5EF4-FFF2-40B4-BE49-F238E27FC236}">
                <a16:creationId xmlns:a16="http://schemas.microsoft.com/office/drawing/2014/main" id="{68383F6D-606B-4FBD-F4B6-57C39AF2B938}"/>
              </a:ext>
            </a:extLst>
          </p:cNvPr>
          <p:cNvSpPr>
            <a:spLocks noGrp="1"/>
          </p:cNvSpPr>
          <p:nvPr>
            <p:ph idx="1"/>
          </p:nvPr>
        </p:nvSpPr>
        <p:spPr>
          <a:xfrm>
            <a:off x="393448" y="1909010"/>
            <a:ext cx="7493137" cy="4266977"/>
          </a:xfrm>
        </p:spPr>
        <p:txBody>
          <a:bodyPr>
            <a:normAutofit/>
          </a:bodyPr>
          <a:lstStyle/>
          <a:p>
            <a:pPr>
              <a:lnSpc>
                <a:spcPct val="90000"/>
              </a:lnSpc>
              <a:buFont typeface="'Wingdings 3',Sans-Serif" panose="05040102010807070707" pitchFamily="18" charset="2"/>
              <a:buChar char="•"/>
            </a:pPr>
            <a:r>
              <a:rPr lang="en-US" sz="1900" dirty="0">
                <a:solidFill>
                  <a:schemeClr val="tx1"/>
                </a:solidFill>
                <a:latin typeface="Century Gothic"/>
                <a:cs typeface="Arial"/>
              </a:rPr>
              <a:t>Introduction </a:t>
            </a:r>
          </a:p>
          <a:p>
            <a:pPr>
              <a:lnSpc>
                <a:spcPct val="90000"/>
              </a:lnSpc>
              <a:buClr>
                <a:srgbClr val="FFFFFF"/>
              </a:buClr>
              <a:buFont typeface="'Wingdings 3',Sans-Serif" panose="05040102010807070707" pitchFamily="18" charset="2"/>
              <a:buChar char="•"/>
            </a:pPr>
            <a:r>
              <a:rPr lang="en-US" sz="1900" u="sng" dirty="0">
                <a:solidFill>
                  <a:schemeClr val="tx1"/>
                </a:solidFill>
                <a:latin typeface="Century Gothic"/>
                <a:cs typeface="Arial"/>
              </a:rPr>
              <a:t>Part-1:</a:t>
            </a:r>
            <a:r>
              <a:rPr lang="en-US" sz="1900" dirty="0">
                <a:solidFill>
                  <a:schemeClr val="tx1"/>
                </a:solidFill>
                <a:latin typeface="Century Gothic"/>
                <a:cs typeface="Arial"/>
              </a:rPr>
              <a:t> Echo Creation</a:t>
            </a:r>
          </a:p>
          <a:p>
            <a:pPr>
              <a:lnSpc>
                <a:spcPct val="90000"/>
              </a:lnSpc>
              <a:buClr>
                <a:srgbClr val="FFFFFF"/>
              </a:buClr>
              <a:buFont typeface="'Wingdings 3',Sans-Serif" panose="05040102010807070707" pitchFamily="18" charset="2"/>
              <a:buChar char="•"/>
            </a:pPr>
            <a:r>
              <a:rPr lang="en-US" sz="1900" dirty="0">
                <a:solidFill>
                  <a:schemeClr val="tx1"/>
                </a:solidFill>
                <a:ea typeface="+mn-lt"/>
                <a:cs typeface="Arial"/>
              </a:rPr>
              <a:t>Result and Observation</a:t>
            </a:r>
          </a:p>
          <a:p>
            <a:pPr>
              <a:lnSpc>
                <a:spcPct val="90000"/>
              </a:lnSpc>
              <a:buClr>
                <a:srgbClr val="FFFFFF"/>
              </a:buClr>
              <a:buFont typeface="'Wingdings 3',Sans-Serif" panose="05040102010807070707" pitchFamily="18" charset="2"/>
              <a:buChar char="•"/>
            </a:pPr>
            <a:r>
              <a:rPr lang="en-US" sz="1900" u="sng" dirty="0">
                <a:solidFill>
                  <a:schemeClr val="tx1"/>
                </a:solidFill>
                <a:ea typeface="+mn-lt"/>
                <a:cs typeface="Arial"/>
              </a:rPr>
              <a:t>Part-2:</a:t>
            </a:r>
            <a:r>
              <a:rPr lang="en-US" sz="1900" dirty="0">
                <a:solidFill>
                  <a:schemeClr val="tx1"/>
                </a:solidFill>
                <a:ea typeface="+mn-lt"/>
                <a:cs typeface="Arial"/>
              </a:rPr>
              <a:t> Cancel the echo </a:t>
            </a:r>
            <a:endParaRPr lang="en-US" sz="1900" dirty="0">
              <a:solidFill>
                <a:schemeClr val="tx1"/>
              </a:solidFill>
              <a:latin typeface="Century Gothic"/>
              <a:cs typeface="Arial"/>
            </a:endParaRPr>
          </a:p>
          <a:p>
            <a:pPr>
              <a:lnSpc>
                <a:spcPct val="90000"/>
              </a:lnSpc>
              <a:buClr>
                <a:srgbClr val="FFFFFF"/>
              </a:buClr>
              <a:buFont typeface="'Wingdings 3',Sans-Serif" panose="05040102010807070707" pitchFamily="18" charset="2"/>
              <a:buChar char="•"/>
            </a:pPr>
            <a:r>
              <a:rPr lang="en-US" sz="1900" dirty="0">
                <a:solidFill>
                  <a:schemeClr val="tx1"/>
                </a:solidFill>
                <a:latin typeface="Century Gothic"/>
                <a:cs typeface="Arial"/>
              </a:rPr>
              <a:t>Result and Observation</a:t>
            </a:r>
          </a:p>
          <a:p>
            <a:pPr>
              <a:lnSpc>
                <a:spcPct val="90000"/>
              </a:lnSpc>
              <a:buClr>
                <a:srgbClr val="FFFFFF"/>
              </a:buClr>
              <a:buFont typeface="'Wingdings 3',Sans-Serif" panose="05040102010807070707" pitchFamily="18" charset="2"/>
              <a:buChar char="•"/>
            </a:pPr>
            <a:r>
              <a:rPr lang="en-US" sz="1900" u="sng" dirty="0">
                <a:solidFill>
                  <a:schemeClr val="tx1"/>
                </a:solidFill>
                <a:latin typeface="Century Gothic"/>
                <a:cs typeface="Arial"/>
              </a:rPr>
              <a:t>Part-3:</a:t>
            </a:r>
            <a:r>
              <a:rPr lang="en-US" sz="1900" dirty="0">
                <a:solidFill>
                  <a:schemeClr val="tx1"/>
                </a:solidFill>
                <a:latin typeface="Century Gothic"/>
                <a:cs typeface="Arial"/>
              </a:rPr>
              <a:t> What is this noise?</a:t>
            </a:r>
          </a:p>
          <a:p>
            <a:pPr>
              <a:lnSpc>
                <a:spcPct val="90000"/>
              </a:lnSpc>
              <a:buClr>
                <a:srgbClr val="FFFFFF"/>
              </a:buClr>
              <a:buFont typeface="'Wingdings 3',Sans-Serif" panose="05040102010807070707" pitchFamily="18" charset="2"/>
              <a:buChar char="•"/>
            </a:pPr>
            <a:r>
              <a:rPr lang="en-US" sz="1900" dirty="0">
                <a:solidFill>
                  <a:schemeClr val="tx1"/>
                </a:solidFill>
                <a:latin typeface="Century Gothic"/>
                <a:cs typeface="Arial"/>
              </a:rPr>
              <a:t>Result and Observation</a:t>
            </a:r>
          </a:p>
          <a:p>
            <a:pPr>
              <a:lnSpc>
                <a:spcPct val="90000"/>
              </a:lnSpc>
              <a:buClr>
                <a:srgbClr val="FFFFFF"/>
              </a:buClr>
              <a:buFont typeface="'Wingdings 3',Sans-Serif" panose="05040102010807070707" pitchFamily="18" charset="2"/>
              <a:buChar char="•"/>
            </a:pPr>
            <a:r>
              <a:rPr lang="en-US" sz="1900" dirty="0">
                <a:solidFill>
                  <a:schemeClr val="tx1"/>
                </a:solidFill>
                <a:latin typeface="Century Gothic"/>
                <a:cs typeface="Arial"/>
              </a:rPr>
              <a:t>Conclusion</a:t>
            </a:r>
            <a:endParaRPr lang="en-US" sz="1900" dirty="0">
              <a:solidFill>
                <a:schemeClr val="tx1"/>
              </a:solidFill>
              <a:latin typeface="Century Gothic"/>
            </a:endParaRPr>
          </a:p>
        </p:txBody>
      </p:sp>
      <p:pic>
        <p:nvPicPr>
          <p:cNvPr id="4" name="Picture 4">
            <a:extLst>
              <a:ext uri="{FF2B5EF4-FFF2-40B4-BE49-F238E27FC236}">
                <a16:creationId xmlns:a16="http://schemas.microsoft.com/office/drawing/2014/main" id="{60865D69-1D55-FCB3-C652-2C4E28BC17E8}"/>
              </a:ext>
            </a:extLst>
          </p:cNvPr>
          <p:cNvPicPr>
            <a:picLocks noChangeAspect="1"/>
          </p:cNvPicPr>
          <p:nvPr/>
        </p:nvPicPr>
        <p:blipFill rotWithShape="1">
          <a:blip r:embed="rId2"/>
          <a:srcRect l="21061" r="33460" b="1"/>
          <a:stretch/>
        </p:blipFill>
        <p:spPr>
          <a:xfrm>
            <a:off x="8820603" y="10"/>
            <a:ext cx="3371397"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0484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fontScale="92500" lnSpcReduction="10000"/>
          </a:bodyPr>
          <a:lstStyle/>
          <a:p>
            <a:pPr marL="0" indent="0">
              <a:buNone/>
            </a:pPr>
            <a:r>
              <a:rPr lang="en-US" sz="3200" b="1" u="sng" dirty="0">
                <a:solidFill>
                  <a:schemeClr val="tx1"/>
                </a:solidFill>
              </a:rPr>
              <a:t>Plots for Cross-Correlation of Music + Fan signal as an input with all noise signal:</a:t>
            </a:r>
            <a:endParaRPr lang="en-US" sz="3200" b="1" dirty="0">
              <a:solidFill>
                <a:schemeClr val="tx1"/>
              </a:solidFill>
            </a:endParaRPr>
          </a:p>
        </p:txBody>
      </p:sp>
      <p:pic>
        <p:nvPicPr>
          <p:cNvPr id="3" name="Picture 2">
            <a:extLst>
              <a:ext uri="{FF2B5EF4-FFF2-40B4-BE49-F238E27FC236}">
                <a16:creationId xmlns:a16="http://schemas.microsoft.com/office/drawing/2014/main" id="{AF623042-659D-853A-1D88-1205C3A537F6}"/>
              </a:ext>
            </a:extLst>
          </p:cNvPr>
          <p:cNvPicPr>
            <a:picLocks noChangeAspect="1"/>
          </p:cNvPicPr>
          <p:nvPr/>
        </p:nvPicPr>
        <p:blipFill>
          <a:blip r:embed="rId2"/>
          <a:stretch>
            <a:fillRect/>
          </a:stretch>
        </p:blipFill>
        <p:spPr>
          <a:xfrm>
            <a:off x="622235" y="1057153"/>
            <a:ext cx="8260507" cy="5259672"/>
          </a:xfrm>
          <a:prstGeom prst="rect">
            <a:avLst/>
          </a:prstGeom>
        </p:spPr>
      </p:pic>
    </p:spTree>
    <p:extLst>
      <p:ext uri="{BB962C8B-B14F-4D97-AF65-F5344CB8AC3E}">
        <p14:creationId xmlns:p14="http://schemas.microsoft.com/office/powerpoint/2010/main" val="3449106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Observation:</a:t>
            </a:r>
            <a:endParaRPr lang="en-US" sz="3200" b="1" dirty="0">
              <a:solidFill>
                <a:schemeClr val="tx1"/>
              </a:solidFill>
            </a:endParaRPr>
          </a:p>
        </p:txBody>
      </p:sp>
      <p:sp>
        <p:nvSpPr>
          <p:cNvPr id="3" name="TextBox 2">
            <a:extLst>
              <a:ext uri="{FF2B5EF4-FFF2-40B4-BE49-F238E27FC236}">
                <a16:creationId xmlns:a16="http://schemas.microsoft.com/office/drawing/2014/main" id="{444ECFC8-B97C-EC72-DCDF-2785F0B84BF2}"/>
              </a:ext>
            </a:extLst>
          </p:cNvPr>
          <p:cNvSpPr txBox="1"/>
          <p:nvPr/>
        </p:nvSpPr>
        <p:spPr>
          <a:xfrm>
            <a:off x="657359" y="1167147"/>
            <a:ext cx="835785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From these four plots, we can see that, of the six correlation plots, three of the peak values share a common noise, and that this common noise is present inside the given signal.</a:t>
            </a:r>
          </a:p>
          <a:p>
            <a:endParaRPr lang="en-US" sz="2000" dirty="0">
              <a:ea typeface="+mn-lt"/>
              <a:cs typeface="+mn-lt"/>
            </a:endParaRPr>
          </a:p>
          <a:p>
            <a:r>
              <a:rPr lang="en-US" sz="2000" dirty="0">
                <a:ea typeface="+mn-lt"/>
                <a:cs typeface="+mn-lt"/>
              </a:rPr>
              <a:t>So, we are successfully classifying the background noise present in music recordings without removing the noise. We can accurately identify and categorize the type of noise present in the recording, distinguishing source of origin.</a:t>
            </a:r>
            <a:endParaRPr lang="en-US" sz="2000" dirty="0"/>
          </a:p>
        </p:txBody>
      </p:sp>
    </p:spTree>
    <p:extLst>
      <p:ext uri="{BB962C8B-B14F-4D97-AF65-F5344CB8AC3E}">
        <p14:creationId xmlns:p14="http://schemas.microsoft.com/office/powerpoint/2010/main" val="541457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2CB0-F030-D7ED-66D1-B4F5A268C66D}"/>
              </a:ext>
            </a:extLst>
          </p:cNvPr>
          <p:cNvSpPr>
            <a:spLocks noGrp="1"/>
          </p:cNvSpPr>
          <p:nvPr>
            <p:ph type="title"/>
          </p:nvPr>
        </p:nvSpPr>
        <p:spPr>
          <a:xfrm>
            <a:off x="684212" y="291628"/>
            <a:ext cx="8534400" cy="1285245"/>
          </a:xfrm>
        </p:spPr>
        <p:txBody>
          <a:bodyPr/>
          <a:lstStyle/>
          <a:p>
            <a:r>
              <a:rPr lang="en-US" b="1" dirty="0"/>
              <a:t>Challenges:</a:t>
            </a:r>
          </a:p>
        </p:txBody>
      </p:sp>
      <p:sp>
        <p:nvSpPr>
          <p:cNvPr id="3" name="Content Placeholder 2">
            <a:extLst>
              <a:ext uri="{FF2B5EF4-FFF2-40B4-BE49-F238E27FC236}">
                <a16:creationId xmlns:a16="http://schemas.microsoft.com/office/drawing/2014/main" id="{9F5BE323-0653-A46F-CCD4-24D415858605}"/>
              </a:ext>
            </a:extLst>
          </p:cNvPr>
          <p:cNvSpPr>
            <a:spLocks noGrp="1"/>
          </p:cNvSpPr>
          <p:nvPr>
            <p:ph idx="1"/>
          </p:nvPr>
        </p:nvSpPr>
        <p:spPr>
          <a:xfrm>
            <a:off x="684212" y="1576873"/>
            <a:ext cx="9738548" cy="3937519"/>
          </a:xfrm>
        </p:spPr>
        <p:txBody>
          <a:bodyPr>
            <a:normAutofit/>
          </a:bodyPr>
          <a:lstStyle/>
          <a:p>
            <a:pPr marL="0" indent="0">
              <a:buNone/>
            </a:pPr>
            <a:r>
              <a:rPr lang="en-US" sz="2400" dirty="0">
                <a:solidFill>
                  <a:schemeClr val="tx1"/>
                </a:solidFill>
              </a:rPr>
              <a:t>1) It is important to remember that a signal may have two or more channels. Therefore, we need to adjust our code for those signals.</a:t>
            </a:r>
          </a:p>
          <a:p>
            <a:pPr marL="0" indent="0">
              <a:buNone/>
            </a:pPr>
            <a:r>
              <a:rPr lang="en-US" sz="2400" dirty="0">
                <a:solidFill>
                  <a:schemeClr val="tx1"/>
                </a:solidFill>
              </a:rPr>
              <a:t>2) We must ensure that the vectors have the proper length to carry out computation operations such as convolution and others.</a:t>
            </a:r>
          </a:p>
          <a:p>
            <a:pPr marL="0" indent="0">
              <a:buNone/>
            </a:pPr>
            <a:r>
              <a:rPr lang="en-US" sz="2400" dirty="0">
                <a:solidFill>
                  <a:schemeClr val="tx1"/>
                </a:solidFill>
              </a:rPr>
              <a:t>3) We made certain assumptions, such as the assumption that noise is naturally additive and that this has an impact on our output.</a:t>
            </a:r>
          </a:p>
        </p:txBody>
      </p:sp>
    </p:spTree>
    <p:extLst>
      <p:ext uri="{BB962C8B-B14F-4D97-AF65-F5344CB8AC3E}">
        <p14:creationId xmlns:p14="http://schemas.microsoft.com/office/powerpoint/2010/main" val="249469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082AD-E871-FC6E-0E8D-B3996AC010C7}"/>
              </a:ext>
            </a:extLst>
          </p:cNvPr>
          <p:cNvSpPr>
            <a:spLocks noGrp="1"/>
          </p:cNvSpPr>
          <p:nvPr>
            <p:ph type="title"/>
          </p:nvPr>
        </p:nvSpPr>
        <p:spPr>
          <a:xfrm>
            <a:off x="640290" y="685800"/>
            <a:ext cx="4818656" cy="4603749"/>
          </a:xfrm>
        </p:spPr>
        <p:txBody>
          <a:bodyPr>
            <a:normAutofit/>
          </a:bodyPr>
          <a:lstStyle/>
          <a:p>
            <a:pPr algn="r"/>
            <a:r>
              <a:rPr lang="en-US" sz="5200" b="1"/>
              <a:t>CONCLUSION</a:t>
            </a:r>
          </a:p>
        </p:txBody>
      </p:sp>
      <p:sp>
        <p:nvSpPr>
          <p:cNvPr id="10"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9EF590-5051-56BF-280A-85AD5C745FFC}"/>
              </a:ext>
            </a:extLst>
          </p:cNvPr>
          <p:cNvSpPr>
            <a:spLocks noGrp="1"/>
          </p:cNvSpPr>
          <p:nvPr>
            <p:ph idx="1"/>
          </p:nvPr>
        </p:nvSpPr>
        <p:spPr>
          <a:xfrm>
            <a:off x="6625651" y="1086853"/>
            <a:ext cx="4878959" cy="4603750"/>
          </a:xfrm>
        </p:spPr>
        <p:txBody>
          <a:bodyPr vert="horz" lIns="91440" tIns="45720" rIns="91440" bIns="45720" rtlCol="0" anchor="ctr">
            <a:noAutofit/>
          </a:bodyPr>
          <a:lstStyle/>
          <a:p>
            <a:pPr>
              <a:lnSpc>
                <a:spcPct val="90000"/>
              </a:lnSpc>
              <a:buFont typeface="Arial" panose="05040102010807070707" pitchFamily="18" charset="2"/>
              <a:buChar char="•"/>
            </a:pPr>
            <a:r>
              <a:rPr lang="en-US" sz="1400" dirty="0">
                <a:solidFill>
                  <a:schemeClr val="tx1"/>
                </a:solidFill>
                <a:ea typeface="+mn-lt"/>
                <a:cs typeface="+mn-lt"/>
              </a:rPr>
              <a:t>This project has provided a comprehensive overview of the applications of signal processing techniques in real life. We have explored some real-life problems and their solutions while doing the project. </a:t>
            </a:r>
          </a:p>
          <a:p>
            <a:pPr>
              <a:lnSpc>
                <a:spcPct val="90000"/>
              </a:lnSpc>
              <a:buFont typeface="Arial" panose="05040102010807070707" pitchFamily="18" charset="2"/>
              <a:buChar char="•"/>
            </a:pPr>
            <a:r>
              <a:rPr lang="en-US" sz="1400" dirty="0">
                <a:solidFill>
                  <a:schemeClr val="tx1"/>
                </a:solidFill>
                <a:ea typeface="+mn-lt"/>
                <a:cs typeface="+mn-lt"/>
              </a:rPr>
              <a:t>We get a thorough understanding of how we will apply the techniques discussed during the course to solve real-life problems.</a:t>
            </a:r>
          </a:p>
          <a:p>
            <a:pPr>
              <a:lnSpc>
                <a:spcPct val="90000"/>
              </a:lnSpc>
              <a:buFont typeface="Arial" panose="05040102010807070707" pitchFamily="18" charset="2"/>
              <a:buChar char="•"/>
            </a:pPr>
            <a:r>
              <a:rPr lang="en-US" sz="1400" dirty="0">
                <a:solidFill>
                  <a:schemeClr val="tx1"/>
                </a:solidFill>
                <a:ea typeface="+mn-lt"/>
                <a:cs typeface="+mn-lt"/>
              </a:rPr>
              <a:t>By understanding and applying signal processing techniques, we gain powerful tools for addressing real-world challenges across various domains.</a:t>
            </a:r>
            <a:endParaRPr lang="en-US" sz="1400" dirty="0">
              <a:solidFill>
                <a:schemeClr val="tx1"/>
              </a:solidFill>
            </a:endParaRPr>
          </a:p>
        </p:txBody>
      </p:sp>
    </p:spTree>
    <p:extLst>
      <p:ext uri="{BB962C8B-B14F-4D97-AF65-F5344CB8AC3E}">
        <p14:creationId xmlns:p14="http://schemas.microsoft.com/office/powerpoint/2010/main" val="72753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87945-4093-5EAB-1DD4-62ACADFACB35}"/>
              </a:ext>
            </a:extLst>
          </p:cNvPr>
          <p:cNvSpPr>
            <a:spLocks noGrp="1"/>
          </p:cNvSpPr>
          <p:nvPr>
            <p:ph type="title"/>
          </p:nvPr>
        </p:nvSpPr>
        <p:spPr>
          <a:xfrm>
            <a:off x="553870" y="356490"/>
            <a:ext cx="7543800" cy="1507067"/>
          </a:xfrm>
        </p:spPr>
        <p:txBody>
          <a:bodyPr>
            <a:normAutofit/>
          </a:bodyPr>
          <a:lstStyle/>
          <a:p>
            <a:r>
              <a:rPr lang="en-US" b="1" dirty="0"/>
              <a:t>Introduction</a:t>
            </a:r>
          </a:p>
        </p:txBody>
      </p:sp>
      <p:sp>
        <p:nvSpPr>
          <p:cNvPr id="3" name="Content Placeholder 2">
            <a:extLst>
              <a:ext uri="{FF2B5EF4-FFF2-40B4-BE49-F238E27FC236}">
                <a16:creationId xmlns:a16="http://schemas.microsoft.com/office/drawing/2014/main" id="{007251C9-7CAC-BA1D-6943-0E17B9C4F2CE}"/>
              </a:ext>
            </a:extLst>
          </p:cNvPr>
          <p:cNvSpPr>
            <a:spLocks noGrp="1"/>
          </p:cNvSpPr>
          <p:nvPr>
            <p:ph idx="1"/>
          </p:nvPr>
        </p:nvSpPr>
        <p:spPr>
          <a:xfrm>
            <a:off x="353343" y="1510664"/>
            <a:ext cx="7493137" cy="4788504"/>
          </a:xfrm>
        </p:spPr>
        <p:txBody>
          <a:bodyPr>
            <a:normAutofit/>
          </a:bodyPr>
          <a:lstStyle/>
          <a:p>
            <a:pPr>
              <a:lnSpc>
                <a:spcPct val="90000"/>
              </a:lnSpc>
              <a:buFont typeface="Arial" panose="05040102010807070707" pitchFamily="18" charset="2"/>
              <a:buChar char="•"/>
            </a:pPr>
            <a:r>
              <a:rPr lang="en-US" sz="1900" dirty="0">
                <a:solidFill>
                  <a:schemeClr val="tx1"/>
                </a:solidFill>
                <a:ea typeface="+mn-lt"/>
                <a:cs typeface="+mn-lt"/>
              </a:rPr>
              <a:t>In this project, we are required to do three tasks.</a:t>
            </a:r>
            <a:endParaRPr lang="en-US" sz="1900" dirty="0">
              <a:solidFill>
                <a:schemeClr val="tx1"/>
              </a:solidFill>
            </a:endParaRPr>
          </a:p>
          <a:p>
            <a:pPr>
              <a:lnSpc>
                <a:spcPct val="90000"/>
              </a:lnSpc>
              <a:buClr>
                <a:srgbClr val="FFFFFF"/>
              </a:buClr>
              <a:buFont typeface="Arial" panose="05040102010807070707" pitchFamily="18" charset="2"/>
              <a:buChar char="•"/>
            </a:pPr>
            <a:r>
              <a:rPr lang="en-US" sz="1900" u="sng" dirty="0">
                <a:solidFill>
                  <a:schemeClr val="tx1"/>
                </a:solidFill>
                <a:ea typeface="+mn-lt"/>
                <a:cs typeface="+mn-lt"/>
              </a:rPr>
              <a:t>Part-1: Echo Creation </a:t>
            </a:r>
          </a:p>
          <a:p>
            <a:pPr>
              <a:lnSpc>
                <a:spcPct val="90000"/>
              </a:lnSpc>
              <a:buClr>
                <a:srgbClr val="FFFFFF"/>
              </a:buClr>
              <a:buFont typeface="Arial" panose="05040102010807070707" pitchFamily="18" charset="2"/>
              <a:buChar char="•"/>
            </a:pPr>
            <a:r>
              <a:rPr lang="en-US" sz="1900" dirty="0">
                <a:solidFill>
                  <a:schemeClr val="tx1"/>
                </a:solidFill>
                <a:ea typeface="+mn-lt"/>
                <a:cs typeface="+mn-lt"/>
              </a:rPr>
              <a:t>In this section we will use signal processing techniques t generate echo effect for a given audio file</a:t>
            </a:r>
            <a:endParaRPr lang="en-US" dirty="0">
              <a:solidFill>
                <a:schemeClr val="tx1"/>
              </a:solidFill>
            </a:endParaRPr>
          </a:p>
          <a:p>
            <a:pPr>
              <a:lnSpc>
                <a:spcPct val="90000"/>
              </a:lnSpc>
              <a:buClr>
                <a:srgbClr val="FFFFFF"/>
              </a:buClr>
              <a:buFont typeface="Arial,Sans-Serif" panose="05040102010807070707" pitchFamily="18" charset="2"/>
              <a:buChar char="•"/>
            </a:pPr>
            <a:r>
              <a:rPr lang="en-US" sz="1900" u="sng" dirty="0">
                <a:solidFill>
                  <a:schemeClr val="tx1"/>
                </a:solidFill>
                <a:ea typeface="+mn-lt"/>
                <a:cs typeface="+mn-lt"/>
              </a:rPr>
              <a:t>Part-2: Cancel the echo</a:t>
            </a:r>
          </a:p>
          <a:p>
            <a:pPr>
              <a:lnSpc>
                <a:spcPct val="90000"/>
              </a:lnSpc>
              <a:buClr>
                <a:srgbClr val="FFFFFF"/>
              </a:buClr>
              <a:buFont typeface="Arial,Sans-Serif" panose="05040102010807070707" pitchFamily="18" charset="2"/>
              <a:buChar char="•"/>
            </a:pPr>
            <a:r>
              <a:rPr lang="en-US" sz="1900" dirty="0">
                <a:solidFill>
                  <a:schemeClr val="tx1"/>
                </a:solidFill>
                <a:ea typeface="+mn-lt"/>
                <a:cs typeface="+mn-lt"/>
              </a:rPr>
              <a:t>In this section we implement an echo cancellation algorithm to remove the echo components from the signal, leaving only the original, clean audio.</a:t>
            </a:r>
          </a:p>
          <a:p>
            <a:pPr>
              <a:lnSpc>
                <a:spcPct val="90000"/>
              </a:lnSpc>
              <a:buClr>
                <a:srgbClr val="FFFFFF"/>
              </a:buClr>
              <a:buFont typeface="Arial,Sans-Serif" panose="05040102010807070707" pitchFamily="18" charset="2"/>
              <a:buChar char="•"/>
            </a:pPr>
            <a:r>
              <a:rPr lang="en-US" sz="1900" u="sng" dirty="0">
                <a:solidFill>
                  <a:schemeClr val="tx1"/>
                </a:solidFill>
                <a:ea typeface="+mn-lt"/>
                <a:cs typeface="+mn-lt"/>
              </a:rPr>
              <a:t>Part-3: What is this noise?</a:t>
            </a:r>
          </a:p>
          <a:p>
            <a:pPr>
              <a:lnSpc>
                <a:spcPct val="90000"/>
              </a:lnSpc>
              <a:buClr>
                <a:srgbClr val="FFFFFF"/>
              </a:buClr>
              <a:buFont typeface="Arial,Sans-Serif" panose="05040102010807070707" pitchFamily="18" charset="2"/>
              <a:buChar char="•"/>
            </a:pPr>
            <a:r>
              <a:rPr lang="en-US" sz="1900" dirty="0">
                <a:solidFill>
                  <a:schemeClr val="tx1"/>
                </a:solidFill>
                <a:ea typeface="+mn-lt"/>
                <a:cs typeface="+mn-lt"/>
              </a:rPr>
              <a:t>In this section we have to classify background noise in music recordings, without removing the noise. We have to identify and categorize the type of noise present in the recording, distinguishing source of origin.</a:t>
            </a:r>
            <a:endParaRPr lang="en-US" sz="1900" dirty="0">
              <a:solidFill>
                <a:schemeClr val="tx1"/>
              </a:solidFill>
            </a:endParaRPr>
          </a:p>
        </p:txBody>
      </p:sp>
      <p:pic>
        <p:nvPicPr>
          <p:cNvPr id="4" name="Picture 4">
            <a:extLst>
              <a:ext uri="{FF2B5EF4-FFF2-40B4-BE49-F238E27FC236}">
                <a16:creationId xmlns:a16="http://schemas.microsoft.com/office/drawing/2014/main" id="{7B5D9318-5E0B-886A-72F1-B7E1088421A1}"/>
              </a:ext>
            </a:extLst>
          </p:cNvPr>
          <p:cNvPicPr>
            <a:picLocks noChangeAspect="1"/>
          </p:cNvPicPr>
          <p:nvPr/>
        </p:nvPicPr>
        <p:blipFill rotWithShape="1">
          <a:blip r:embed="rId2"/>
          <a:srcRect l="21061" r="33460" b="1"/>
          <a:stretch/>
        </p:blipFill>
        <p:spPr>
          <a:xfrm>
            <a:off x="8820603" y="10"/>
            <a:ext cx="3371397"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1584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a:solidFill>
                  <a:schemeClr val="tx1"/>
                </a:solidFill>
              </a:rPr>
              <a:t>Part-1: Echo creation:</a:t>
            </a:r>
            <a:endParaRPr lang="en-US" sz="3200" b="1">
              <a:solidFill>
                <a:schemeClr val="tx1"/>
              </a:solidFill>
            </a:endParaRPr>
          </a:p>
        </p:txBody>
      </p:sp>
      <p:sp>
        <p:nvSpPr>
          <p:cNvPr id="2" name="TextBox 1">
            <a:extLst>
              <a:ext uri="{FF2B5EF4-FFF2-40B4-BE49-F238E27FC236}">
                <a16:creationId xmlns:a16="http://schemas.microsoft.com/office/drawing/2014/main" id="{1B4EF646-8E8F-23AC-6709-9E979111D0D6}"/>
              </a:ext>
            </a:extLst>
          </p:cNvPr>
          <p:cNvSpPr txBox="1"/>
          <p:nvPr/>
        </p:nvSpPr>
        <p:spPr>
          <a:xfrm>
            <a:off x="496303" y="990098"/>
            <a:ext cx="1013259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Problem Statement:</a:t>
            </a:r>
            <a:r>
              <a:rPr lang="en-US" sz="2400" b="1" dirty="0"/>
              <a:t> </a:t>
            </a:r>
            <a:endParaRPr lang="en-US" sz="2400" b="1" u="sng" dirty="0">
              <a:ea typeface="+mn-lt"/>
              <a:cs typeface="+mn-lt"/>
            </a:endParaRPr>
          </a:p>
          <a:p>
            <a:r>
              <a:rPr lang="en-US" dirty="0">
                <a:ea typeface="+mn-lt"/>
                <a:cs typeface="+mn-lt"/>
              </a:rPr>
              <a:t>Apply signal processing techniques to generate a subtle yet audible echo effect for a provided audio file, simulating natural echoes found in acoustic environments.</a:t>
            </a:r>
            <a:endParaRPr lang="en-US" dirty="0"/>
          </a:p>
          <a:p>
            <a:endParaRPr lang="en-US" b="1" dirty="0">
              <a:ea typeface="+mn-lt"/>
              <a:cs typeface="+mn-lt"/>
            </a:endParaRPr>
          </a:p>
          <a:p>
            <a:r>
              <a:rPr lang="en-US" b="1" dirty="0">
                <a:ea typeface="+mn-lt"/>
                <a:cs typeface="+mn-lt"/>
              </a:rPr>
              <a:t>Tasks:</a:t>
            </a:r>
            <a:endParaRPr lang="en-US" dirty="0"/>
          </a:p>
          <a:p>
            <a:r>
              <a:rPr lang="en-US" b="1" dirty="0">
                <a:ea typeface="+mn-lt"/>
                <a:cs typeface="+mn-lt"/>
              </a:rPr>
              <a:t>Input:</a:t>
            </a:r>
            <a:endParaRPr lang="en-US" dirty="0"/>
          </a:p>
          <a:p>
            <a:pPr marL="742950" lvl="1" indent="-285750">
              <a:buFont typeface="Arial"/>
              <a:buChar char="•"/>
            </a:pPr>
            <a:r>
              <a:rPr lang="en-US" dirty="0">
                <a:ea typeface="+mn-lt"/>
                <a:cs typeface="+mn-lt"/>
              </a:rPr>
              <a:t>Receive an audio file in WAV or MP3 format.</a:t>
            </a:r>
          </a:p>
          <a:p>
            <a:pPr>
              <a:buFont typeface="Arial"/>
              <a:buChar char="•"/>
            </a:pPr>
            <a:r>
              <a:rPr lang="en-US" b="1" dirty="0">
                <a:ea typeface="+mn-lt"/>
                <a:cs typeface="+mn-lt"/>
              </a:rPr>
              <a:t>Echo Creation:</a:t>
            </a:r>
            <a:endParaRPr lang="en-US" dirty="0"/>
          </a:p>
          <a:p>
            <a:pPr marL="742950" lvl="1" indent="-285750">
              <a:buFont typeface="Arial"/>
              <a:buChar char="•"/>
            </a:pPr>
            <a:r>
              <a:rPr lang="en-US" dirty="0">
                <a:ea typeface="+mn-lt"/>
                <a:cs typeface="+mn-lt"/>
              </a:rPr>
              <a:t>Utilize signal processing methods to introduce a perceptible echo.</a:t>
            </a:r>
            <a:endParaRPr lang="en-US" dirty="0"/>
          </a:p>
          <a:p>
            <a:pPr marL="742950" lvl="1" indent="-285750">
              <a:buFont typeface="Arial"/>
              <a:buChar char="•"/>
            </a:pPr>
            <a:r>
              <a:rPr lang="en-US" dirty="0">
                <a:ea typeface="+mn-lt"/>
                <a:cs typeface="+mn-lt"/>
              </a:rPr>
              <a:t>Ensure the echo is noticeable but not overwhelming, resembling natural acoustic echoes.</a:t>
            </a:r>
          </a:p>
          <a:p>
            <a:pPr>
              <a:buFont typeface="Arial"/>
              <a:buChar char="•"/>
            </a:pPr>
            <a:r>
              <a:rPr lang="en-US" b="1" dirty="0">
                <a:ea typeface="+mn-lt"/>
                <a:cs typeface="+mn-lt"/>
              </a:rPr>
              <a:t>Adjustable Parameters:</a:t>
            </a:r>
            <a:endParaRPr lang="en-US" dirty="0"/>
          </a:p>
          <a:p>
            <a:pPr marL="742950" lvl="1" indent="-285750">
              <a:buFont typeface="Arial"/>
              <a:buChar char="•"/>
            </a:pPr>
            <a:r>
              <a:rPr lang="en-US" dirty="0">
                <a:ea typeface="+mn-lt"/>
                <a:cs typeface="+mn-lt"/>
              </a:rPr>
              <a:t>Implement a feature to vary the echo's delay time (in seconds).</a:t>
            </a:r>
            <a:endParaRPr lang="en-US" dirty="0"/>
          </a:p>
          <a:p>
            <a:pPr marL="742950" lvl="1" indent="-285750">
              <a:buFont typeface="Arial"/>
              <a:buChar char="•"/>
            </a:pPr>
            <a:r>
              <a:rPr lang="en-US" dirty="0">
                <a:ea typeface="+mn-lt"/>
                <a:cs typeface="+mn-lt"/>
              </a:rPr>
              <a:t>Allow experimentation with different delay times for versatile echo characteristics.</a:t>
            </a:r>
          </a:p>
          <a:p>
            <a:pPr>
              <a:buFont typeface="Arial"/>
              <a:buChar char="•"/>
            </a:pPr>
            <a:r>
              <a:rPr lang="en-US" b="1" dirty="0">
                <a:ea typeface="+mn-lt"/>
                <a:cs typeface="+mn-lt"/>
              </a:rPr>
              <a:t>Output:</a:t>
            </a:r>
            <a:endParaRPr lang="en-US" dirty="0"/>
          </a:p>
          <a:p>
            <a:pPr marL="742950" lvl="1" indent="-285750">
              <a:buFont typeface="Arial"/>
              <a:buChar char="•"/>
            </a:pPr>
            <a:r>
              <a:rPr lang="en-US" dirty="0">
                <a:ea typeface="+mn-lt"/>
                <a:cs typeface="+mn-lt"/>
              </a:rPr>
              <a:t>Generate and play new audio file containing the echo effect.</a:t>
            </a:r>
            <a:endParaRPr lang="en-US" dirty="0"/>
          </a:p>
          <a:p>
            <a:r>
              <a:rPr lang="en-US" dirty="0"/>
              <a:t>                                </a:t>
            </a:r>
          </a:p>
        </p:txBody>
      </p:sp>
    </p:spTree>
    <p:extLst>
      <p:ext uri="{BB962C8B-B14F-4D97-AF65-F5344CB8AC3E}">
        <p14:creationId xmlns:p14="http://schemas.microsoft.com/office/powerpoint/2010/main" val="24509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Approach:</a:t>
            </a:r>
            <a:endParaRPr lang="en-US" sz="3200" b="1" dirty="0">
              <a:solidFill>
                <a:schemeClr val="tx1"/>
              </a:solidFill>
            </a:endParaRPr>
          </a:p>
        </p:txBody>
      </p:sp>
      <p:sp>
        <p:nvSpPr>
          <p:cNvPr id="2" name="TextBox 1">
            <a:extLst>
              <a:ext uri="{FF2B5EF4-FFF2-40B4-BE49-F238E27FC236}">
                <a16:creationId xmlns:a16="http://schemas.microsoft.com/office/drawing/2014/main" id="{1B4EF646-8E8F-23AC-6709-9E979111D0D6}"/>
              </a:ext>
            </a:extLst>
          </p:cNvPr>
          <p:cNvSpPr txBox="1"/>
          <p:nvPr/>
        </p:nvSpPr>
        <p:spPr>
          <a:xfrm>
            <a:off x="496303" y="990098"/>
            <a:ext cx="1013259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Since, "echo" r</a:t>
            </a:r>
            <a:r>
              <a:rPr lang="en-US" dirty="0">
                <a:ea typeface="+mn-lt"/>
                <a:cs typeface="+mn-lt"/>
              </a:rPr>
              <a:t>efers to a delayed and attenuated version of a sound or signal</a:t>
            </a:r>
            <a:r>
              <a:rPr lang="en-US" dirty="0"/>
              <a:t>.</a:t>
            </a:r>
            <a:endParaRPr lang="en-US" sz="2400" b="1" dirty="0"/>
          </a:p>
          <a:p>
            <a:r>
              <a:rPr lang="en-US" dirty="0"/>
              <a:t>So, to represent an echoed signal the general difference is:</a:t>
            </a:r>
          </a:p>
          <a:p>
            <a:r>
              <a:rPr lang="en-US" dirty="0"/>
              <a:t>                                                      y[n] = x[n]+ ax[n-n</a:t>
            </a:r>
            <a:r>
              <a:rPr lang="en-US" baseline="-25000" dirty="0"/>
              <a:t>o</a:t>
            </a:r>
            <a:r>
              <a:rPr lang="en-US" dirty="0"/>
              <a:t>]</a:t>
            </a:r>
          </a:p>
          <a:p>
            <a:r>
              <a:rPr lang="en-US" dirty="0"/>
              <a:t>Where a represents the attenuation factor and </a:t>
            </a: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n</a:t>
            </a:r>
            <a:r>
              <a:rPr kumimoji="0" lang="en-US" sz="1800" b="0" i="0" u="none" strike="noStrike" kern="1200" cap="none" spc="0" normalizeH="0" baseline="-25000" noProof="0" dirty="0">
                <a:ln>
                  <a:noFill/>
                </a:ln>
                <a:solidFill>
                  <a:prstClr val="white"/>
                </a:solidFill>
                <a:effectLst/>
                <a:uLnTx/>
                <a:uFillTx/>
                <a:latin typeface="Century Gothic" panose="020B0502020202020204"/>
                <a:ea typeface="+mn-ea"/>
                <a:cs typeface="+mn-cs"/>
              </a:rPr>
              <a:t>o</a:t>
            </a:r>
            <a:r>
              <a:rPr lang="en-US" dirty="0"/>
              <a:t> represents the delay in the signal.</a:t>
            </a:r>
          </a:p>
          <a:p>
            <a:endParaRPr lang="en-US" dirty="0"/>
          </a:p>
          <a:p>
            <a:r>
              <a:rPr lang="en-US" dirty="0"/>
              <a:t>From the above difference equation, we find the generalized transfer function i.e.,</a:t>
            </a:r>
          </a:p>
          <a:p>
            <a:r>
              <a:rPr lang="en-US" dirty="0"/>
              <a:t>                   		           H(Z) = 1 + </a:t>
            </a:r>
            <a:r>
              <a:rPr lang="en-US" dirty="0" err="1"/>
              <a:t>aZ</a:t>
            </a:r>
            <a:r>
              <a:rPr lang="en-US" baseline="30000" dirty="0"/>
              <a:t>-no</a:t>
            </a:r>
          </a:p>
          <a:p>
            <a:endParaRPr lang="en-US" dirty="0"/>
          </a:p>
          <a:p>
            <a:r>
              <a:rPr lang="en-US" dirty="0"/>
              <a:t>We can construct an echoed signal by using the built-in filter(</a:t>
            </a:r>
            <a:r>
              <a:rPr lang="en-US" dirty="0" err="1"/>
              <a:t>num,den,signal</a:t>
            </a:r>
            <a:r>
              <a:rPr lang="en-US" dirty="0"/>
              <a:t>) function with the aid of this transfer function.</a:t>
            </a:r>
          </a:p>
          <a:p>
            <a:r>
              <a:rPr lang="en-US" dirty="0"/>
              <a:t>			          </a:t>
            </a:r>
          </a:p>
          <a:p>
            <a:r>
              <a:rPr lang="en-US" dirty="0"/>
              <a:t>			         y = filter(</a:t>
            </a:r>
            <a:r>
              <a:rPr lang="en-US" dirty="0" err="1"/>
              <a:t>num,den,x</a:t>
            </a:r>
            <a:r>
              <a:rPr lang="en-US" dirty="0"/>
              <a:t>)</a:t>
            </a:r>
          </a:p>
          <a:p>
            <a:endParaRPr lang="en-US" dirty="0"/>
          </a:p>
          <a:p>
            <a:r>
              <a:rPr lang="en-US" dirty="0"/>
              <a:t>Where num = [1, zeros(1,n</a:t>
            </a:r>
            <a:r>
              <a:rPr lang="en-US" baseline="-25000" dirty="0"/>
              <a:t>o</a:t>
            </a:r>
            <a:r>
              <a:rPr lang="en-US" dirty="0"/>
              <a:t>), a) and den = 1 as observed from the transfer function.</a:t>
            </a:r>
          </a:p>
          <a:p>
            <a:endParaRPr lang="en-US" dirty="0"/>
          </a:p>
          <a:p>
            <a:r>
              <a:rPr lang="en-US" dirty="0"/>
              <a:t>We have two parameters n</a:t>
            </a:r>
            <a:r>
              <a:rPr lang="en-US" baseline="-25000" dirty="0"/>
              <a:t>o</a:t>
            </a:r>
            <a:r>
              <a:rPr lang="en-US" dirty="0"/>
              <a:t> and a, which we can vary to generate different echoed signal. </a:t>
            </a:r>
            <a:endParaRPr lang="en-US" baseline="-25000" dirty="0"/>
          </a:p>
          <a:p>
            <a:endParaRPr lang="en-US" dirty="0"/>
          </a:p>
        </p:txBody>
      </p:sp>
    </p:spTree>
    <p:extLst>
      <p:ext uri="{BB962C8B-B14F-4D97-AF65-F5344CB8AC3E}">
        <p14:creationId xmlns:p14="http://schemas.microsoft.com/office/powerpoint/2010/main" val="331075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Plot for :</a:t>
            </a:r>
            <a:r>
              <a:rPr lang="en-US" sz="3200" b="1" dirty="0">
                <a:solidFill>
                  <a:schemeClr val="tx1"/>
                </a:solidFill>
              </a:rPr>
              <a:t> q1</a:t>
            </a:r>
          </a:p>
        </p:txBody>
      </p:sp>
      <p:pic>
        <p:nvPicPr>
          <p:cNvPr id="3" name="Picture 2">
            <a:extLst>
              <a:ext uri="{FF2B5EF4-FFF2-40B4-BE49-F238E27FC236}">
                <a16:creationId xmlns:a16="http://schemas.microsoft.com/office/drawing/2014/main" id="{AFDCF5D9-D772-488E-5130-8E1E4EBF3523}"/>
              </a:ext>
            </a:extLst>
          </p:cNvPr>
          <p:cNvPicPr>
            <a:picLocks noChangeAspect="1"/>
          </p:cNvPicPr>
          <p:nvPr/>
        </p:nvPicPr>
        <p:blipFill>
          <a:blip r:embed="rId2"/>
          <a:stretch>
            <a:fillRect/>
          </a:stretch>
        </p:blipFill>
        <p:spPr>
          <a:xfrm>
            <a:off x="628177" y="979715"/>
            <a:ext cx="7097569" cy="5427926"/>
          </a:xfrm>
          <a:prstGeom prst="rect">
            <a:avLst/>
          </a:prstGeom>
        </p:spPr>
      </p:pic>
    </p:spTree>
    <p:extLst>
      <p:ext uri="{BB962C8B-B14F-4D97-AF65-F5344CB8AC3E}">
        <p14:creationId xmlns:p14="http://schemas.microsoft.com/office/powerpoint/2010/main" val="91711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845705"/>
          </a:xfrm>
        </p:spPr>
        <p:txBody>
          <a:bodyPr>
            <a:normAutofit/>
          </a:bodyPr>
          <a:lstStyle/>
          <a:p>
            <a:pPr marL="0" indent="0">
              <a:buNone/>
            </a:pPr>
            <a:r>
              <a:rPr lang="en-US" sz="3200" b="1" u="sng" dirty="0">
                <a:solidFill>
                  <a:schemeClr val="tx1"/>
                </a:solidFill>
              </a:rPr>
              <a:t>Plot for :</a:t>
            </a:r>
            <a:r>
              <a:rPr lang="en-US" sz="3200" b="1" dirty="0">
                <a:solidFill>
                  <a:schemeClr val="tx1"/>
                </a:solidFill>
              </a:rPr>
              <a:t> q1_hard:</a:t>
            </a:r>
          </a:p>
        </p:txBody>
      </p:sp>
      <p:pic>
        <p:nvPicPr>
          <p:cNvPr id="5" name="Picture 4">
            <a:extLst>
              <a:ext uri="{FF2B5EF4-FFF2-40B4-BE49-F238E27FC236}">
                <a16:creationId xmlns:a16="http://schemas.microsoft.com/office/drawing/2014/main" id="{782C158F-F68C-CBC7-77C7-061B8FF11DB2}"/>
              </a:ext>
            </a:extLst>
          </p:cNvPr>
          <p:cNvPicPr>
            <a:picLocks noChangeAspect="1"/>
          </p:cNvPicPr>
          <p:nvPr/>
        </p:nvPicPr>
        <p:blipFill>
          <a:blip r:embed="rId2"/>
          <a:stretch>
            <a:fillRect/>
          </a:stretch>
        </p:blipFill>
        <p:spPr>
          <a:xfrm>
            <a:off x="637509" y="893084"/>
            <a:ext cx="7732050" cy="5545038"/>
          </a:xfrm>
          <a:prstGeom prst="rect">
            <a:avLst/>
          </a:prstGeom>
        </p:spPr>
      </p:pic>
    </p:spTree>
    <p:extLst>
      <p:ext uri="{BB962C8B-B14F-4D97-AF65-F5344CB8AC3E}">
        <p14:creationId xmlns:p14="http://schemas.microsoft.com/office/powerpoint/2010/main" val="380972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Part-2: Cancel the echo:</a:t>
            </a:r>
            <a:endParaRPr lang="en-US" sz="3200" b="1" dirty="0">
              <a:solidFill>
                <a:schemeClr val="tx1"/>
              </a:solidFill>
            </a:endParaRPr>
          </a:p>
        </p:txBody>
      </p:sp>
      <p:sp>
        <p:nvSpPr>
          <p:cNvPr id="2" name="TextBox 1">
            <a:extLst>
              <a:ext uri="{FF2B5EF4-FFF2-40B4-BE49-F238E27FC236}">
                <a16:creationId xmlns:a16="http://schemas.microsoft.com/office/drawing/2014/main" id="{1B4EF646-8E8F-23AC-6709-9E979111D0D6}"/>
              </a:ext>
            </a:extLst>
          </p:cNvPr>
          <p:cNvSpPr txBox="1"/>
          <p:nvPr/>
        </p:nvSpPr>
        <p:spPr>
          <a:xfrm>
            <a:off x="539434" y="990098"/>
            <a:ext cx="1008946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Problem Statement:</a:t>
            </a:r>
            <a:r>
              <a:rPr lang="en-US" sz="1600" dirty="0"/>
              <a:t> </a:t>
            </a:r>
            <a:endParaRPr lang="en-US" sz="1600" u="sng" dirty="0">
              <a:ea typeface="+mn-lt"/>
              <a:cs typeface="+mn-lt"/>
            </a:endParaRPr>
          </a:p>
          <a:p>
            <a:r>
              <a:rPr lang="en-US" sz="1600" dirty="0">
                <a:ea typeface="+mn-lt"/>
                <a:cs typeface="+mn-lt"/>
              </a:rPr>
              <a:t>In this task, you will be provided with an audio signal containing both the original audio and echoes with non-uniform delays. The objective is to develop and implement an effective echo cancellation algorithm that removes the echo components, resulting in a clean, original audio signal.</a:t>
            </a:r>
          </a:p>
          <a:p>
            <a:endParaRPr lang="en-US" sz="1600" b="1" dirty="0">
              <a:ea typeface="+mn-lt"/>
              <a:cs typeface="+mn-lt"/>
            </a:endParaRPr>
          </a:p>
          <a:p>
            <a:r>
              <a:rPr lang="en-US" sz="1600" b="1" dirty="0">
                <a:ea typeface="+mn-lt"/>
                <a:cs typeface="+mn-lt"/>
              </a:rPr>
              <a:t>Tasks:</a:t>
            </a:r>
            <a:endParaRPr lang="en-US" sz="1600" dirty="0">
              <a:ea typeface="+mn-lt"/>
              <a:cs typeface="+mn-lt"/>
            </a:endParaRPr>
          </a:p>
          <a:p>
            <a:r>
              <a:rPr lang="en-US" sz="1600" b="1" dirty="0">
                <a:ea typeface="+mn-lt"/>
                <a:cs typeface="+mn-lt"/>
              </a:rPr>
              <a:t>Input Audio Signal:</a:t>
            </a:r>
            <a:endParaRPr lang="en-US" sz="1600" dirty="0">
              <a:ea typeface="+mn-lt"/>
              <a:cs typeface="+mn-lt"/>
            </a:endParaRPr>
          </a:p>
          <a:p>
            <a:pPr marL="742950" lvl="1" indent="-285750">
              <a:buFont typeface="Arial"/>
              <a:buChar char="•"/>
            </a:pPr>
            <a:r>
              <a:rPr lang="en-US" sz="1600" dirty="0">
                <a:ea typeface="+mn-lt"/>
                <a:cs typeface="+mn-lt"/>
              </a:rPr>
              <a:t>Receive an audio signal in a specific format (e.g., WAV or MP3), incorporating both the original audio and echoes with non-uniform delays.</a:t>
            </a:r>
          </a:p>
          <a:p>
            <a:pPr>
              <a:buFont typeface="Arial"/>
              <a:buChar char="•"/>
            </a:pPr>
            <a:r>
              <a:rPr lang="en-US" sz="1600" b="1" dirty="0">
                <a:ea typeface="+mn-lt"/>
                <a:cs typeface="+mn-lt"/>
              </a:rPr>
              <a:t>Echo Cancellation:</a:t>
            </a:r>
            <a:endParaRPr lang="en-US" sz="1600" dirty="0">
              <a:ea typeface="+mn-lt"/>
              <a:cs typeface="+mn-lt"/>
            </a:endParaRPr>
          </a:p>
          <a:p>
            <a:pPr marL="742950" lvl="1" indent="-285750">
              <a:buFont typeface="Arial"/>
              <a:buChar char="•"/>
            </a:pPr>
            <a:r>
              <a:rPr lang="en-US" sz="1600" dirty="0">
                <a:ea typeface="+mn-lt"/>
                <a:cs typeface="+mn-lt"/>
              </a:rPr>
              <a:t>Design and implement an algorithm for echo cancellation.</a:t>
            </a:r>
          </a:p>
          <a:p>
            <a:pPr marL="742950" lvl="1" indent="-285750">
              <a:buFont typeface="Arial"/>
              <a:buChar char="•"/>
            </a:pPr>
            <a:r>
              <a:rPr lang="en-US" sz="1600" dirty="0">
                <a:ea typeface="+mn-lt"/>
                <a:cs typeface="+mn-lt"/>
              </a:rPr>
              <a:t>The algorithm should identify and effectively remove the non-uniform echo delays, leaving only the original, clean audio.</a:t>
            </a:r>
          </a:p>
          <a:p>
            <a:pPr>
              <a:buFont typeface="Arial"/>
              <a:buChar char="•"/>
            </a:pPr>
            <a:r>
              <a:rPr lang="en-US" sz="1600" b="1" dirty="0">
                <a:ea typeface="+mn-lt"/>
                <a:cs typeface="+mn-lt"/>
              </a:rPr>
              <a:t>Algorithm Implementation:</a:t>
            </a:r>
            <a:endParaRPr lang="en-US" sz="1600" dirty="0">
              <a:ea typeface="+mn-lt"/>
              <a:cs typeface="+mn-lt"/>
            </a:endParaRPr>
          </a:p>
          <a:p>
            <a:pPr marL="742950" lvl="1" indent="-285750">
              <a:buFont typeface="Arial"/>
              <a:buChar char="•"/>
            </a:pPr>
            <a:r>
              <a:rPr lang="en-US" sz="1600" dirty="0">
                <a:ea typeface="+mn-lt"/>
                <a:cs typeface="+mn-lt"/>
              </a:rPr>
              <a:t>Utilize signal processing techniques or any appropriate algorithms for echo cancellation.</a:t>
            </a:r>
            <a:endParaRPr lang="en-US" sz="1600" dirty="0"/>
          </a:p>
          <a:p>
            <a:pPr marL="742950" lvl="1" indent="-285750">
              <a:buFont typeface="Arial"/>
              <a:buChar char="•"/>
            </a:pPr>
            <a:r>
              <a:rPr lang="en-US" sz="1600" dirty="0">
                <a:ea typeface="+mn-lt"/>
                <a:cs typeface="+mn-lt"/>
              </a:rPr>
              <a:t>Encourage experimentation and creativity in finding a solution.</a:t>
            </a:r>
            <a:endParaRPr lang="en-US" sz="1600" dirty="0"/>
          </a:p>
          <a:p>
            <a:pPr marL="742950" lvl="1" indent="-285750">
              <a:buFont typeface="Arial"/>
              <a:buChar char="•"/>
            </a:pPr>
            <a:r>
              <a:rPr lang="en-US" sz="1600" dirty="0">
                <a:ea typeface="+mn-lt"/>
                <a:cs typeface="+mn-lt"/>
              </a:rPr>
              <a:t>Consider the need for identifying and modeling non-uniform delays in the signal.</a:t>
            </a:r>
          </a:p>
          <a:p>
            <a:pPr>
              <a:buFont typeface="Arial"/>
              <a:buChar char="•"/>
            </a:pPr>
            <a:r>
              <a:rPr lang="en-US" sz="1600" b="1" dirty="0">
                <a:ea typeface="+mn-lt"/>
                <a:cs typeface="+mn-lt"/>
              </a:rPr>
              <a:t>Output Clean Audio Signal:</a:t>
            </a:r>
            <a:endParaRPr lang="en-US" sz="1600" dirty="0">
              <a:ea typeface="+mn-lt"/>
              <a:cs typeface="+mn-lt"/>
            </a:endParaRPr>
          </a:p>
          <a:p>
            <a:pPr marL="742950" lvl="1" indent="-285750">
              <a:buFont typeface="Arial"/>
              <a:buChar char="•"/>
            </a:pPr>
            <a:r>
              <a:rPr lang="en-US" sz="1600" dirty="0">
                <a:ea typeface="+mn-lt"/>
                <a:cs typeface="+mn-lt"/>
              </a:rPr>
              <a:t>Play the resulting audio, aiming for an output that ideally contains only the unechoed, original </a:t>
            </a:r>
            <a:r>
              <a:rPr lang="en-US" sz="1600">
                <a:ea typeface="+mn-lt"/>
                <a:cs typeface="+mn-lt"/>
              </a:rPr>
              <a:t>sound.</a:t>
            </a:r>
            <a:endParaRPr lang="en-US" sz="1600" dirty="0"/>
          </a:p>
        </p:txBody>
      </p:sp>
    </p:spTree>
    <p:extLst>
      <p:ext uri="{BB962C8B-B14F-4D97-AF65-F5344CB8AC3E}">
        <p14:creationId xmlns:p14="http://schemas.microsoft.com/office/powerpoint/2010/main" val="135126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13C3C2-7B03-34AD-A654-447A75ABB4F5}"/>
              </a:ext>
            </a:extLst>
          </p:cNvPr>
          <p:cNvSpPr>
            <a:spLocks noGrp="1"/>
          </p:cNvSpPr>
          <p:nvPr>
            <p:ph sz="half" idx="2"/>
          </p:nvPr>
        </p:nvSpPr>
        <p:spPr>
          <a:xfrm>
            <a:off x="544203" y="134009"/>
            <a:ext cx="8584403" cy="923143"/>
          </a:xfrm>
        </p:spPr>
        <p:txBody>
          <a:bodyPr>
            <a:normAutofit/>
          </a:bodyPr>
          <a:lstStyle/>
          <a:p>
            <a:pPr marL="0" indent="0">
              <a:buNone/>
            </a:pPr>
            <a:r>
              <a:rPr lang="en-US" sz="3200" b="1" u="sng" dirty="0">
                <a:solidFill>
                  <a:schemeClr val="tx1"/>
                </a:solidFill>
              </a:rPr>
              <a:t>Approach:</a:t>
            </a:r>
            <a:endParaRPr lang="en-US" sz="3200" b="1" dirty="0">
              <a:solidFill>
                <a:schemeClr val="tx1"/>
              </a:solidFill>
            </a:endParaRPr>
          </a:p>
        </p:txBody>
      </p:sp>
      <p:sp>
        <p:nvSpPr>
          <p:cNvPr id="2" name="TextBox 1">
            <a:extLst>
              <a:ext uri="{FF2B5EF4-FFF2-40B4-BE49-F238E27FC236}">
                <a16:creationId xmlns:a16="http://schemas.microsoft.com/office/drawing/2014/main" id="{1B4EF646-8E8F-23AC-6709-9E979111D0D6}"/>
              </a:ext>
            </a:extLst>
          </p:cNvPr>
          <p:cNvSpPr txBox="1"/>
          <p:nvPr/>
        </p:nvSpPr>
        <p:spPr>
          <a:xfrm>
            <a:off x="496303" y="990098"/>
            <a:ext cx="101325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cancel/ remove the echo from the given non-uniform echoed signal, we use a method called Least Mean Square Algorithm.</a:t>
            </a:r>
          </a:p>
          <a:p>
            <a:endParaRPr lang="en-US" dirty="0"/>
          </a:p>
        </p:txBody>
      </p:sp>
      <p:pic>
        <p:nvPicPr>
          <p:cNvPr id="5" name="Picture 4">
            <a:extLst>
              <a:ext uri="{FF2B5EF4-FFF2-40B4-BE49-F238E27FC236}">
                <a16:creationId xmlns:a16="http://schemas.microsoft.com/office/drawing/2014/main" id="{87C9F987-7407-37E6-CA99-7DB874336CD4}"/>
              </a:ext>
            </a:extLst>
          </p:cNvPr>
          <p:cNvPicPr>
            <a:picLocks noChangeAspect="1"/>
          </p:cNvPicPr>
          <p:nvPr/>
        </p:nvPicPr>
        <p:blipFill>
          <a:blip r:embed="rId2"/>
          <a:stretch>
            <a:fillRect/>
          </a:stretch>
        </p:blipFill>
        <p:spPr>
          <a:xfrm>
            <a:off x="544202" y="1628894"/>
            <a:ext cx="2825299" cy="2218903"/>
          </a:xfrm>
          <a:prstGeom prst="rect">
            <a:avLst/>
          </a:prstGeom>
        </p:spPr>
      </p:pic>
      <p:sp>
        <p:nvSpPr>
          <p:cNvPr id="6" name="TextBox 5">
            <a:extLst>
              <a:ext uri="{FF2B5EF4-FFF2-40B4-BE49-F238E27FC236}">
                <a16:creationId xmlns:a16="http://schemas.microsoft.com/office/drawing/2014/main" id="{F8F355DF-C279-4351-90CE-90E753B48D8D}"/>
              </a:ext>
            </a:extLst>
          </p:cNvPr>
          <p:cNvSpPr txBox="1"/>
          <p:nvPr/>
        </p:nvSpPr>
        <p:spPr>
          <a:xfrm>
            <a:off x="3966749" y="1722682"/>
            <a:ext cx="6064898" cy="2031325"/>
          </a:xfrm>
          <a:prstGeom prst="rect">
            <a:avLst/>
          </a:prstGeom>
          <a:noFill/>
        </p:spPr>
        <p:txBody>
          <a:bodyPr wrap="square" rtlCol="0">
            <a:spAutoFit/>
          </a:bodyPr>
          <a:lstStyle/>
          <a:p>
            <a:r>
              <a:rPr lang="en-US" dirty="0"/>
              <a:t>A path that changes the signal x is called h. Transfer function of this filter is not known in the beginning. The task of LMS algorithm is to estimate the transfer function of the filter. The result of the signal distortion is calculated by convolution and is denoted by d. In this case d is the echo and h is the transfer function of the hybrid.</a:t>
            </a:r>
          </a:p>
        </p:txBody>
      </p:sp>
      <p:sp>
        <p:nvSpPr>
          <p:cNvPr id="7" name="TextBox 6">
            <a:extLst>
              <a:ext uri="{FF2B5EF4-FFF2-40B4-BE49-F238E27FC236}">
                <a16:creationId xmlns:a16="http://schemas.microsoft.com/office/drawing/2014/main" id="{02DA4CBC-51A9-3984-473E-12C4FB419930}"/>
              </a:ext>
            </a:extLst>
          </p:cNvPr>
          <p:cNvSpPr txBox="1"/>
          <p:nvPr/>
        </p:nvSpPr>
        <p:spPr>
          <a:xfrm>
            <a:off x="544202" y="4133461"/>
            <a:ext cx="8319880" cy="2031325"/>
          </a:xfrm>
          <a:prstGeom prst="rect">
            <a:avLst/>
          </a:prstGeom>
          <a:noFill/>
        </p:spPr>
        <p:txBody>
          <a:bodyPr wrap="square" rtlCol="0">
            <a:spAutoFit/>
          </a:bodyPr>
          <a:lstStyle/>
          <a:p>
            <a:r>
              <a:rPr lang="en-US" dirty="0"/>
              <a:t>The adaptive algorithm tries to create a filter w. The transfer function in turn is used for calculating an estimate of the echo. The echo estimate is denoted by y. The signals are added so that the output signal from the algorithm is </a:t>
            </a:r>
          </a:p>
          <a:p>
            <a:r>
              <a:rPr lang="en-US" dirty="0"/>
              <a:t>		e = d – y      where e denotes the error signal. </a:t>
            </a:r>
          </a:p>
          <a:p>
            <a:r>
              <a:rPr lang="en-US" dirty="0"/>
              <a:t>The error signal and the input signal x are used for the estimation of the filter coefficient vector w.</a:t>
            </a:r>
          </a:p>
        </p:txBody>
      </p:sp>
    </p:spTree>
    <p:extLst>
      <p:ext uri="{BB962C8B-B14F-4D97-AF65-F5344CB8AC3E}">
        <p14:creationId xmlns:p14="http://schemas.microsoft.com/office/powerpoint/2010/main" val="27221155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1941</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Arial,Sans-Serif</vt:lpstr>
      <vt:lpstr>Century Gothic</vt:lpstr>
      <vt:lpstr>Wingdings 3</vt:lpstr>
      <vt:lpstr>'Wingdings 3',Sans-Serif</vt:lpstr>
      <vt:lpstr>Slice</vt:lpstr>
      <vt:lpstr>Signal Processing lab project  - 2023</vt:lpstr>
      <vt:lpstr> CONTENT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Bhaskar Bhatt</dc:creator>
  <cp:lastModifiedBy>Bhaskar Bhatt</cp:lastModifiedBy>
  <cp:revision>1068</cp:revision>
  <dcterms:created xsi:type="dcterms:W3CDTF">2023-06-21T08:57:59Z</dcterms:created>
  <dcterms:modified xsi:type="dcterms:W3CDTF">2023-12-05T04:27:33Z</dcterms:modified>
</cp:coreProperties>
</file>