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60" r:id="rId3"/>
    <p:sldId id="275" r:id="rId4"/>
    <p:sldId id="281" r:id="rId5"/>
    <p:sldId id="277" r:id="rId6"/>
    <p:sldId id="282" r:id="rId7"/>
    <p:sldId id="283" r:id="rId8"/>
    <p:sldId id="276" r:id="rId10"/>
    <p:sldId id="284" r:id="rId11"/>
    <p:sldId id="285" r:id="rId12"/>
    <p:sldId id="286" r:id="rId13"/>
    <p:sldId id="287" r:id="rId14"/>
    <p:sldId id="274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0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ä¸­åº¦æ ·å¼ 2 - å¼ºè°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53" autoAdjust="0"/>
    <p:restoredTop sz="95388" autoAdjust="0"/>
  </p:normalViewPr>
  <p:slideViewPr>
    <p:cSldViewPr snapToGrid="0" showGuides="1">
      <p:cViewPr varScale="1">
        <p:scale>
          <a:sx n="85" d="100"/>
          <a:sy n="85" d="100"/>
        </p:scale>
        <p:origin x="600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8008BC-A889-454C-B6D9-9A3C3AA7038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93EF77-41E9-4659-A1DD-D3697EB8E37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get the statistics from original data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 feature_statistic.py  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get the min and max value for normalizing dense features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 features_min_max.py  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construct the mapping for one-hot encoding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 construct_mapping_fn.py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compute the dimension of sparse features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 count_features_fn.py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compute the IDF of each token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 tokens_vector.py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get the sum of IDF for each token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 sum_idf.py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construct the vector to represent each token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 construct_tokens_vectors.py 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93EF77-41E9-4659-A1DD-D3697EB8E3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get the statistics from original data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 feature_statistic.py  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get the min and max value for normalizing dense features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 features_min_max.py  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construct the mapping for one-hot encoding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 construct_mapping_fn.py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compute the dimension of sparse features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 count_features_fn.py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compute the IDF of each token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 tokens_vector.py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get the sum of IDF for each token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 sum_idf.py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construct the vector to represent each token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 construct_tokens_vectors.py 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93EF77-41E9-4659-A1DD-D3697EB8E3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get the statistics from original data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 feature_statistic.py  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get the min and max value for normalizing dense features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 features_min_max.py  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construct the mapping for one-hot encoding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 construct_mapping_fn.py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compute the dimension of sparse features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 count_features_fn.py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compute the IDF of each token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 tokens_vector.py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get the sum of IDF for each token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 sum_idf.py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construct the vector to represent each token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 construct_tokens_vectors.py 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93EF77-41E9-4659-A1DD-D3697EB8E3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get the statistics from original data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 feature_statistic.py  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get the min and max value for normalizing dense features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 features_min_max.py  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construct the mapping for one-hot encoding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 construct_mapping_fn.py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compute the dimension of sparse features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 count_features_fn.py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compute the IDF of each token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 tokens_vector.py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get the sum of IDF for each token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 sum_idf.py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construct the vector to represent each token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 construct_tokens_vectors.py 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93EF77-41E9-4659-A1DD-D3697EB8E3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get the statistics from original data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 feature_statistic.py  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get the min and max value for normalizing dense features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 features_min_max.py  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construct the mapping for one-hot encoding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 construct_mapping_fn.py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compute the dimension of sparse features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 count_features_fn.py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compute the IDF of each token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 tokens_vector.py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get the sum of IDF for each token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 sum_idf.py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construct the vector to represent each token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 construct_tokens_vectors.py 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93EF77-41E9-4659-A1DD-D3697EB8E3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91782-CA64-4191-9E09-7ABC85FF6D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7A567-F4E4-4914-8A80-80ACF689177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91782-CA64-4191-9E09-7ABC85FF6D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7A567-F4E4-4914-8A80-80ACF689177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91782-CA64-4191-9E09-7ABC85FF6D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7A567-F4E4-4914-8A80-80ACF689177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91782-CA64-4191-9E09-7ABC85FF6D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7A567-F4E4-4914-8A80-80ACF689177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91782-CA64-4191-9E09-7ABC85FF6D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7A567-F4E4-4914-8A80-80ACF689177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91782-CA64-4191-9E09-7ABC85FF6D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7A567-F4E4-4914-8A80-80ACF689177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91782-CA64-4191-9E09-7ABC85FF6D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7A567-F4E4-4914-8A80-80ACF689177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91782-CA64-4191-9E09-7ABC85FF6D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7A567-F4E4-4914-8A80-80ACF689177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91782-CA64-4191-9E09-7ABC85FF6D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7A567-F4E4-4914-8A80-80ACF689177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91782-CA64-4191-9E09-7ABC85FF6D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7A567-F4E4-4914-8A80-80ACF689177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91782-CA64-4191-9E09-7ABC85FF6D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7A567-F4E4-4914-8A80-80ACF689177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91782-CA64-4191-9E09-7ABC85FF6D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7A567-F4E4-4914-8A80-80ACF689177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79" t="17860" r="37717" b="7522"/>
          <a:stretch>
            <a:fillRect/>
          </a:stretch>
        </p:blipFill>
        <p:spPr>
          <a:xfrm>
            <a:off x="11518" y="0"/>
            <a:ext cx="5179370" cy="6858000"/>
          </a:xfrm>
          <a:prstGeom prst="rect">
            <a:avLst/>
          </a:prstGeom>
        </p:spPr>
      </p:pic>
      <p:sp>
        <p:nvSpPr>
          <p:cNvPr id="4" name="背景色块"/>
          <p:cNvSpPr/>
          <p:nvPr/>
        </p:nvSpPr>
        <p:spPr>
          <a:xfrm>
            <a:off x="0" y="2322421"/>
            <a:ext cx="4900613" cy="2213158"/>
          </a:xfrm>
          <a:prstGeom prst="rect">
            <a:avLst/>
          </a:prstGeom>
          <a:solidFill>
            <a:schemeClr val="bg1">
              <a:alpha val="63000"/>
            </a:schemeClr>
          </a:solidFill>
          <a:ln>
            <a:noFill/>
          </a:ln>
          <a:effectLst>
            <a:outerShdw blurRad="88900" sx="101000" sy="10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目录"/>
          <p:cNvSpPr txBox="1"/>
          <p:nvPr/>
        </p:nvSpPr>
        <p:spPr>
          <a:xfrm>
            <a:off x="751184" y="2909606"/>
            <a:ext cx="33982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 defTabSz="457200"/>
            <a:r>
              <a:rPr lang="en-US" altLang="zh-CN" sz="4000" b="1" dirty="0" smtClean="0">
                <a:solidFill>
                  <a:schemeClr val="accent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CONTENTS</a:t>
            </a:r>
            <a:endParaRPr lang="zh-CN" altLang="en-US" sz="4000" b="1" dirty="0">
              <a:solidFill>
                <a:schemeClr val="accent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矩形色块 1"/>
          <p:cNvSpPr/>
          <p:nvPr/>
        </p:nvSpPr>
        <p:spPr>
          <a:xfrm>
            <a:off x="6175880" y="730320"/>
            <a:ext cx="754743" cy="7547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01</a:t>
            </a:r>
            <a:endParaRPr lang="zh-CN" altLang="en-US" sz="3000" b="1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基础扎实"/>
          <p:cNvSpPr txBox="1"/>
          <p:nvPr/>
        </p:nvSpPr>
        <p:spPr>
          <a:xfrm>
            <a:off x="6926794" y="1922350"/>
            <a:ext cx="23856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err="1" smtClean="0">
                <a:solidFill>
                  <a:schemeClr val="accent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DeepFM</a:t>
            </a:r>
            <a:endParaRPr lang="zh-CN" altLang="en-US" sz="3200" b="1" dirty="0">
              <a:solidFill>
                <a:schemeClr val="accent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矩形色块 3"/>
          <p:cNvSpPr/>
          <p:nvPr/>
        </p:nvSpPr>
        <p:spPr>
          <a:xfrm>
            <a:off x="6172054" y="1837367"/>
            <a:ext cx="754743" cy="7547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3000" b="1" dirty="0" smtClean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02</a:t>
            </a:r>
            <a:endParaRPr lang="zh-CN" altLang="en-US" sz="3000" b="1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矩形色块 1"/>
          <p:cNvSpPr/>
          <p:nvPr/>
        </p:nvSpPr>
        <p:spPr>
          <a:xfrm>
            <a:off x="6172053" y="2944414"/>
            <a:ext cx="754743" cy="7547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b="1" dirty="0" smtClean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03</a:t>
            </a:r>
            <a:endParaRPr lang="zh-CN" altLang="en-US" sz="3000" b="1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基础扎实"/>
          <p:cNvSpPr txBox="1"/>
          <p:nvPr/>
        </p:nvSpPr>
        <p:spPr>
          <a:xfrm>
            <a:off x="6926794" y="815303"/>
            <a:ext cx="36784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accent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Data Processing</a:t>
            </a:r>
            <a:endParaRPr lang="zh-CN" altLang="en-US" sz="3200" b="1" dirty="0">
              <a:solidFill>
                <a:schemeClr val="accent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矩形色块 2"/>
          <p:cNvSpPr/>
          <p:nvPr/>
        </p:nvSpPr>
        <p:spPr>
          <a:xfrm>
            <a:off x="6172051" y="4054850"/>
            <a:ext cx="754743" cy="7547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3000" b="1" dirty="0" smtClean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04</a:t>
            </a:r>
            <a:endParaRPr lang="zh-CN" altLang="en-US" sz="3000" b="1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" name="工作踏实"/>
          <p:cNvSpPr txBox="1"/>
          <p:nvPr/>
        </p:nvSpPr>
        <p:spPr>
          <a:xfrm>
            <a:off x="6926794" y="3024883"/>
            <a:ext cx="38619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b="1" dirty="0" smtClean="0">
                <a:solidFill>
                  <a:schemeClr val="accent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Feature Selection</a:t>
            </a:r>
            <a:endParaRPr lang="zh-CN" altLang="en-US" sz="3200" b="1" dirty="0">
              <a:solidFill>
                <a:schemeClr val="accent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" name="矩形色块 3"/>
          <p:cNvSpPr/>
          <p:nvPr/>
        </p:nvSpPr>
        <p:spPr>
          <a:xfrm>
            <a:off x="6172050" y="5158508"/>
            <a:ext cx="754743" cy="7547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3000" b="1" dirty="0" smtClean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05</a:t>
            </a:r>
            <a:endParaRPr lang="zh-CN" altLang="en-US" sz="3000" b="1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3" name="作风朴实"/>
          <p:cNvSpPr txBox="1"/>
          <p:nvPr/>
        </p:nvSpPr>
        <p:spPr>
          <a:xfrm>
            <a:off x="6926793" y="4145678"/>
            <a:ext cx="45453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b="1" dirty="0" smtClean="0">
                <a:solidFill>
                  <a:schemeClr val="accent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Module Tuning</a:t>
            </a:r>
            <a:endParaRPr lang="zh-CN" altLang="en-US" sz="3200" b="1" dirty="0">
              <a:solidFill>
                <a:schemeClr val="accent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5" name="开拓创新"/>
          <p:cNvSpPr txBox="1"/>
          <p:nvPr/>
        </p:nvSpPr>
        <p:spPr>
          <a:xfrm>
            <a:off x="6926793" y="5243491"/>
            <a:ext cx="22182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b="1" dirty="0" smtClean="0">
                <a:solidFill>
                  <a:schemeClr val="accent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Result</a:t>
            </a:r>
            <a:endParaRPr lang="zh-CN" altLang="en-US" sz="3200" b="1" dirty="0">
              <a:solidFill>
                <a:schemeClr val="accent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基础扎实"/>
          <p:cNvSpPr txBox="1"/>
          <p:nvPr/>
        </p:nvSpPr>
        <p:spPr>
          <a:xfrm>
            <a:off x="4022262" y="362878"/>
            <a:ext cx="44762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accent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Model Tuning</a:t>
            </a:r>
            <a:endParaRPr lang="en-US" altLang="zh-CN" sz="3200" b="1" dirty="0">
              <a:solidFill>
                <a:schemeClr val="accent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441"/>
          <a:stretch>
            <a:fillRect/>
          </a:stretch>
        </p:blipFill>
        <p:spPr>
          <a:xfrm>
            <a:off x="-596896" y="90574"/>
            <a:ext cx="2682683" cy="1129384"/>
          </a:xfrm>
          <a:prstGeom prst="rect">
            <a:avLst/>
          </a:prstGeom>
        </p:spPr>
      </p:pic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1237802" y="1818389"/>
          <a:ext cx="4607187" cy="183024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84610"/>
                <a:gridCol w="2222577"/>
              </a:tblGrid>
              <a:tr h="36604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L2 Linear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AUC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36604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0.00001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－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36604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0.0001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↓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36604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↓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36604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0.000001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↑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1227717" y="4149212"/>
          <a:ext cx="4581412" cy="169577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71258"/>
                <a:gridCol w="2210154"/>
              </a:tblGrid>
              <a:tr h="33915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L2 Embedding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AUC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33915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0.00001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－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33915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0.000001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↑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33915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↓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33915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0.0000001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↓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6634553" y="2341927"/>
          <a:ext cx="4338245" cy="265141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45409"/>
                <a:gridCol w="2092836"/>
              </a:tblGrid>
              <a:tr h="37877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L2 Deep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AUC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37877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effectLst/>
                        </a:rPr>
                        <a:t>－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37877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0.00001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↑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37877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0.0001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↑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37877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0.001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↑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37877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0.01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↑↑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37877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0.1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↑↑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基础扎实"/>
          <p:cNvSpPr txBox="1"/>
          <p:nvPr/>
        </p:nvSpPr>
        <p:spPr>
          <a:xfrm>
            <a:off x="4022262" y="362878"/>
            <a:ext cx="44762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chemeClr val="accent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Result</a:t>
            </a:r>
            <a:endParaRPr lang="en-US" altLang="zh-CN" sz="3200" b="1" dirty="0">
              <a:solidFill>
                <a:schemeClr val="accent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441"/>
          <a:stretch>
            <a:fillRect/>
          </a:stretch>
        </p:blipFill>
        <p:spPr>
          <a:xfrm>
            <a:off x="-596896" y="90574"/>
            <a:ext cx="2682683" cy="1129384"/>
          </a:xfrm>
          <a:prstGeom prst="rect">
            <a:avLst/>
          </a:prstGeom>
        </p:spPr>
      </p:pic>
      <p:pic>
        <p:nvPicPr>
          <p:cNvPr id="7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744445" y="1401670"/>
            <a:ext cx="7430415" cy="2539496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3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744445" y="3941166"/>
            <a:ext cx="7430415" cy="559116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5" name="Picture 4"/>
          <p:cNvPicPr/>
          <p:nvPr/>
        </p:nvPicPr>
        <p:blipFill>
          <a:blip r:embed="rId4"/>
          <a:stretch>
            <a:fillRect/>
          </a:stretch>
        </p:blipFill>
        <p:spPr>
          <a:xfrm>
            <a:off x="744445" y="4511728"/>
            <a:ext cx="7430415" cy="488649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6" name="Picture 5"/>
          <p:cNvPicPr/>
          <p:nvPr/>
        </p:nvPicPr>
        <p:blipFill>
          <a:blip r:embed="rId5"/>
          <a:stretch>
            <a:fillRect/>
          </a:stretch>
        </p:blipFill>
        <p:spPr>
          <a:xfrm>
            <a:off x="744444" y="5027271"/>
            <a:ext cx="7430415" cy="808756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9565342" y="5062317"/>
            <a:ext cx="16674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0.7874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4859" y="1885982"/>
            <a:ext cx="3897716" cy="23622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2192001" cy="6898001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9" y="968690"/>
            <a:ext cx="12175503" cy="5929312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5702300"/>
            <a:ext cx="12192001" cy="1195701"/>
          </a:xfrm>
          <a:prstGeom prst="rect">
            <a:avLst/>
          </a:prstGeom>
          <a:solidFill>
            <a:srgbClr val="2F559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8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642" y="247544"/>
            <a:ext cx="11034716" cy="2438611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257300" y="5884651"/>
            <a:ext cx="962025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dist"/>
            <a:r>
              <a:rPr lang="zh-CN" altLang="en-US" sz="4800" dirty="0" smtClean="0">
                <a:solidFill>
                  <a:prstClr val="white"/>
                </a:solidFill>
              </a:rPr>
              <a:t>敬请</a:t>
            </a:r>
            <a:r>
              <a:rPr lang="zh-CN" altLang="en-US" sz="4800" dirty="0">
                <a:solidFill>
                  <a:prstClr val="white"/>
                </a:solidFill>
              </a:rPr>
              <a:t>老师</a:t>
            </a:r>
            <a:r>
              <a:rPr lang="zh-CN" altLang="en-US" sz="4800" dirty="0" smtClean="0">
                <a:solidFill>
                  <a:prstClr val="white"/>
                </a:solidFill>
              </a:rPr>
              <a:t>批评</a:t>
            </a:r>
            <a:r>
              <a:rPr lang="zh-CN" altLang="en-US" sz="4800" dirty="0">
                <a:solidFill>
                  <a:prstClr val="white"/>
                </a:solidFill>
              </a:rPr>
              <a:t>指正</a:t>
            </a:r>
            <a:endParaRPr lang="zh-CN" altLang="en-US" sz="4800" dirty="0">
              <a:solidFill>
                <a:prstClr val="whit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基础扎实"/>
          <p:cNvSpPr txBox="1"/>
          <p:nvPr/>
        </p:nvSpPr>
        <p:spPr>
          <a:xfrm>
            <a:off x="2192720" y="635183"/>
            <a:ext cx="84125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accent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Training Set, Validation Set and Test Set</a:t>
            </a:r>
            <a:endParaRPr lang="zh-CN" altLang="en-US" sz="3200" b="1" dirty="0">
              <a:solidFill>
                <a:schemeClr val="accent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441"/>
          <a:stretch>
            <a:fillRect/>
          </a:stretch>
        </p:blipFill>
        <p:spPr>
          <a:xfrm>
            <a:off x="-596896" y="90574"/>
            <a:ext cx="2682683" cy="1129384"/>
          </a:xfrm>
          <a:prstGeom prst="rect">
            <a:avLst/>
          </a:prstGeom>
        </p:spPr>
      </p:pic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787020" y="2013912"/>
          <a:ext cx="8818227" cy="367867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85281"/>
                <a:gridCol w="1215075"/>
                <a:gridCol w="1496397"/>
                <a:gridCol w="1329818"/>
                <a:gridCol w="1339299"/>
                <a:gridCol w="1952357"/>
              </a:tblGrid>
              <a:tr h="838756">
                <a:tc>
                  <a:txBody>
                    <a:bodyPr/>
                    <a:lstStyle/>
                    <a:p>
                      <a:pPr algn="ctr"/>
                      <a:r>
                        <a:rPr lang="en-US" sz="1300" kern="100" cap="all" dirty="0">
                          <a:effectLst/>
                        </a:rPr>
                        <a:t>Attributes</a:t>
                      </a:r>
                      <a:endParaRPr lang="zh-CN" sz="1300" kern="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2140" marR="8214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kern="100" cap="all">
                          <a:effectLst/>
                        </a:rPr>
                        <a:t>Training Set</a:t>
                      </a:r>
                      <a:endParaRPr lang="zh-CN" sz="13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2140" marR="8214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kern="100" cap="all">
                          <a:effectLst/>
                        </a:rPr>
                        <a:t>Validation Set</a:t>
                      </a:r>
                      <a:endParaRPr lang="zh-CN" sz="13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2140" marR="8214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kern="100" cap="all">
                          <a:effectLst/>
                        </a:rPr>
                        <a:t>Test Set</a:t>
                      </a:r>
                      <a:endParaRPr lang="zh-CN" sz="13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2140" marR="8214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kern="100" cap="all" dirty="0">
                          <a:effectLst/>
                        </a:rPr>
                        <a:t>Validation Set &amp; Training Set</a:t>
                      </a:r>
                      <a:endParaRPr lang="zh-CN" sz="1300" kern="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2140" marR="8214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kern="100" cap="all">
                          <a:effectLst/>
                        </a:rPr>
                        <a:t>Test Set &amp; Training Set</a:t>
                      </a:r>
                      <a:endParaRPr lang="zh-CN" sz="13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2140" marR="82140" marT="0" marB="0"/>
                </a:tc>
              </a:tr>
              <a:tr h="405703">
                <a:tc>
                  <a:txBody>
                    <a:bodyPr/>
                    <a:lstStyle/>
                    <a:p>
                      <a:pPr algn="ctr"/>
                      <a:r>
                        <a:rPr lang="en-US" sz="1300" kern="100" cap="all" dirty="0" err="1">
                          <a:effectLst/>
                        </a:rPr>
                        <a:t>AdID</a:t>
                      </a:r>
                      <a:r>
                        <a:rPr lang="en-US" sz="1300" kern="100" cap="all" dirty="0">
                          <a:effectLst/>
                        </a:rPr>
                        <a:t> </a:t>
                      </a:r>
                      <a:endParaRPr lang="zh-CN" sz="1300" kern="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2140" marR="8214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kern="100" dirty="0">
                          <a:effectLst/>
                        </a:rPr>
                        <a:t>631849</a:t>
                      </a:r>
                      <a:endParaRPr lang="zh-CN" sz="1300" kern="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2140" marR="8214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kern="100">
                          <a:effectLst/>
                        </a:rPr>
                        <a:t>355071</a:t>
                      </a:r>
                      <a:endParaRPr lang="zh-CN" sz="13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2140" marR="8214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kern="100">
                          <a:effectLst/>
                        </a:rPr>
                        <a:t>300012</a:t>
                      </a:r>
                      <a:endParaRPr lang="zh-CN" sz="13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2140" marR="8214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kern="100">
                          <a:effectLst/>
                        </a:rPr>
                        <a:t>355071</a:t>
                      </a:r>
                      <a:endParaRPr lang="zh-CN" sz="13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2140" marR="8214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kern="100">
                          <a:effectLst/>
                        </a:rPr>
                        <a:t>269995</a:t>
                      </a:r>
                      <a:endParaRPr lang="zh-CN" sz="13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2140" marR="82140" marT="0" marB="0"/>
                </a:tc>
              </a:tr>
              <a:tr h="405703">
                <a:tc>
                  <a:txBody>
                    <a:bodyPr/>
                    <a:lstStyle/>
                    <a:p>
                      <a:pPr algn="ctr"/>
                      <a:r>
                        <a:rPr lang="en-US" sz="1300" kern="100" cap="all">
                          <a:effectLst/>
                        </a:rPr>
                        <a:t>AdvertiserID </a:t>
                      </a:r>
                      <a:endParaRPr lang="zh-CN" sz="13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2140" marR="8214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kern="100" dirty="0">
                          <a:effectLst/>
                        </a:rPr>
                        <a:t>14842</a:t>
                      </a:r>
                      <a:endParaRPr lang="zh-CN" sz="1300" kern="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2140" marR="8214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kern="100">
                          <a:effectLst/>
                        </a:rPr>
                        <a:t>14486</a:t>
                      </a:r>
                      <a:endParaRPr lang="zh-CN" sz="13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2140" marR="8214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kern="100">
                          <a:effectLst/>
                        </a:rPr>
                        <a:t>11157</a:t>
                      </a:r>
                      <a:endParaRPr lang="zh-CN" sz="13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2140" marR="8214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kern="100">
                          <a:effectLst/>
                        </a:rPr>
                        <a:t>14486</a:t>
                      </a:r>
                      <a:endParaRPr lang="zh-CN" sz="13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2140" marR="8214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kern="100">
                          <a:effectLst/>
                        </a:rPr>
                        <a:t>10753</a:t>
                      </a:r>
                      <a:endParaRPr lang="zh-CN" sz="13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2140" marR="82140" marT="0" marB="0"/>
                </a:tc>
              </a:tr>
              <a:tr h="405703">
                <a:tc>
                  <a:txBody>
                    <a:bodyPr/>
                    <a:lstStyle/>
                    <a:p>
                      <a:pPr algn="ctr"/>
                      <a:r>
                        <a:rPr lang="en-US" sz="1300" kern="100" cap="all">
                          <a:effectLst/>
                        </a:rPr>
                        <a:t>QueryID </a:t>
                      </a:r>
                      <a:endParaRPr lang="zh-CN" sz="13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2140" marR="8214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kern="100" dirty="0">
                          <a:effectLst/>
                        </a:rPr>
                        <a:t>23295643</a:t>
                      </a:r>
                      <a:endParaRPr lang="zh-CN" sz="1300" kern="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2140" marR="8214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kern="100">
                          <a:effectLst/>
                        </a:rPr>
                        <a:t>4950152</a:t>
                      </a:r>
                      <a:endParaRPr lang="zh-CN" sz="13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2140" marR="8214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kern="100">
                          <a:effectLst/>
                        </a:rPr>
                        <a:t>3801978</a:t>
                      </a:r>
                      <a:endParaRPr lang="zh-CN" sz="13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2140" marR="8214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kern="100">
                          <a:effectLst/>
                        </a:rPr>
                        <a:t>4950152</a:t>
                      </a:r>
                      <a:endParaRPr lang="zh-CN" sz="13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2140" marR="8214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kern="100">
                          <a:effectLst/>
                        </a:rPr>
                        <a:t>1660789</a:t>
                      </a:r>
                      <a:endParaRPr lang="zh-CN" sz="13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2140" marR="82140" marT="0" marB="0"/>
                </a:tc>
              </a:tr>
              <a:tr h="405703">
                <a:tc>
                  <a:txBody>
                    <a:bodyPr/>
                    <a:lstStyle/>
                    <a:p>
                      <a:pPr algn="ctr"/>
                      <a:r>
                        <a:rPr lang="en-US" sz="1300" kern="100" cap="all">
                          <a:effectLst/>
                        </a:rPr>
                        <a:t>KeywordID </a:t>
                      </a:r>
                      <a:endParaRPr lang="zh-CN" sz="13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2140" marR="8214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kern="100">
                          <a:effectLst/>
                        </a:rPr>
                        <a:t>1161369</a:t>
                      </a:r>
                      <a:endParaRPr lang="zh-CN" sz="13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2140" marR="8214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kern="100" dirty="0">
                          <a:effectLst/>
                        </a:rPr>
                        <a:t>521682</a:t>
                      </a:r>
                      <a:endParaRPr lang="zh-CN" sz="1300" kern="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2140" marR="8214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kern="100">
                          <a:effectLst/>
                        </a:rPr>
                        <a:t>495421</a:t>
                      </a:r>
                      <a:endParaRPr lang="zh-CN" sz="13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2140" marR="8214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kern="100">
                          <a:effectLst/>
                        </a:rPr>
                        <a:t>521682</a:t>
                      </a:r>
                      <a:endParaRPr lang="zh-CN" sz="13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2140" marR="8214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kern="100">
                          <a:effectLst/>
                        </a:rPr>
                        <a:t>431313</a:t>
                      </a:r>
                      <a:endParaRPr lang="zh-CN" sz="13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2140" marR="82140" marT="0" marB="0"/>
                </a:tc>
              </a:tr>
              <a:tr h="405703">
                <a:tc>
                  <a:txBody>
                    <a:bodyPr/>
                    <a:lstStyle/>
                    <a:p>
                      <a:pPr algn="ctr"/>
                      <a:r>
                        <a:rPr lang="en-US" sz="1300" kern="100" cap="all">
                          <a:effectLst/>
                        </a:rPr>
                        <a:t>TitleId </a:t>
                      </a:r>
                      <a:endParaRPr lang="zh-CN" sz="13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2140" marR="8214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kern="100">
                          <a:effectLst/>
                        </a:rPr>
                        <a:t>3626120</a:t>
                      </a:r>
                      <a:endParaRPr lang="zh-CN" sz="13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2140" marR="8214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kern="100" dirty="0">
                          <a:effectLst/>
                        </a:rPr>
                        <a:t>1315048</a:t>
                      </a:r>
                      <a:endParaRPr lang="zh-CN" sz="1300" kern="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2140" marR="8214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kern="100">
                          <a:effectLst/>
                        </a:rPr>
                        <a:t>1262498</a:t>
                      </a:r>
                      <a:endParaRPr lang="zh-CN" sz="13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2140" marR="8214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kern="100">
                          <a:effectLst/>
                        </a:rPr>
                        <a:t>1315048</a:t>
                      </a:r>
                      <a:endParaRPr lang="zh-CN" sz="13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2140" marR="8214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kern="100">
                          <a:effectLst/>
                        </a:rPr>
                        <a:t>937550</a:t>
                      </a:r>
                      <a:endParaRPr lang="zh-CN" sz="13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2140" marR="82140" marT="0" marB="0"/>
                </a:tc>
              </a:tr>
              <a:tr h="405703">
                <a:tc>
                  <a:txBody>
                    <a:bodyPr/>
                    <a:lstStyle/>
                    <a:p>
                      <a:pPr algn="ctr"/>
                      <a:r>
                        <a:rPr lang="en-US" sz="1300" kern="100" cap="all">
                          <a:effectLst/>
                        </a:rPr>
                        <a:t>Description </a:t>
                      </a:r>
                      <a:endParaRPr lang="zh-CN" sz="13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2140" marR="8214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kern="100">
                          <a:effectLst/>
                        </a:rPr>
                        <a:t>2848249</a:t>
                      </a:r>
                      <a:endParaRPr lang="zh-CN" sz="13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2140" marR="8214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kern="100" dirty="0">
                          <a:effectLst/>
                        </a:rPr>
                        <a:t>1046266</a:t>
                      </a:r>
                      <a:endParaRPr lang="zh-CN" sz="1300" kern="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2140" marR="8214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kern="100" dirty="0">
                          <a:effectLst/>
                        </a:rPr>
                        <a:t>981985</a:t>
                      </a:r>
                      <a:endParaRPr lang="zh-CN" sz="1300" kern="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2140" marR="8214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kern="100">
                          <a:effectLst/>
                        </a:rPr>
                        <a:t>1046266</a:t>
                      </a:r>
                      <a:endParaRPr lang="zh-CN" sz="13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2140" marR="8214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kern="100">
                          <a:effectLst/>
                        </a:rPr>
                        <a:t>737008</a:t>
                      </a:r>
                      <a:endParaRPr lang="zh-CN" sz="13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2140" marR="82140" marT="0" marB="0"/>
                </a:tc>
              </a:tr>
              <a:tr h="405703">
                <a:tc>
                  <a:txBody>
                    <a:bodyPr/>
                    <a:lstStyle/>
                    <a:p>
                      <a:pPr algn="ctr"/>
                      <a:r>
                        <a:rPr lang="en-US" sz="1300" kern="100" cap="all">
                          <a:effectLst/>
                        </a:rPr>
                        <a:t>UserID </a:t>
                      </a:r>
                      <a:endParaRPr lang="zh-CN" sz="13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2140" marR="8214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kern="100">
                          <a:effectLst/>
                        </a:rPr>
                        <a:t>21473870</a:t>
                      </a:r>
                      <a:endParaRPr lang="zh-CN" sz="13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2140" marR="8214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kern="100">
                          <a:effectLst/>
                        </a:rPr>
                        <a:t>6422303</a:t>
                      </a:r>
                      <a:endParaRPr lang="zh-CN" sz="13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2140" marR="8214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kern="100" dirty="0">
                          <a:effectLst/>
                        </a:rPr>
                        <a:t>3263681</a:t>
                      </a:r>
                      <a:endParaRPr lang="zh-CN" sz="1300" kern="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2140" marR="8214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kern="100" dirty="0">
                          <a:effectLst/>
                        </a:rPr>
                        <a:t>6422303</a:t>
                      </a:r>
                      <a:endParaRPr lang="zh-CN" sz="1300" kern="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2140" marR="8214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kern="100" dirty="0">
                          <a:effectLst/>
                        </a:rPr>
                        <a:t>1364217</a:t>
                      </a:r>
                      <a:endParaRPr lang="zh-CN" sz="1300" kern="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2140" marR="8214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基础扎实"/>
          <p:cNvSpPr txBox="1"/>
          <p:nvPr/>
        </p:nvSpPr>
        <p:spPr>
          <a:xfrm>
            <a:off x="4380848" y="434595"/>
            <a:ext cx="52651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accent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Feature Construction</a:t>
            </a:r>
            <a:endParaRPr lang="zh-CN" altLang="en-US" sz="3200" b="1" dirty="0">
              <a:solidFill>
                <a:schemeClr val="accent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441"/>
          <a:stretch>
            <a:fillRect/>
          </a:stretch>
        </p:blipFill>
        <p:spPr>
          <a:xfrm>
            <a:off x="-596896" y="90574"/>
            <a:ext cx="2682683" cy="1129384"/>
          </a:xfrm>
          <a:prstGeom prst="rect">
            <a:avLst/>
          </a:prstGeom>
        </p:spPr>
      </p:pic>
      <p:pic>
        <p:nvPicPr>
          <p:cNvPr id="5" name="图片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7141" y="1762297"/>
            <a:ext cx="7839165" cy="40647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基础扎实"/>
          <p:cNvSpPr txBox="1"/>
          <p:nvPr/>
        </p:nvSpPr>
        <p:spPr>
          <a:xfrm>
            <a:off x="4748402" y="236878"/>
            <a:ext cx="42611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accent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Features Generating</a:t>
            </a:r>
            <a:endParaRPr lang="zh-CN" altLang="en-US" sz="3200" b="1" dirty="0">
              <a:solidFill>
                <a:schemeClr val="accent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441"/>
          <a:stretch>
            <a:fillRect/>
          </a:stretch>
        </p:blipFill>
        <p:spPr>
          <a:xfrm>
            <a:off x="-596896" y="90574"/>
            <a:ext cx="2682683" cy="1129384"/>
          </a:xfrm>
          <a:prstGeom prst="rect">
            <a:avLst/>
          </a:prstGeom>
        </p:spPr>
      </p:pic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633002" y="1367327"/>
          <a:ext cx="11091827" cy="12801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84547"/>
                <a:gridCol w="2036494"/>
                <a:gridCol w="1132599"/>
                <a:gridCol w="1876802"/>
                <a:gridCol w="1275576"/>
                <a:gridCol w="1256816"/>
                <a:gridCol w="1928993"/>
              </a:tblGrid>
              <a:tr h="326603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dirty="0" smtClean="0"/>
                        <a:t>CTR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dirty="0" err="1" smtClean="0"/>
                        <a:t>DisplayURL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dirty="0" err="1" smtClean="0"/>
                        <a:t>AdID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dirty="0" err="1" smtClean="0"/>
                        <a:t>AdvertiseID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dirty="0" smtClean="0"/>
                        <a:t>Depth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dirty="0" smtClean="0"/>
                        <a:t>Position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dirty="0" err="1" smtClean="0"/>
                        <a:t>QueryID</a:t>
                      </a:r>
                      <a:endParaRPr lang="zh-CN" altLang="en-US" dirty="0"/>
                    </a:p>
                  </a:txBody>
                  <a:tcPr/>
                </a:tc>
              </a:tr>
              <a:tr h="614388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dirty="0" err="1" smtClean="0"/>
                        <a:t>KeywordID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dirty="0" err="1" smtClean="0"/>
                        <a:t>TitleID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dirty="0" err="1" smtClean="0"/>
                        <a:t>UserID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dirty="0" err="1" smtClean="0"/>
                        <a:t>DescriptionID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dirty="0" smtClean="0"/>
                        <a:t>Gender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dirty="0" smtClean="0"/>
                        <a:t>Age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dirty="0" err="1" smtClean="0"/>
                        <a:t>RelativePosition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235564" y="3105619"/>
          <a:ext cx="9504823" cy="510927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757235"/>
                <a:gridCol w="2109834"/>
                <a:gridCol w="1573728"/>
                <a:gridCol w="2395181"/>
                <a:gridCol w="1668845"/>
              </a:tblGrid>
              <a:tr h="51092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dirty="0" err="1" smtClean="0"/>
                        <a:t>group_Query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dirty="0" err="1" smtClean="0"/>
                        <a:t>group_Keyword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dirty="0" err="1" smtClean="0"/>
                        <a:t>group_Title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dirty="0" err="1" smtClean="0"/>
                        <a:t>group_Description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dirty="0" err="1" smtClean="0"/>
                        <a:t>group_User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058883" y="3884743"/>
          <a:ext cx="10032050" cy="510927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848388"/>
                <a:gridCol w="2219277"/>
                <a:gridCol w="1747526"/>
                <a:gridCol w="2140231"/>
                <a:gridCol w="2076628"/>
              </a:tblGrid>
              <a:tr h="51092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dirty="0" err="1" smtClean="0"/>
                        <a:t>aCTR_Ad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dirty="0" err="1" smtClean="0"/>
                        <a:t>aCTR_Advertiser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dirty="0" err="1" smtClean="0"/>
                        <a:t>aCTR_Depth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dirty="0" err="1" smtClean="0"/>
                        <a:t>aCTR_Position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dirty="0" err="1" smtClean="0"/>
                        <a:t>aCTR_RPosition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831080" y="4642283"/>
          <a:ext cx="10630255" cy="152834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469163"/>
                <a:gridCol w="1828800"/>
                <a:gridCol w="2196269"/>
                <a:gridCol w="1615155"/>
                <a:gridCol w="2042445"/>
                <a:gridCol w="1478423"/>
              </a:tblGrid>
              <a:tr h="66239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dirty="0" err="1" smtClean="0"/>
                        <a:t>pCTR_Url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dirty="0" err="1" smtClean="0"/>
                        <a:t>pCTR_Ad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dirty="0" err="1" smtClean="0"/>
                        <a:t>pCTR_Advertiser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dirty="0" err="1" smtClean="0"/>
                        <a:t>pCTR_Query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dirty="0" err="1" smtClean="0"/>
                        <a:t>pCTR_Keyword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dirty="0" err="1" smtClean="0"/>
                        <a:t>pCTR_Title</a:t>
                      </a:r>
                      <a:endParaRPr lang="zh-CN" altLang="en-US" dirty="0"/>
                    </a:p>
                  </a:txBody>
                  <a:tcPr/>
                </a:tc>
              </a:tr>
              <a:tr h="66085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dirty="0" err="1" smtClean="0"/>
                        <a:t>pCTR_User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dirty="0" err="1" smtClean="0"/>
                        <a:t>pCTR_Gender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dirty="0" err="1" smtClean="0"/>
                        <a:t>pCTR_Description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dirty="0" err="1" smtClean="0"/>
                        <a:t>pCTR_Age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err="1" smtClean="0"/>
                        <a:t>pCTR_RPosition</a:t>
                      </a:r>
                      <a:endParaRPr lang="zh-CN" altLang="en-US" dirty="0" smtClean="0"/>
                    </a:p>
                    <a:p>
                      <a:pPr algn="ctr">
                        <a:lnSpc>
                          <a:spcPct val="150000"/>
                        </a:lnSpc>
                      </a:pP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441"/>
          <a:stretch>
            <a:fillRect/>
          </a:stretch>
        </p:blipFill>
        <p:spPr>
          <a:xfrm>
            <a:off x="-596896" y="90574"/>
            <a:ext cx="2682683" cy="1129384"/>
          </a:xfrm>
          <a:prstGeom prst="rect">
            <a:avLst/>
          </a:prstGeom>
        </p:spPr>
      </p:pic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2283011" y="1546619"/>
          <a:ext cx="7472710" cy="52422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013205"/>
                <a:gridCol w="2662518"/>
                <a:gridCol w="2796987"/>
              </a:tblGrid>
              <a:tr h="5242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dirty="0" err="1" smtClean="0"/>
                        <a:t>num_Depth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err="1" smtClean="0"/>
                        <a:t>num_Position</a:t>
                      </a:r>
                      <a:endParaRPr lang="zh-CN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err="1" smtClean="0"/>
                        <a:t>num_RPosition</a:t>
                      </a:r>
                      <a:endParaRPr lang="zh-CN" altLang="en-US" dirty="0" smtClean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450292" y="4124760"/>
          <a:ext cx="11365192" cy="10601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63167"/>
                <a:gridCol w="1845891"/>
                <a:gridCol w="2264636"/>
                <a:gridCol w="1837345"/>
                <a:gridCol w="2238998"/>
                <a:gridCol w="1615155"/>
              </a:tblGrid>
              <a:tr h="53688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dirty="0" err="1" smtClean="0"/>
                        <a:t>sparse_Url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dirty="0" err="1" smtClean="0"/>
                        <a:t>sparse_Ad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dirty="0" err="1" smtClean="0"/>
                        <a:t>sparse_Advertiser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dirty="0" err="1" smtClean="0"/>
                        <a:t>sparse_Query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dirty="0" err="1" smtClean="0"/>
                        <a:t>sparse_Keyword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dirty="0" err="1" smtClean="0"/>
                        <a:t>sparse_Title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52321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dirty="0" err="1" smtClean="0"/>
                        <a:t>sparse_User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dirty="0" err="1" smtClean="0"/>
                        <a:t>sparse_Gender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dirty="0" err="1" smtClean="0"/>
                        <a:t>sparse_Description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dirty="0" err="1" smtClean="0"/>
                        <a:t>sparse_Age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err="1" smtClean="0"/>
                        <a:t>sparse_RPosition</a:t>
                      </a:r>
                      <a:endParaRPr lang="zh-CN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322292" y="3251013"/>
          <a:ext cx="9507071" cy="52312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521478"/>
                <a:gridCol w="2362221"/>
                <a:gridCol w="2467881"/>
                <a:gridCol w="2155491"/>
              </a:tblGrid>
              <a:tr h="5231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dirty="0" err="1" smtClean="0"/>
                        <a:t>num_Query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dirty="0" err="1" smtClean="0"/>
                        <a:t>num_Keyword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err="1" smtClean="0"/>
                        <a:t>num_Title</a:t>
                      </a:r>
                      <a:endParaRPr lang="zh-CN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err="1" smtClean="0"/>
                        <a:t>num_Description</a:t>
                      </a:r>
                      <a:endParaRPr lang="zh-CN" altLang="en-US" dirty="0" smtClean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1214715" y="2399367"/>
          <a:ext cx="9767048" cy="541057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379457"/>
                <a:gridCol w="2389939"/>
                <a:gridCol w="2538231"/>
                <a:gridCol w="2459421"/>
              </a:tblGrid>
              <a:tr h="54105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dirty="0" err="1" smtClean="0"/>
                        <a:t>num_Imp_Depth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dirty="0" err="1" smtClean="0"/>
                        <a:t>num_Imp_Ad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dirty="0" err="1" smtClean="0"/>
                        <a:t>num_Imp_Position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dirty="0" err="1" smtClean="0"/>
                        <a:t>num_Imp_RPosition</a:t>
                      </a:r>
                      <a:endParaRPr lang="zh-CN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4" name="基础扎实"/>
          <p:cNvSpPr txBox="1"/>
          <p:nvPr/>
        </p:nvSpPr>
        <p:spPr>
          <a:xfrm>
            <a:off x="4443602" y="362878"/>
            <a:ext cx="42611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accent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Features Generating</a:t>
            </a:r>
            <a:endParaRPr lang="zh-CN" altLang="en-US" sz="3200" b="1" dirty="0">
              <a:solidFill>
                <a:schemeClr val="accent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基础扎实"/>
          <p:cNvSpPr txBox="1"/>
          <p:nvPr/>
        </p:nvSpPr>
        <p:spPr>
          <a:xfrm>
            <a:off x="4748403" y="236878"/>
            <a:ext cx="31650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accent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Procedure</a:t>
            </a:r>
            <a:endParaRPr lang="zh-CN" altLang="en-US" sz="3200" b="1" dirty="0">
              <a:solidFill>
                <a:schemeClr val="accent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441"/>
          <a:stretch>
            <a:fillRect/>
          </a:stretch>
        </p:blipFill>
        <p:spPr>
          <a:xfrm>
            <a:off x="-596896" y="90574"/>
            <a:ext cx="2682683" cy="1129384"/>
          </a:xfrm>
          <a:prstGeom prst="rect">
            <a:avLst/>
          </a:prstGeom>
        </p:spPr>
      </p:pic>
      <p:sp>
        <p:nvSpPr>
          <p:cNvPr id="39" name="矩形 38"/>
          <p:cNvSpPr/>
          <p:nvPr/>
        </p:nvSpPr>
        <p:spPr>
          <a:xfrm>
            <a:off x="2085787" y="891611"/>
            <a:ext cx="8373559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dirty="0" smtClean="0"/>
              <a:t>1. python </a:t>
            </a:r>
            <a:r>
              <a:rPr lang="en-US" altLang="zh-CN" dirty="0"/>
              <a:t>feature_statistic.py </a:t>
            </a:r>
            <a:r>
              <a:rPr lang="en-US" altLang="zh-CN" dirty="0" smtClean="0"/>
              <a:t>	 </a:t>
            </a:r>
            <a:r>
              <a:rPr lang="en-US" altLang="zh-CN" dirty="0"/>
              <a:t># get the statistics from original </a:t>
            </a:r>
            <a:r>
              <a:rPr lang="en-US" altLang="zh-CN" dirty="0" smtClean="0"/>
              <a:t>data</a:t>
            </a:r>
            <a:endParaRPr lang="en-US" altLang="zh-CN" dirty="0" smtClean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lvl="0"/>
            <a:r>
              <a:rPr lang="en-US" altLang="zh-CN" dirty="0" smtClean="0"/>
              <a:t>2. python features_min_max.py </a:t>
            </a:r>
            <a:r>
              <a:rPr lang="en-US" altLang="zh-CN" dirty="0"/>
              <a:t>	</a:t>
            </a:r>
            <a:r>
              <a:rPr lang="en-US" altLang="zh-CN" dirty="0" smtClean="0"/>
              <a:t># for </a:t>
            </a:r>
            <a:r>
              <a:rPr lang="en-US" altLang="zh-CN" dirty="0"/>
              <a:t>normalizing dense </a:t>
            </a:r>
            <a:r>
              <a:rPr lang="en-US" altLang="zh-CN" dirty="0" smtClean="0"/>
              <a:t>features</a:t>
            </a:r>
            <a:endParaRPr lang="en-US" altLang="zh-CN" dirty="0" smtClean="0"/>
          </a:p>
          <a:p>
            <a:r>
              <a:rPr lang="en-US" altLang="zh-CN" dirty="0" smtClean="0"/>
              <a:t> </a:t>
            </a:r>
            <a:endParaRPr lang="en-US" altLang="zh-CN" dirty="0"/>
          </a:p>
          <a:p>
            <a:pPr lvl="0"/>
            <a:r>
              <a:rPr lang="en-US" altLang="zh-CN" dirty="0"/>
              <a:t>3</a:t>
            </a:r>
            <a:r>
              <a:rPr lang="en-US" altLang="zh-CN" dirty="0" smtClean="0"/>
              <a:t>. python construct_mapping_fn.py	#for </a:t>
            </a:r>
            <a:r>
              <a:rPr lang="en-US" altLang="zh-CN" dirty="0"/>
              <a:t>one-hot </a:t>
            </a:r>
            <a:r>
              <a:rPr lang="en-US" altLang="zh-CN" dirty="0" smtClean="0"/>
              <a:t>encoding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4. python count_features_fn.py</a:t>
            </a:r>
            <a:endParaRPr lang="en-US" altLang="zh-CN" dirty="0" smtClean="0"/>
          </a:p>
          <a:p>
            <a:endParaRPr lang="en-US" altLang="zh-CN" dirty="0"/>
          </a:p>
          <a:p>
            <a:pPr lvl="0"/>
            <a:r>
              <a:rPr lang="en-US" altLang="zh-CN" dirty="0"/>
              <a:t>5</a:t>
            </a:r>
            <a:r>
              <a:rPr lang="en-US" altLang="zh-CN" dirty="0" smtClean="0"/>
              <a:t>. python tokens_vector.py	# </a:t>
            </a:r>
            <a:r>
              <a:rPr lang="en-US" altLang="zh-CN" dirty="0"/>
              <a:t>compute the IDF of each </a:t>
            </a:r>
            <a:r>
              <a:rPr lang="en-US" altLang="zh-CN" dirty="0" smtClean="0"/>
              <a:t>tokens</a:t>
            </a:r>
            <a:endParaRPr lang="zh-CN" altLang="zh-CN" dirty="0"/>
          </a:p>
          <a:p>
            <a:endParaRPr lang="en-US" altLang="zh-CN" dirty="0"/>
          </a:p>
          <a:p>
            <a:r>
              <a:rPr lang="en-US" altLang="zh-CN" dirty="0" smtClean="0"/>
              <a:t>6. python sum_idf.py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7</a:t>
            </a:r>
            <a:r>
              <a:rPr lang="en-US" altLang="zh-CN" dirty="0" smtClean="0"/>
              <a:t>. python </a:t>
            </a:r>
            <a:r>
              <a:rPr lang="en-US" altLang="zh-CN" dirty="0"/>
              <a:t>construct_tokens_vectors.py 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8. python </a:t>
            </a:r>
            <a:r>
              <a:rPr lang="en-US" altLang="zh-CN" dirty="0"/>
              <a:t>shuffle_big_file.py or python </a:t>
            </a:r>
            <a:r>
              <a:rPr lang="en-US" altLang="zh-CN" dirty="0" smtClean="0"/>
              <a:t>shuffle_file_enough_memory.py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9. python </a:t>
            </a:r>
            <a:r>
              <a:rPr lang="en-US" altLang="zh-CN" dirty="0"/>
              <a:t>combine_data.py </a:t>
            </a:r>
            <a:r>
              <a:rPr lang="en-US" altLang="zh-CN" dirty="0" smtClean="0"/>
              <a:t>train/test</a:t>
            </a:r>
            <a:endParaRPr lang="en-US" altLang="zh-CN" dirty="0" smtClean="0"/>
          </a:p>
          <a:p>
            <a:endParaRPr lang="zh-CN" altLang="zh-CN" dirty="0"/>
          </a:p>
          <a:p>
            <a:r>
              <a:rPr lang="en-US" altLang="zh-CN" dirty="0" smtClean="0"/>
              <a:t>10. python </a:t>
            </a:r>
            <a:r>
              <a:rPr lang="en-US" altLang="zh-CN" dirty="0"/>
              <a:t>divide_data_to_train_valid.py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基础扎实"/>
          <p:cNvSpPr txBox="1"/>
          <p:nvPr/>
        </p:nvSpPr>
        <p:spPr>
          <a:xfrm>
            <a:off x="4748403" y="236878"/>
            <a:ext cx="22182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err="1">
                <a:solidFill>
                  <a:schemeClr val="accent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DeepFM</a:t>
            </a:r>
            <a:endParaRPr lang="zh-CN" altLang="en-US" sz="3200" b="1" dirty="0">
              <a:solidFill>
                <a:schemeClr val="accent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441"/>
          <a:stretch>
            <a:fillRect/>
          </a:stretch>
        </p:blipFill>
        <p:spPr>
          <a:xfrm>
            <a:off x="-596896" y="90574"/>
            <a:ext cx="2682683" cy="112938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228" y="2000107"/>
            <a:ext cx="10042701" cy="25886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基础扎实"/>
          <p:cNvSpPr txBox="1"/>
          <p:nvPr/>
        </p:nvSpPr>
        <p:spPr>
          <a:xfrm>
            <a:off x="4022262" y="362878"/>
            <a:ext cx="44762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chemeClr val="accent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Features </a:t>
            </a:r>
            <a:r>
              <a:rPr lang="en-US" altLang="zh-CN" sz="3200" b="1" dirty="0">
                <a:solidFill>
                  <a:schemeClr val="accent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Selection</a:t>
            </a:r>
            <a:endParaRPr lang="en-US" altLang="zh-CN" sz="3200" b="1" dirty="0">
              <a:solidFill>
                <a:schemeClr val="accent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441"/>
          <a:stretch>
            <a:fillRect/>
          </a:stretch>
        </p:blipFill>
        <p:spPr>
          <a:xfrm>
            <a:off x="-596896" y="90574"/>
            <a:ext cx="2682683" cy="1129384"/>
          </a:xfrm>
          <a:prstGeom prst="rect">
            <a:avLst/>
          </a:prstGeom>
        </p:spPr>
      </p:pic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972234" y="1479172"/>
          <a:ext cx="9009531" cy="469751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654282"/>
                <a:gridCol w="3355249"/>
              </a:tblGrid>
              <a:tr h="361347"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Features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AUC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361347"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Sparse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effectLst/>
                        </a:rPr>
                        <a:t>－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361347"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Add </a:t>
                      </a:r>
                      <a:r>
                        <a:rPr lang="en-US" sz="1200" kern="0" dirty="0" err="1">
                          <a:effectLst/>
                        </a:rPr>
                        <a:t>pCTR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↑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361347"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Add </a:t>
                      </a:r>
                      <a:r>
                        <a:rPr lang="en-US" sz="1200" kern="0" dirty="0" err="1">
                          <a:effectLst/>
                        </a:rPr>
                        <a:t>aCTR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－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361347"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Add Group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↑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361347"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Add </a:t>
                      </a:r>
                      <a:r>
                        <a:rPr lang="en-US" sz="1200" kern="0" dirty="0" err="1">
                          <a:effectLst/>
                        </a:rPr>
                        <a:t>num_tokens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↑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361347"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Add age, depth, position, </a:t>
                      </a:r>
                      <a:r>
                        <a:rPr lang="en-US" sz="1200" kern="0" dirty="0" err="1">
                          <a:effectLst/>
                        </a:rPr>
                        <a:t>rposition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↑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361347"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Add </a:t>
                      </a:r>
                      <a:r>
                        <a:rPr lang="en-US" sz="1200" kern="0" dirty="0" err="1">
                          <a:effectLst/>
                        </a:rPr>
                        <a:t>num_impression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↓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361347"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Add </a:t>
                      </a:r>
                      <a:r>
                        <a:rPr lang="en-US" sz="1200" kern="0" dirty="0" err="1">
                          <a:effectLst/>
                        </a:rPr>
                        <a:t>num_occurs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↑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361347"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Add </a:t>
                      </a:r>
                      <a:r>
                        <a:rPr lang="en-US" sz="1200" kern="0" dirty="0" err="1">
                          <a:effectLst/>
                        </a:rPr>
                        <a:t>sum_idf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effectLst/>
                        </a:rPr>
                        <a:t>－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361347"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Add tokens_vector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↑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361347"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Add ID_val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effectLst/>
                        </a:rPr>
                        <a:t>－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361347"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Add mean_idf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effectLst/>
                        </a:rPr>
                        <a:t>－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基础扎实"/>
          <p:cNvSpPr txBox="1"/>
          <p:nvPr/>
        </p:nvSpPr>
        <p:spPr>
          <a:xfrm>
            <a:off x="4022262" y="362878"/>
            <a:ext cx="44762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chemeClr val="accent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Model Tuning</a:t>
            </a:r>
            <a:endParaRPr lang="en-US" altLang="zh-CN" sz="3200" b="1" dirty="0">
              <a:solidFill>
                <a:schemeClr val="accent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441"/>
          <a:stretch>
            <a:fillRect/>
          </a:stretch>
        </p:blipFill>
        <p:spPr>
          <a:xfrm>
            <a:off x="-596896" y="90574"/>
            <a:ext cx="2682683" cy="1129384"/>
          </a:xfrm>
          <a:prstGeom prst="rect">
            <a:avLst/>
          </a:prstGeom>
        </p:spPr>
      </p:pic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927847" y="1757082"/>
          <a:ext cx="5029200" cy="155089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05665"/>
                <a:gridCol w="2423535"/>
              </a:tblGrid>
              <a:tr h="31017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Hidden Size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AUC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31017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[128, 128]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－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31017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[512, 256]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↑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31017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[512, 256, 128]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↑↑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31017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[512, 256, 256, 256, 128]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↑↑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6419400" y="4154538"/>
          <a:ext cx="5082317" cy="11167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30530"/>
                <a:gridCol w="2451787"/>
              </a:tblGrid>
              <a:tr h="27917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Embedding Size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AUC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27917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8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－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27917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20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↑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27917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25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↑↑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6446295" y="1733769"/>
          <a:ext cx="5073352" cy="181625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25889"/>
                <a:gridCol w="2447463"/>
              </a:tblGrid>
              <a:tr h="30270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Batch Size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AUC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30270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6000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－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30270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10000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↑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30270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15000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↑↑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30270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18000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↑↑↑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30270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30000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↑↑↑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888179" y="4142935"/>
          <a:ext cx="5028527" cy="116417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02689"/>
                <a:gridCol w="2425838"/>
              </a:tblGrid>
              <a:tr h="29104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Keep </a:t>
                      </a:r>
                      <a:r>
                        <a:rPr lang="en-US" sz="1200" kern="0" dirty="0" err="1">
                          <a:effectLst/>
                        </a:rPr>
                        <a:t>Prob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AUC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29104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－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29104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0.9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↓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29104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0.8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↓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哈工大视觉规范手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4299"/>
      </a:accent1>
      <a:accent2>
        <a:srgbClr val="C4181F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微软雅黑">
      <a:majorFont>
        <a:latin typeface="微软雅黑"/>
        <a:ea typeface="方正正大黑简体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2229</Words>
  <Application>WPS Presentation</Application>
  <PresentationFormat>宽屏</PresentationFormat>
  <Paragraphs>473</Paragraphs>
  <Slides>12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2" baseType="lpstr">
      <vt:lpstr>Arial</vt:lpstr>
      <vt:lpstr>SimSun</vt:lpstr>
      <vt:lpstr>Wingdings</vt:lpstr>
      <vt:lpstr>Microsoft YaHei</vt:lpstr>
      <vt:lpstr>Calibri</vt:lpstr>
      <vt:lpstr>Times New Roman</vt:lpstr>
      <vt:lpstr>Arial Unicode MS</vt:lpstr>
      <vt:lpstr>方正正大黑简体</vt:lpstr>
      <vt:lpstr>经典中圆简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金程</dc:creator>
  <cp:lastModifiedBy>yezhizi</cp:lastModifiedBy>
  <cp:revision>70</cp:revision>
  <dcterms:created xsi:type="dcterms:W3CDTF">2019-01-12T03:08:35Z</dcterms:created>
  <dcterms:modified xsi:type="dcterms:W3CDTF">2019-01-12T03:08:35Z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8</vt:lpwstr>
  </property>
  <property fmtid="{D5CDD505-2E9C-101B-9397-08002B2CF9AE}" pid="3" name="KSOProductBuildVer">
    <vt:lpwstr>1033-10.1.0.6757</vt:lpwstr>
  </property>
</Properties>
</file>