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16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60098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9E0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818062" y="805650"/>
            <a:ext cx="7507875" cy="3532200"/>
          </a:xfrm>
          <a:custGeom>
            <a:avLst/>
            <a:gdLst/>
            <a:ahLst/>
            <a:cxnLst/>
            <a:rect l="0" t="0" r="0" b="0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152400" cap="flat" cmpd="sng">
            <a:solidFill>
              <a:srgbClr val="FFFFFF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45512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2pPr>
            <a:lvl3pPr lvl="2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3pPr>
            <a:lvl4pPr lvl="3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4pPr>
            <a:lvl5pPr lvl="4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5pPr>
            <a:lvl6pPr lvl="5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6pPr>
            <a:lvl7pPr lvl="6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7pPr>
            <a:lvl8pPr lvl="7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8pPr>
            <a:lvl9pPr lvl="8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se">
    <p:bg>
      <p:bgPr>
        <a:solidFill>
          <a:srgbClr val="434343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58124" y="550425"/>
            <a:ext cx="8028197" cy="4042637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9E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818062" y="805650"/>
            <a:ext cx="7507875" cy="3532200"/>
          </a:xfrm>
          <a:custGeom>
            <a:avLst/>
            <a:gdLst/>
            <a:ahLst/>
            <a:cxnLst/>
            <a:rect l="0" t="0" r="0" b="0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599" cy="44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685800" y="2505900"/>
            <a:ext cx="7772400" cy="447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43434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818062" y="805650"/>
            <a:ext cx="7507875" cy="3532200"/>
          </a:xfrm>
          <a:custGeom>
            <a:avLst/>
            <a:gdLst/>
            <a:ahLst/>
            <a:cxnLst/>
            <a:rect l="0" t="0" r="0" b="0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2037600" y="2161800"/>
            <a:ext cx="50687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800" i="1">
                <a:solidFill>
                  <a:srgbClr val="CCCCCC"/>
                </a:solidFill>
              </a:defRPr>
            </a:lvl1pPr>
            <a:lvl2pPr lvl="1" algn="ctr" rtl="0">
              <a:spcBef>
                <a:spcPts val="0"/>
              </a:spcBef>
              <a:defRPr sz="1800" i="1">
                <a:solidFill>
                  <a:srgbClr val="CCCCCC"/>
                </a:solidFill>
              </a:defRPr>
            </a:lvl2pPr>
            <a:lvl3pPr lvl="2" algn="ctr" rtl="0">
              <a:spcBef>
                <a:spcPts val="0"/>
              </a:spcBef>
              <a:buSzPct val="100000"/>
              <a:defRPr sz="1800" i="1">
                <a:solidFill>
                  <a:srgbClr val="CCCCCC"/>
                </a:solidFill>
              </a:defRPr>
            </a:lvl3pPr>
            <a:lvl4pPr lvl="3" algn="ctr" rtl="0">
              <a:spcBef>
                <a:spcPts val="0"/>
              </a:spcBef>
              <a:defRPr i="1">
                <a:solidFill>
                  <a:srgbClr val="CCCCCC"/>
                </a:solidFill>
              </a:defRPr>
            </a:lvl4pPr>
            <a:lvl5pPr lvl="4" algn="ctr" rtl="0">
              <a:spcBef>
                <a:spcPts val="0"/>
              </a:spcBef>
              <a:defRPr i="1">
                <a:solidFill>
                  <a:srgbClr val="CCCCCC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CCCCCC"/>
              </a:buClr>
              <a:defRPr i="1">
                <a:solidFill>
                  <a:srgbClr val="CCCCCC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CCCCCC"/>
              </a:buClr>
              <a:defRPr i="1">
                <a:solidFill>
                  <a:srgbClr val="CCCCCC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CCCCCC"/>
              </a:buClr>
              <a:defRPr i="1">
                <a:solidFill>
                  <a:srgbClr val="CCCCCC"/>
                </a:solidFill>
              </a:defRPr>
            </a:lvl8pPr>
            <a:lvl9pPr lvl="8" algn="ctr">
              <a:spcBef>
                <a:spcPts val="0"/>
              </a:spcBef>
              <a:buClr>
                <a:srgbClr val="CCCCCC"/>
              </a:buClr>
              <a:defRPr i="1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/>
          <p:nvPr/>
        </p:nvSpPr>
        <p:spPr>
          <a:xfrm>
            <a:off x="3853200" y="293593"/>
            <a:ext cx="14376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699" cy="324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40975" y="956004"/>
            <a:ext cx="3621899" cy="296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81052" y="956004"/>
            <a:ext cx="3621899" cy="296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753900" y="971550"/>
            <a:ext cx="2440499" cy="324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3319596" y="971550"/>
            <a:ext cx="2440499" cy="324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5885291" y="971550"/>
            <a:ext cx="2440499" cy="324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rot="10800000" flipH="1"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04100" y="4513082"/>
            <a:ext cx="2935800" cy="51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360"/>
              </a:spcBef>
              <a:buClr>
                <a:srgbClr val="999999"/>
              </a:buClr>
              <a:buSzPct val="100000"/>
              <a:buNone/>
              <a:defRPr sz="1200" i="1">
                <a:solidFill>
                  <a:srgbClr val="999999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558124" y="550425"/>
            <a:ext cx="8028197" cy="4042637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699" cy="32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CCCCC"/>
              </a:buClr>
              <a:buSzPct val="800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480"/>
              </a:spcBef>
              <a:buClr>
                <a:srgbClr val="CCCCCC"/>
              </a:buClr>
              <a:buSzPct val="750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lvl="2">
              <a:spcBef>
                <a:spcPts val="480"/>
              </a:spcBef>
              <a:buClr>
                <a:srgbClr val="CCCCCC"/>
              </a:buClr>
              <a:buSzPct val="100000"/>
              <a:buFont typeface="Droid Serif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lvl="3">
              <a:spcBef>
                <a:spcPts val="360"/>
              </a:spcBef>
              <a:buClr>
                <a:srgbClr val="CCCCCC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lvl="4">
              <a:spcBef>
                <a:spcPts val="360"/>
              </a:spcBef>
              <a:buClr>
                <a:srgbClr val="CCCCCC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lvl="5"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lvl="6"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lvl="7"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lvl="8"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1982700" y="1814625"/>
            <a:ext cx="5178600" cy="1673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VOTERS VERIFICATION SYSTEM</a:t>
            </a:r>
          </a:p>
        </p:txBody>
      </p:sp>
      <p:sp>
        <p:nvSpPr>
          <p:cNvPr id="49" name="Shape 49"/>
          <p:cNvSpPr/>
          <p:nvPr/>
        </p:nvSpPr>
        <p:spPr>
          <a:xfrm>
            <a:off x="4255104" y="512098"/>
            <a:ext cx="633839" cy="57650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0" name="Shape 50"/>
          <p:cNvSpPr txBox="1"/>
          <p:nvPr/>
        </p:nvSpPr>
        <p:spPr>
          <a:xfrm>
            <a:off x="3442350" y="3388950"/>
            <a:ext cx="2259300" cy="66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Giodeelyn B. Albayda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Juan Paolo A. Coloma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 idx="4294967295"/>
          </p:nvPr>
        </p:nvSpPr>
        <p:spPr>
          <a:xfrm>
            <a:off x="3899450" y="271750"/>
            <a:ext cx="1365299" cy="55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Sample Output</a:t>
            </a:r>
            <a:endParaRPr lang="en" dirty="0"/>
          </a:p>
        </p:txBody>
      </p:sp>
      <p:sp>
        <p:nvSpPr>
          <p:cNvPr id="237" name="Shape 237"/>
          <p:cNvSpPr/>
          <p:nvPr/>
        </p:nvSpPr>
        <p:spPr>
          <a:xfrm>
            <a:off x="3656382" y="657338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 descr="IMG_98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380" y="1233045"/>
            <a:ext cx="1553317" cy="275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1952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ctrTitle"/>
          </p:nvPr>
        </p:nvSpPr>
        <p:spPr>
          <a:xfrm>
            <a:off x="1982700" y="1814625"/>
            <a:ext cx="5178600" cy="1673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VOTERS VERIFICATION SYSTEM</a:t>
            </a:r>
          </a:p>
        </p:txBody>
      </p:sp>
      <p:sp>
        <p:nvSpPr>
          <p:cNvPr id="137" name="Shape 137"/>
          <p:cNvSpPr/>
          <p:nvPr/>
        </p:nvSpPr>
        <p:spPr>
          <a:xfrm>
            <a:off x="4255104" y="512098"/>
            <a:ext cx="633839" cy="57650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442350" y="3388950"/>
            <a:ext cx="2259300" cy="66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Giodeelyn B. Albayda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Juan Paolo A. Coloma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 idx="4294967295"/>
          </p:nvPr>
        </p:nvSpPr>
        <p:spPr>
          <a:xfrm>
            <a:off x="1603800" y="1803599"/>
            <a:ext cx="5936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9E00"/>
                </a:solidFill>
              </a:rPr>
              <a:t>WHAT DOES IT DO?</a:t>
            </a:r>
          </a:p>
        </p:txBody>
      </p:sp>
      <p:grpSp>
        <p:nvGrpSpPr>
          <p:cNvPr id="56" name="Shape 56"/>
          <p:cNvGrpSpPr/>
          <p:nvPr/>
        </p:nvGrpSpPr>
        <p:grpSpPr>
          <a:xfrm>
            <a:off x="4233488" y="499000"/>
            <a:ext cx="677029" cy="1103728"/>
            <a:chOff x="6730350" y="2315900"/>
            <a:chExt cx="257700" cy="420100"/>
          </a:xfrm>
        </p:grpSpPr>
        <p:sp>
          <p:nvSpPr>
            <p:cNvPr id="57" name="Shape 5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DOES IT DO?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916650" y="742350"/>
            <a:ext cx="7310700" cy="229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b="1" u="sng" dirty="0">
                <a:solidFill>
                  <a:schemeClr val="bg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Voters Verification System (VVS</a:t>
            </a:r>
            <a:r>
              <a:rPr lang="en" sz="2800" b="1" u="sng" dirty="0" smtClean="0">
                <a:solidFill>
                  <a:schemeClr val="bg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lang="en-US" sz="2800" b="1" u="sng" dirty="0" smtClean="0">
              <a:solidFill>
                <a:schemeClr val="bg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spcBef>
                <a:spcPts val="0"/>
              </a:spcBef>
              <a:buNone/>
            </a:pPr>
            <a:endParaRPr lang="en-US" sz="1800" dirty="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spcBef>
                <a:spcPts val="0"/>
              </a:spcBef>
              <a:buNone/>
            </a:pP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Montserrat"/>
            </a:pP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system that is used during elections. Specifically, during the voting period.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Montserrat"/>
            </a:pP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verify the votes casted by the voters.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Montserrat"/>
            </a:pP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This verification is done by sending a text message to the voter, which contains the list of candidates that they voted. </a:t>
            </a:r>
          </a:p>
          <a:p>
            <a:pPr lvl="0">
              <a:spcBef>
                <a:spcPts val="0"/>
              </a:spcBef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PROCESS </a:t>
            </a:r>
          </a:p>
        </p:txBody>
      </p:sp>
      <p:sp>
        <p:nvSpPr>
          <p:cNvPr id="73" name="Shape 73"/>
          <p:cNvSpPr/>
          <p:nvPr/>
        </p:nvSpPr>
        <p:spPr>
          <a:xfrm>
            <a:off x="1379823" y="1909200"/>
            <a:ext cx="2288400" cy="1325100"/>
          </a:xfrm>
          <a:prstGeom prst="homePlate">
            <a:avLst>
              <a:gd name="adj" fmla="val 30129"/>
            </a:avLst>
          </a:prstGeom>
          <a:noFill/>
          <a:ln w="76200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Droid Serif"/>
                <a:ea typeface="Droid Serif"/>
                <a:cs typeface="Droid Serif"/>
                <a:sym typeface="Droid Serif"/>
              </a:rPr>
              <a:t>Register</a:t>
            </a:r>
          </a:p>
        </p:txBody>
      </p:sp>
      <p:sp>
        <p:nvSpPr>
          <p:cNvPr id="74" name="Shape 74"/>
          <p:cNvSpPr/>
          <p:nvPr/>
        </p:nvSpPr>
        <p:spPr>
          <a:xfrm>
            <a:off x="3360550" y="1909200"/>
            <a:ext cx="2332200" cy="1325100"/>
          </a:xfrm>
          <a:prstGeom prst="chevron">
            <a:avLst>
              <a:gd name="adj" fmla="val 29853"/>
            </a:avLst>
          </a:prstGeom>
          <a:noFill/>
          <a:ln w="76200" cap="flat" cmpd="sng">
            <a:solidFill>
              <a:srgbClr val="99999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Droid Serif"/>
                <a:ea typeface="Droid Serif"/>
                <a:cs typeface="Droid Serif"/>
                <a:sym typeface="Droid Serif"/>
              </a:rPr>
              <a:t>Vote</a:t>
            </a:r>
          </a:p>
        </p:txBody>
      </p:sp>
      <p:sp>
        <p:nvSpPr>
          <p:cNvPr id="75" name="Shape 75"/>
          <p:cNvSpPr/>
          <p:nvPr/>
        </p:nvSpPr>
        <p:spPr>
          <a:xfrm>
            <a:off x="5383737" y="1909200"/>
            <a:ext cx="2332200" cy="1325100"/>
          </a:xfrm>
          <a:prstGeom prst="chevron">
            <a:avLst>
              <a:gd name="adj" fmla="val 29853"/>
            </a:avLst>
          </a:prstGeom>
          <a:noFill/>
          <a:ln w="76200" cap="flat" cmpd="sng">
            <a:solidFill>
              <a:srgbClr val="43434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Verify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 idx="4294967295"/>
          </p:nvPr>
        </p:nvSpPr>
        <p:spPr>
          <a:xfrm>
            <a:off x="1603800" y="1803599"/>
            <a:ext cx="5936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F9E00"/>
                </a:solidFill>
              </a:rPr>
              <a:t>TARGET USERS</a:t>
            </a:r>
          </a:p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F9E00"/>
                </a:solidFill>
              </a:rPr>
              <a:t>&amp;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9E00"/>
                </a:solidFill>
              </a:rPr>
              <a:t>IMPORTANCE</a:t>
            </a:r>
          </a:p>
        </p:txBody>
      </p:sp>
      <p:grpSp>
        <p:nvGrpSpPr>
          <p:cNvPr id="81" name="Shape 81"/>
          <p:cNvGrpSpPr/>
          <p:nvPr/>
        </p:nvGrpSpPr>
        <p:grpSpPr>
          <a:xfrm>
            <a:off x="4233488" y="499000"/>
            <a:ext cx="677029" cy="1103728"/>
            <a:chOff x="6730350" y="2315900"/>
            <a:chExt cx="257700" cy="420100"/>
          </a:xfrm>
        </p:grpSpPr>
        <p:sp>
          <p:nvSpPr>
            <p:cNvPr id="82" name="Shape 8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TARGET USERS &amp; IMPORTANCE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78525" y="770325"/>
            <a:ext cx="35358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COMELEC</a:t>
            </a:r>
          </a:p>
          <a:p>
            <a:pPr lvl="0" rtl="0">
              <a:spcBef>
                <a:spcPts val="600"/>
              </a:spcBef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7500" rtl="0">
              <a:spcBef>
                <a:spcPts val="600"/>
              </a:spcBef>
              <a:buClr>
                <a:srgbClr val="333333"/>
              </a:buClr>
              <a:buFont typeface="Montserrat"/>
              <a:buChar char="⊡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can be used a long side with the printing of the voting receipt or it could also be used as an alternative.</a:t>
            </a:r>
          </a:p>
          <a:p>
            <a:pPr lvl="0" rtl="0">
              <a:spcBef>
                <a:spcPts val="600"/>
              </a:spcBef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rtl="0">
              <a:spcBef>
                <a:spcPts val="600"/>
              </a:spcBef>
              <a:buClr>
                <a:srgbClr val="333333"/>
              </a:buClr>
              <a:buFont typeface="Montserrat"/>
              <a:buChar char="⊡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Less Cost</a:t>
            </a:r>
          </a:p>
          <a:p>
            <a:pPr lvl="0" rtl="0">
              <a:spcBef>
                <a:spcPts val="600"/>
              </a:spcBef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rtl="0">
              <a:spcBef>
                <a:spcPts val="600"/>
              </a:spcBef>
              <a:buClr>
                <a:srgbClr val="333333"/>
              </a:buClr>
              <a:buFont typeface="Montserrat"/>
              <a:buChar char="⊡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Faster Results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814318" y="825375"/>
            <a:ext cx="36902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600"/>
              </a:spcBef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VOTERS</a:t>
            </a:r>
          </a:p>
          <a:p>
            <a:pPr lvl="0" rtl="0">
              <a:spcBef>
                <a:spcPts val="600"/>
              </a:spcBef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rtl="0">
              <a:spcBef>
                <a:spcPts val="600"/>
              </a:spcBef>
              <a:buClr>
                <a:srgbClr val="333333"/>
              </a:buClr>
              <a:buFont typeface="Montserrat"/>
              <a:buChar char="⊡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Faster Voting Process</a:t>
            </a:r>
          </a:p>
          <a:p>
            <a:pPr lvl="0" rtl="0">
              <a:spcBef>
                <a:spcPts val="600"/>
              </a:spcBef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rtl="0">
              <a:spcBef>
                <a:spcPts val="600"/>
              </a:spcBef>
              <a:buClr>
                <a:srgbClr val="333333"/>
              </a:buClr>
              <a:buFont typeface="Montserrat"/>
              <a:buChar char="⊡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Confidence in Votes Casted</a:t>
            </a:r>
          </a:p>
          <a:p>
            <a:pPr lvl="0" rtl="0">
              <a:spcBef>
                <a:spcPts val="600"/>
              </a:spcBef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" name="Shape 94"/>
          <p:cNvCxnSpPr/>
          <p:nvPr/>
        </p:nvCxnSpPr>
        <p:spPr>
          <a:xfrm>
            <a:off x="4478250" y="705190"/>
            <a:ext cx="22200" cy="370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 idx="4294967295"/>
          </p:nvPr>
        </p:nvSpPr>
        <p:spPr>
          <a:xfrm>
            <a:off x="1603800" y="1803599"/>
            <a:ext cx="5936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9E00"/>
                </a:solidFill>
              </a:rPr>
              <a:t>BLUEMIX SERVICES</a:t>
            </a:r>
          </a:p>
        </p:txBody>
      </p:sp>
      <p:grpSp>
        <p:nvGrpSpPr>
          <p:cNvPr id="100" name="Shape 100"/>
          <p:cNvGrpSpPr/>
          <p:nvPr/>
        </p:nvGrpSpPr>
        <p:grpSpPr>
          <a:xfrm>
            <a:off x="4233488" y="499000"/>
            <a:ext cx="677029" cy="1103728"/>
            <a:chOff x="6730350" y="2315900"/>
            <a:chExt cx="257700" cy="420100"/>
          </a:xfrm>
        </p:grpSpPr>
        <p:sp>
          <p:nvSpPr>
            <p:cNvPr id="101" name="Shape 10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12375" y="2267301"/>
            <a:ext cx="3552300" cy="188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SQL Database</a:t>
            </a:r>
          </a:p>
          <a:p>
            <a:pPr lvl="0" algn="ctr" rtl="0">
              <a:spcBef>
                <a:spcPts val="0"/>
              </a:spcBef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28600" algn="ctr" rtl="0">
              <a:spcBef>
                <a:spcPts val="0"/>
              </a:spcBef>
            </a:pPr>
            <a:r>
              <a:rPr lang="en"/>
              <a:t>Used to store the information about the voter.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BLUEMIX SERVICES USED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4765600" y="2233851"/>
            <a:ext cx="3610200" cy="194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Twilio</a:t>
            </a:r>
          </a:p>
          <a:p>
            <a:pPr lvl="0" algn="ctr" rtl="0">
              <a:spcBef>
                <a:spcPts val="0"/>
              </a:spcBef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28600" algn="ctr" rtl="0">
              <a:spcBef>
                <a:spcPts val="0"/>
              </a:spcBef>
            </a:pPr>
            <a:r>
              <a:rPr lang="en"/>
              <a:t>Used to send the verification message to the voter.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475" y="1107900"/>
            <a:ext cx="874450" cy="8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1775" y="987400"/>
            <a:ext cx="1333500" cy="133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Shape 115"/>
          <p:cNvCxnSpPr/>
          <p:nvPr/>
        </p:nvCxnSpPr>
        <p:spPr>
          <a:xfrm>
            <a:off x="4630650" y="705190"/>
            <a:ext cx="22200" cy="370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 idx="4294967295"/>
          </p:nvPr>
        </p:nvSpPr>
        <p:spPr>
          <a:xfrm>
            <a:off x="1603800" y="2108399"/>
            <a:ext cx="5936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9E00"/>
                </a:solidFill>
              </a:rPr>
              <a:t>DEMONSTRATION</a:t>
            </a:r>
          </a:p>
        </p:txBody>
      </p:sp>
      <p:grpSp>
        <p:nvGrpSpPr>
          <p:cNvPr id="121" name="Shape 121"/>
          <p:cNvGrpSpPr/>
          <p:nvPr/>
        </p:nvGrpSpPr>
        <p:grpSpPr>
          <a:xfrm>
            <a:off x="4233488" y="499000"/>
            <a:ext cx="677029" cy="1103728"/>
            <a:chOff x="6730350" y="2315900"/>
            <a:chExt cx="257700" cy="420100"/>
          </a:xfrm>
        </p:grpSpPr>
        <p:sp>
          <p:nvSpPr>
            <p:cNvPr id="122" name="Shape 12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479667" y="2417862"/>
            <a:ext cx="184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169</Words>
  <Application>Microsoft Macintosh PowerPoint</Application>
  <PresentationFormat>On-screen Show (16:9)</PresentationFormat>
  <Paragraphs>48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Perdita template</vt:lpstr>
      <vt:lpstr>VOTERS VERIFICATION SYSTEM</vt:lpstr>
      <vt:lpstr>WHAT DOES IT DO?</vt:lpstr>
      <vt:lpstr>WHAT DOES IT DO?</vt:lpstr>
      <vt:lpstr> PROCESS </vt:lpstr>
      <vt:lpstr>TARGET USERS &amp; IMPORTANCE</vt:lpstr>
      <vt:lpstr>TARGET USERS &amp; IMPORTANCE</vt:lpstr>
      <vt:lpstr>BLUEMIX SERVICES</vt:lpstr>
      <vt:lpstr>BLUEMIX SERVICES USED</vt:lpstr>
      <vt:lpstr>DEMONSTRATION</vt:lpstr>
      <vt:lpstr>Sample Output</vt:lpstr>
      <vt:lpstr>PowerPoint Presentation</vt:lpstr>
      <vt:lpstr>VOTERS VERIFICATION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VOTERS VERIFICATION SYSTEM</dc:title>
  <cp:lastModifiedBy>Juan Paolo A. Coloma</cp:lastModifiedBy>
  <cp:revision>2</cp:revision>
  <dcterms:modified xsi:type="dcterms:W3CDTF">2016-04-15T03:11:36Z</dcterms:modified>
</cp:coreProperties>
</file>