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Hind"/>
      <p:regular r:id="rId15"/>
      <p:bold r:id="rId16"/>
    </p:embeddedFont>
    <p:embeddedFont>
      <p:font typeface="Noto Sans Symbols"/>
      <p:regular r:id="rId17"/>
      <p:bold r:id="rId18"/>
    </p:embeddedFont>
    <p:embeddedFont>
      <p:font typeface="Space Grotesk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Grotes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Hind-regular.fntdata"/><Relationship Id="rId14" Type="http://schemas.openxmlformats.org/officeDocument/2006/relationships/slide" Target="slides/slide10.xml"/><Relationship Id="rId17" Type="http://schemas.openxmlformats.org/officeDocument/2006/relationships/font" Target="fonts/NotoSansSymbols-regular.fntdata"/><Relationship Id="rId16" Type="http://schemas.openxmlformats.org/officeDocument/2006/relationships/font" Target="fonts/Hind-bold.fntdata"/><Relationship Id="rId5" Type="http://schemas.openxmlformats.org/officeDocument/2006/relationships/slide" Target="slides/slide1.xml"/><Relationship Id="rId19" Type="http://schemas.openxmlformats.org/officeDocument/2006/relationships/font" Target="fonts/SpaceGrotesk-regular.fntdata"/><Relationship Id="rId6" Type="http://schemas.openxmlformats.org/officeDocument/2006/relationships/slide" Target="slides/slide2.xml"/><Relationship Id="rId18" Type="http://schemas.openxmlformats.org/officeDocument/2006/relationships/font" Target="fonts/NotoSansSymbol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3572c8e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73572c8eef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3572c8eef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3572c8ee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3572c8eef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3572c8e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type="title"/>
          </p:nvPr>
        </p:nvSpPr>
        <p:spPr>
          <a:xfrm>
            <a:off x="228600" y="444240"/>
            <a:ext cx="7722720" cy="2430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5">
  <p:cSld name="CUSTOM_5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228600" y="228600"/>
            <a:ext cx="868608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">
  <p:cSld name="CUSTOM_9"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_1">
  <p:cSld name="CUSTOM_9_1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228960" y="2807640"/>
            <a:ext cx="3693240" cy="18655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720000" y="444960"/>
            <a:ext cx="47635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1768680" y="1307160"/>
            <a:ext cx="560664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</a:lstStyle>
          <a:p/>
        </p:txBody>
      </p:sp>
      <p:sp>
        <p:nvSpPr>
          <p:cNvPr id="57" name="Google Shape;57;p20"/>
          <p:cNvSpPr txBox="1"/>
          <p:nvPr>
            <p:ph type="title"/>
          </p:nvPr>
        </p:nvSpPr>
        <p:spPr>
          <a:xfrm>
            <a:off x="720000" y="4014360"/>
            <a:ext cx="770364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 type="blank">
  <p:cSld name="BLANK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228600" y="228600"/>
            <a:ext cx="4262760" cy="9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4778280" y="228600"/>
            <a:ext cx="4137120" cy="46861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228600" y="766440"/>
            <a:ext cx="6203880" cy="2930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4"/>
          <p:cNvSpPr txBox="1"/>
          <p:nvPr>
            <p:ph idx="2" type="title"/>
          </p:nvPr>
        </p:nvSpPr>
        <p:spPr>
          <a:xfrm>
            <a:off x="7263360" y="803160"/>
            <a:ext cx="1651680" cy="11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">
  <p:cSld name="CUSTOM_4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228600" y="888480"/>
            <a:ext cx="7495920" cy="150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>
  <p:cSld name="CUSTOM_3_1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228600" y="669600"/>
            <a:ext cx="5617080" cy="12927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6"/>
          <p:cNvSpPr/>
          <p:nvPr/>
        </p:nvSpPr>
        <p:spPr>
          <a:xfrm>
            <a:off x="6732360" y="3519720"/>
            <a:ext cx="2182680" cy="79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</a:t>
            </a:r>
            <a:r>
              <a:rPr b="0" i="0" lang="en-US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This presentation template was created by </a:t>
            </a:r>
            <a:r>
              <a:rPr b="1" i="0" lang="en-US" sz="1000" u="sng" cap="none" strike="noStrik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2"/>
              </a:rPr>
              <a:t>Slidesgo</a:t>
            </a:r>
            <a:r>
              <a:rPr b="0" i="0" lang="en-US" sz="10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, and includes icons, infographics &amp; images by </a:t>
            </a:r>
            <a:r>
              <a:rPr b="1" i="0" lang="en-US" sz="1000" u="sng" cap="none" strike="noStrike">
                <a:solidFill>
                  <a:schemeClr val="hlink"/>
                </a:solidFill>
                <a:latin typeface="Hind"/>
                <a:ea typeface="Hind"/>
                <a:cs typeface="Hind"/>
                <a:sym typeface="Hind"/>
                <a:hlinkClick r:id="rId3"/>
              </a:rPr>
              <a:t>Freepik</a:t>
            </a:r>
            <a:r>
              <a:rPr b="0" i="0" lang="en-US" sz="1000" u="sng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endParaRPr b="0" i="0" sz="10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hasCustomPrompt="1" type="title"/>
          </p:nvPr>
        </p:nvSpPr>
        <p:spPr>
          <a:xfrm>
            <a:off x="228600" y="1313280"/>
            <a:ext cx="6575760" cy="1323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">
  <p:cSld name="BLANK_1_1_1_1_1_1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9"/>
          <p:cNvSpPr txBox="1"/>
          <p:nvPr>
            <p:ph idx="2" type="title"/>
          </p:nvPr>
        </p:nvSpPr>
        <p:spPr>
          <a:xfrm>
            <a:off x="228600" y="89604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8" name="Google Shape;28;p9"/>
          <p:cNvSpPr txBox="1"/>
          <p:nvPr>
            <p:ph idx="3" type="title"/>
          </p:nvPr>
        </p:nvSpPr>
        <p:spPr>
          <a:xfrm>
            <a:off x="228600" y="228060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9" name="Google Shape;29;p9"/>
          <p:cNvSpPr txBox="1"/>
          <p:nvPr>
            <p:ph idx="4" type="title"/>
          </p:nvPr>
        </p:nvSpPr>
        <p:spPr>
          <a:xfrm>
            <a:off x="2751840" y="89604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9"/>
          <p:cNvSpPr txBox="1"/>
          <p:nvPr>
            <p:ph idx="5" type="title"/>
          </p:nvPr>
        </p:nvSpPr>
        <p:spPr>
          <a:xfrm>
            <a:off x="2751840" y="228060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1" name="Google Shape;31;p9"/>
          <p:cNvSpPr txBox="1"/>
          <p:nvPr>
            <p:ph idx="6" type="title"/>
          </p:nvPr>
        </p:nvSpPr>
        <p:spPr>
          <a:xfrm>
            <a:off x="228600" y="366516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2" name="Google Shape;32;p9"/>
          <p:cNvSpPr txBox="1"/>
          <p:nvPr>
            <p:ph idx="7" type="title"/>
          </p:nvPr>
        </p:nvSpPr>
        <p:spPr>
          <a:xfrm>
            <a:off x="2751840" y="3665160"/>
            <a:ext cx="734400" cy="553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655240" y="896040"/>
            <a:ext cx="3259800" cy="4018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">
  <p:cSld name="CUSTOM_6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228600" y="228600"/>
            <a:ext cx="8686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228600" y="891720"/>
            <a:ext cx="3602520" cy="402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228600" y="447840"/>
            <a:ext cx="7724520" cy="2428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0"/>
              <a:buFont typeface="Space Grotesk"/>
              <a:buNone/>
            </a:pPr>
            <a:r>
              <a:rPr b="1" lang="en-US" sz="69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Caixeiro Viajante e SMT Solver Z3</a:t>
            </a:r>
            <a:endParaRPr b="0" sz="69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1"/>
          <p:cNvSpPr txBox="1"/>
          <p:nvPr>
            <p:ph idx="1" type="subTitle"/>
          </p:nvPr>
        </p:nvSpPr>
        <p:spPr>
          <a:xfrm>
            <a:off x="2003350" y="3009960"/>
            <a:ext cx="62385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ind"/>
              <a:buNone/>
            </a:pPr>
            <a:r>
              <a:rPr lang="en-US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João Lucas Sidney Rodrigues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64" name="Google Shape;64;p21"/>
          <p:cNvSpPr/>
          <p:nvPr/>
        </p:nvSpPr>
        <p:spPr>
          <a:xfrm rot="-5400000">
            <a:off x="-304560" y="3972240"/>
            <a:ext cx="828360" cy="123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MM/DD/20XX</a:t>
            </a:r>
            <a:endParaRPr b="0" i="0" sz="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65" name="Google Shape;65;p21"/>
          <p:cNvCxnSpPr/>
          <p:nvPr/>
        </p:nvCxnSpPr>
        <p:spPr>
          <a:xfrm>
            <a:off x="114120" y="4451760"/>
            <a:ext cx="360" cy="7491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21"/>
          <p:cNvCxnSpPr/>
          <p:nvPr/>
        </p:nvCxnSpPr>
        <p:spPr>
          <a:xfrm>
            <a:off x="5219280" y="3838320"/>
            <a:ext cx="369648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type="title"/>
          </p:nvPr>
        </p:nvSpPr>
        <p:spPr>
          <a:xfrm>
            <a:off x="351300" y="400400"/>
            <a:ext cx="84414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Conclusões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0"/>
          <p:cNvSpPr txBox="1"/>
          <p:nvPr>
            <p:ph idx="1" type="subTitle"/>
          </p:nvPr>
        </p:nvSpPr>
        <p:spPr>
          <a:xfrm>
            <a:off x="329550" y="1605000"/>
            <a:ext cx="8484900" cy="24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</a:pPr>
            <a:r>
              <a:rPr lang="en-US"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 execução simbólica com Z3 resolve o TSP em instâncias pequenas (( n = 6 )) de forma eficiente, mas perde escalabilidade em ( n &gt;= 8 ).</a:t>
            </a:r>
            <a:endParaRPr sz="1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-342900" lvl="0" marL="45720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ind"/>
              <a:buChar char="●"/>
            </a:pPr>
            <a:r>
              <a:rPr lang="en-US" sz="18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MBQI Puro é rápido, mas menos robusto; MBQI + Subtour garante exatidão com maior custo computacional.</a:t>
            </a:r>
            <a:endParaRPr sz="1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sz="18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228600" y="228600"/>
            <a:ext cx="4266720" cy="980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Introdução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2"/>
          <p:cNvSpPr txBox="1"/>
          <p:nvPr>
            <p:ph idx="1" type="subTitle"/>
          </p:nvPr>
        </p:nvSpPr>
        <p:spPr>
          <a:xfrm>
            <a:off x="228600" y="1506675"/>
            <a:ext cx="3675300" cy="23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Este trabalho explora o problema do Caixeiro Viajante (TSP), um clássico em otimização combinatória.</a:t>
            </a:r>
            <a:r>
              <a:rPr lang="en-US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Aborda sua complexidade NP-difícil e apresenta uma abordagem simbólica usando o solver SMT Z3 para resolução.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73" name="Google Shape;73;p22" title="photo_2025-08-06_19-16-3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890" y="487451"/>
            <a:ext cx="2661885" cy="399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22" title="photo_2025-08-06_19-16-17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5775" y="1265063"/>
            <a:ext cx="2309950" cy="26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228600" y="321000"/>
            <a:ext cx="83952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Definição e relevância do TSP em otimização combinatória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3"/>
          <p:cNvSpPr txBox="1"/>
          <p:nvPr>
            <p:ph idx="1" type="subTitle"/>
          </p:nvPr>
        </p:nvSpPr>
        <p:spPr>
          <a:xfrm>
            <a:off x="190100" y="1775700"/>
            <a:ext cx="29514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O TSP consiste em encontrar o menor caminho que visita um conjunto de cidades apenas uma vez e retorna ao ponto inicial. É amplamente estudado devido a suas aplicações práticas e desafios matemáticos em logística e planejamento.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1" name="Google Shape;81;p23"/>
          <p:cNvSpPr txBox="1"/>
          <p:nvPr>
            <p:ph idx="2" type="subTitle"/>
          </p:nvPr>
        </p:nvSpPr>
        <p:spPr>
          <a:xfrm>
            <a:off x="5934200" y="1750650"/>
            <a:ext cx="2982300" cy="23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lang="en-US" sz="16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O problema é NP-difícil, o que significa que não há algoritmos eficientes conhecidos para todas as instâncias. Isso exige o uso de heurísticas ou métodos exatos combinados com abordagens computacionais avançadas para solução.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82" name="Google Shape;82;p23" title="graf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1550" y="1521057"/>
            <a:ext cx="2792650" cy="2708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type="title"/>
          </p:nvPr>
        </p:nvSpPr>
        <p:spPr>
          <a:xfrm>
            <a:off x="228600" y="485100"/>
            <a:ext cx="85491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Abordagens tradicionais e modernas para resolução do problema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4"/>
          <p:cNvSpPr txBox="1"/>
          <p:nvPr>
            <p:ph idx="1" type="subTitle"/>
          </p:nvPr>
        </p:nvSpPr>
        <p:spPr>
          <a:xfrm>
            <a:off x="228600" y="1782100"/>
            <a:ext cx="3821400" cy="27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Diversas técnicas foram desenvolvidas para atacar o TSP, incluindo algoritmos heurísticos, metaheurísticas e métodos exatos baseados em programação inteira. Recentemente, a execução simbólica combinada com lógica SMT tem ganhado destaque pela modelagem declarativa e raciocínio automático que possibilita, explorando caminhos de forma sistemática.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descr="a man is typing on a keyboard in front of a computer monitor that says ' kernel ' on the screen (Fornecido por Tenor)" id="89" name="Google Shape;8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400" y="1489500"/>
            <a:ext cx="4812175" cy="305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/>
          <p:nvPr>
            <p:ph type="title"/>
          </p:nvPr>
        </p:nvSpPr>
        <p:spPr>
          <a:xfrm>
            <a:off x="392150" y="269500"/>
            <a:ext cx="8102700" cy="812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Modelagem matemática simbólica do TSP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5"/>
          <p:cNvSpPr txBox="1"/>
          <p:nvPr>
            <p:ph idx="1" type="subTitle"/>
          </p:nvPr>
        </p:nvSpPr>
        <p:spPr>
          <a:xfrm>
            <a:off x="1178000" y="1343300"/>
            <a:ext cx="6699000" cy="19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lang="en-US" sz="16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Dado grafo completo G=(V,E):</a:t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V={0,1,…,n−1} (cidades)</a:t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E: todas as arestas entre cidades dij∈R+</a:t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dij∈R+ : distância entre cidades i e j</a:t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lang="en-US" sz="1600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Encontrar permutação π=(π_0,π_1,…,π_n−1) que minimize:</a:t>
            </a:r>
            <a:endParaRPr sz="1600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96" name="Google Shape;9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175" y="3346100"/>
            <a:ext cx="4085300" cy="115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228600" y="228600"/>
            <a:ext cx="8410500" cy="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26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Metodologias: Executor MBQI puro versus MBQI + Subtour com lazy constraints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6"/>
          <p:cNvSpPr txBox="1"/>
          <p:nvPr>
            <p:ph idx="1" type="subTitle"/>
          </p:nvPr>
        </p:nvSpPr>
        <p:spPr>
          <a:xfrm>
            <a:off x="185750" y="1270725"/>
            <a:ext cx="4352400" cy="8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MBQI puro, que usa apenas quantificadores e poda simbólica com thresholds; </a:t>
            </a:r>
            <a:endParaRPr b="0" i="0" sz="16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03" name="Google Shape;103;p26"/>
          <p:cNvSpPr txBox="1"/>
          <p:nvPr>
            <p:ph idx="2" type="subTitle"/>
          </p:nvPr>
        </p:nvSpPr>
        <p:spPr>
          <a:xfrm>
            <a:off x="4612200" y="916275"/>
            <a:ext cx="44331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t/>
            </a:r>
            <a:endParaRPr sz="1600">
              <a:solidFill>
                <a:schemeClr val="dk1"/>
              </a:solidFill>
              <a:latin typeface="Hind"/>
              <a:ea typeface="Hind"/>
              <a:cs typeface="Hind"/>
              <a:sym typeface="Hind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MBQI + Subtour, que adiciona restrições MTZ e lazy constraints para eliminar ciclicamente subtours, iterando até solução única.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04" name="Google Shape;1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972463"/>
            <a:ext cx="4121201" cy="2995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975" y="2238075"/>
            <a:ext cx="4605849" cy="21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228600" y="231000"/>
            <a:ext cx="87630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Resultados experimentais: desempenho</a:t>
            </a:r>
            <a:r>
              <a:rPr b="1" lang="en-US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 e </a:t>
            </a:r>
            <a:r>
              <a:rPr b="1" lang="en-US" sz="3000" u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escalabilidade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27" title="grafico_comparativo_custo_por_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403200"/>
            <a:ext cx="4278667" cy="32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7" title="grafico_comparativo_tempo_por_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916" y="1403200"/>
            <a:ext cx="4278683" cy="32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type="title"/>
          </p:nvPr>
        </p:nvSpPr>
        <p:spPr>
          <a:xfrm>
            <a:off x="324100" y="184800"/>
            <a:ext cx="83418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</a:pPr>
            <a:r>
              <a:rPr b="1" lang="en-US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Resultados experimentais: desempenho, escalabilidade </a:t>
            </a:r>
            <a:endParaRPr sz="2100"/>
          </a:p>
        </p:txBody>
      </p:sp>
      <p:pic>
        <p:nvPicPr>
          <p:cNvPr id="118" name="Google Shape;118;p28" title="grafico_comparativo_tempo_por_instanc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600" y="1339300"/>
            <a:ext cx="7118799" cy="3559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324100" y="184800"/>
            <a:ext cx="8341800" cy="10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Resultados experimentais: </a:t>
            </a:r>
            <a:r>
              <a:rPr b="1" lang="en-US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análise das instâncias difíceis</a:t>
            </a:r>
            <a:endParaRPr sz="2100"/>
          </a:p>
        </p:txBody>
      </p:sp>
      <p:sp>
        <p:nvSpPr>
          <p:cNvPr id="124" name="Google Shape;124;p29"/>
          <p:cNvSpPr txBox="1"/>
          <p:nvPr/>
        </p:nvSpPr>
        <p:spPr>
          <a:xfrm>
            <a:off x="908575" y="1647775"/>
            <a:ext cx="70686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US" sz="1600">
                <a:solidFill>
                  <a:schemeClr val="dk1"/>
                </a:solidFill>
              </a:rPr>
              <a:t>Instâncias com ( n &gt;= 8 ) são desafiadoras devido à explosão combinatória.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MBQI Puro</a:t>
            </a:r>
            <a:r>
              <a:rPr lang="en-US" sz="1600">
                <a:solidFill>
                  <a:schemeClr val="dk1"/>
                </a:solidFill>
              </a:rPr>
              <a:t>: Falha em eliminar subtours em casos com muitas arestas longas, resultando em rotas inválidas.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MBQI + Subtour</a:t>
            </a:r>
            <a:r>
              <a:rPr lang="en-US" sz="1600">
                <a:solidFill>
                  <a:schemeClr val="dk1"/>
                </a:solidFill>
              </a:rPr>
              <a:t>: Requer mais iterações de lazy constraints (até 20), elevando o tempo (e.g., até 10s para ( n = 8 )).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US" sz="1600">
                <a:solidFill>
                  <a:schemeClr val="dk1"/>
                </a:solidFill>
              </a:rPr>
              <a:t>Original</a:t>
            </a:r>
            <a:r>
              <a:rPr lang="en-US" sz="1600">
                <a:solidFill>
                  <a:schemeClr val="dk1"/>
                </a:solidFill>
              </a:rPr>
              <a:t>: Balanceia poda simbólica e restrições, mas ainda enfrenta limitações de escalabilidade.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