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C44B4A-78E6-4DB7-A813-B29C815E9B43}" type="datetimeFigureOut">
              <a:rPr lang="zh-CN" altLang="en-US" smtClean="0"/>
              <a:t>2018/03/26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A65BE64-90A0-4C05-A758-DDE6AB71BF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搜索引擎的关键技术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56184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互联网就像一张很大的图；</a:t>
            </a:r>
            <a:endParaRPr lang="en-US" altLang="zh-CN" dirty="0" smtClean="0"/>
          </a:p>
          <a:p>
            <a:r>
              <a:rPr lang="zh-CN" altLang="en-US" dirty="0" smtClean="0"/>
              <a:t>每个网站就是一个节点；</a:t>
            </a:r>
            <a:endParaRPr lang="en-US" altLang="zh-CN" dirty="0" smtClean="0"/>
          </a:p>
          <a:p>
            <a:r>
              <a:rPr lang="zh-CN" altLang="en-US" dirty="0" smtClean="0"/>
              <a:t>每个网页的链接就是弧（边）；</a:t>
            </a:r>
            <a:endParaRPr lang="en-US" altLang="zh-CN" dirty="0" smtClean="0"/>
          </a:p>
          <a:p>
            <a:r>
              <a:rPr lang="zh-CN" altLang="en-US" dirty="0" smtClean="0"/>
              <a:t>互联网可以用一个图或矩阵描述。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符合</a:t>
            </a:r>
            <a:r>
              <a:rPr lang="zh-CN" altLang="en-US" dirty="0" smtClean="0">
                <a:solidFill>
                  <a:srgbClr val="FF0000"/>
                </a:solidFill>
              </a:rPr>
              <a:t>系统论</a:t>
            </a:r>
            <a:r>
              <a:rPr lang="zh-CN" altLang="en-US" dirty="0" smtClean="0"/>
              <a:t>的观点，把整个互联网当作一个整体对待，考虑到：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、网页内容和查询语句的相关性；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、网页之间的关系。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互联网的图模型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3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700808"/>
            <a:ext cx="7408333" cy="2088232"/>
          </a:xfrm>
        </p:spPr>
        <p:txBody>
          <a:bodyPr/>
          <a:lstStyle/>
          <a:p>
            <a:r>
              <a:rPr lang="zh-CN" altLang="en-US" dirty="0" smtClean="0"/>
              <a:t>如果一个网页被很多其他网页链接，说明它</a:t>
            </a:r>
            <a:r>
              <a:rPr lang="zh-CN" altLang="en-US" dirty="0"/>
              <a:t>受到</a:t>
            </a:r>
            <a:r>
              <a:rPr lang="zh-CN" altLang="en-US" dirty="0" smtClean="0"/>
              <a:t>普遍的承认和信赖，那么它的排名应该高。</a:t>
            </a:r>
            <a:endParaRPr lang="en-US" altLang="zh-CN" dirty="0" smtClean="0"/>
          </a:p>
          <a:p>
            <a:r>
              <a:rPr lang="zh-CN" altLang="en-US" dirty="0" smtClean="0"/>
              <a:t>对于来自不同网页的链接区别对待。质量好（排名高）的网页的链接更可靠，网页排名高的网站贡献的链接权重大。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PageRank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剪去单角的矩形 3"/>
          <p:cNvSpPr/>
          <p:nvPr/>
        </p:nvSpPr>
        <p:spPr>
          <a:xfrm>
            <a:off x="3851920" y="3717032"/>
            <a:ext cx="792088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X1</a:t>
            </a:r>
            <a:endParaRPr lang="zh-CN" altLang="en-US" dirty="0"/>
          </a:p>
        </p:txBody>
      </p:sp>
      <p:sp>
        <p:nvSpPr>
          <p:cNvPr id="5" name="剪去单角的矩形 4"/>
          <p:cNvSpPr/>
          <p:nvPr/>
        </p:nvSpPr>
        <p:spPr>
          <a:xfrm>
            <a:off x="6995526" y="3707161"/>
            <a:ext cx="792088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3851920" y="5589240"/>
            <a:ext cx="792088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X3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7020272" y="5589240"/>
            <a:ext cx="792088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X4</a:t>
            </a:r>
            <a:endParaRPr lang="zh-CN" altLang="en-US" dirty="0"/>
          </a:p>
        </p:txBody>
      </p:sp>
      <p:sp>
        <p:nvSpPr>
          <p:cNvPr id="8" name="剪去单角的矩形 7"/>
          <p:cNvSpPr/>
          <p:nvPr/>
        </p:nvSpPr>
        <p:spPr>
          <a:xfrm>
            <a:off x="5436096" y="4653136"/>
            <a:ext cx="792088" cy="108012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0"/>
            <a:endCxn id="8" idx="2"/>
          </p:cNvCxnSpPr>
          <p:nvPr/>
        </p:nvCxnSpPr>
        <p:spPr>
          <a:xfrm>
            <a:off x="4644008" y="4257092"/>
            <a:ext cx="792088" cy="93610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0"/>
            <a:endCxn id="8" idx="2"/>
          </p:cNvCxnSpPr>
          <p:nvPr/>
        </p:nvCxnSpPr>
        <p:spPr>
          <a:xfrm flipV="1">
            <a:off x="4644008" y="5193196"/>
            <a:ext cx="792088" cy="93610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 flipH="1">
            <a:off x="6228184" y="4247221"/>
            <a:ext cx="767342" cy="94597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 flipH="1" flipV="1">
            <a:off x="6228184" y="5193196"/>
            <a:ext cx="792088" cy="936104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8024" y="450912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0.001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3090" y="45091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0.01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05429" y="54452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0.02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10330" y="544522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40768"/>
                <a:ext cx="8064896" cy="53732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假定向量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𝑏𝑁</m:t>
                        </m:r>
                      </m:e>
                    </m:d>
                    <m:r>
                      <a:rPr lang="en-US" altLang="zh-CN" b="0" i="1" baseline="30000" smtClean="0">
                        <a:latin typeface="Cambria Math"/>
                      </a:rPr>
                      <m:t>𝑇</m:t>
                    </m:r>
                  </m:oMath>
                </a14:m>
                <a:endParaRPr lang="en-US" altLang="zh-CN" baseline="3000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为待定的第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…N</a:t>
                </a:r>
                <a:r>
                  <a:rPr lang="zh-CN" altLang="en-US" dirty="0" smtClean="0"/>
                  <a:t>个网页的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网页排名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矩阵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baseline="-25000" smtClean="0">
                                    <a:latin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i="1" baseline="-250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CN" b="0" i="1" baseline="-25000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baseline="-25000" smtClean="0">
                                    <a:latin typeface="Cambria Math"/>
                                  </a:rPr>
                                  <m:t>𝑀</m:t>
                                </m:r>
                                <m:r>
                                  <a:rPr lang="en-US" altLang="zh-CN" i="1" baseline="-250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baseline="-25000" smtClean="0">
                                    <a:latin typeface="Cambria Math"/>
                                  </a:rPr>
                                  <m:t>𝑀𝑀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为已知的网页之间链接的数目，其中</a:t>
                </a:r>
                <a:r>
                  <a:rPr lang="en-US" altLang="zh-CN" dirty="0" err="1" smtClean="0"/>
                  <a:t>a</a:t>
                </a:r>
                <a:r>
                  <a:rPr lang="en-US" altLang="zh-CN" baseline="-25000" dirty="0" err="1" smtClean="0"/>
                  <a:t>mn</a:t>
                </a:r>
                <a:r>
                  <a:rPr lang="zh-CN" altLang="en-US" dirty="0" smtClean="0"/>
                  <a:t>为第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个网页指向第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个网页的链接数，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稀疏矩阵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初始假设：所有网页的排名都是</a:t>
                </a:r>
                <a:r>
                  <a:rPr lang="en-US" altLang="zh-CN" dirty="0" smtClean="0"/>
                  <a:t>1/N,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𝐵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0</m:t>
                      </m:r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经过几轮迭代：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可以证明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最终会收敛，无限趋近于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8"/>
                <a:ext cx="8064896" cy="5373216"/>
              </a:xfrm>
              <a:blipFill rotWithShape="1">
                <a:blip r:embed="rId2"/>
                <a:stretch>
                  <a:fillRect l="-1134" t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52728"/>
          </a:xfrm>
        </p:spPr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算法</a:t>
            </a:r>
            <a:r>
              <a:rPr lang="en-US" altLang="zh-CN" dirty="0" smtClean="0"/>
              <a:t>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4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例：用户输入“人工智能的应用”；</a:t>
            </a:r>
            <a:endParaRPr lang="en-US" altLang="zh-CN" dirty="0" smtClean="0"/>
          </a:p>
          <a:p>
            <a:r>
              <a:rPr lang="zh-CN" altLang="en-US" dirty="0" smtClean="0"/>
              <a:t>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个关键词“人工智能”、“的”、“应用”；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篇幅长的网页包含的关键词多，占便宜！！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单文本词频</a:t>
            </a:r>
            <a:r>
              <a:rPr lang="en-US" altLang="zh-CN" dirty="0" smtClean="0"/>
              <a:t>(Term Frequency)</a:t>
            </a:r>
          </a:p>
          <a:p>
            <a:pPr marL="0" indent="0">
              <a:buNone/>
            </a:pPr>
            <a:r>
              <a:rPr lang="zh-CN" altLang="en-US" dirty="0" smtClean="0"/>
              <a:t>根据网页的长度，对关键词出现次数进行归一化，即用关键词出现次数除以网页的总字数。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度量网页和查询的相关性，直接使用各个关键词的总词频：</a:t>
            </a:r>
            <a:r>
              <a:rPr lang="en-US" altLang="zh-CN" dirty="0" smtClean="0"/>
              <a:t>TF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+TF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+…+TF</a:t>
            </a:r>
            <a:r>
              <a:rPr lang="en-US" altLang="zh-CN" baseline="-25000" dirty="0" smtClean="0"/>
              <a:t>N</a:t>
            </a:r>
            <a:endParaRPr lang="zh-CN" altLang="en-US" baseline="-25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网页和查询的相关性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372200" y="1628800"/>
            <a:ext cx="2304256" cy="1080120"/>
          </a:xfrm>
          <a:prstGeom prst="wedgeRoundRectCallout">
            <a:avLst>
              <a:gd name="adj1" fmla="val -53269"/>
              <a:gd name="adj2" fmla="val 896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个词的网页；</a:t>
            </a:r>
            <a:endParaRPr lang="en-US" altLang="zh-CN" dirty="0" smtClean="0"/>
          </a:p>
          <a:p>
            <a:r>
              <a:rPr lang="zh-CN" altLang="en-US" dirty="0" smtClean="0"/>
              <a:t>“人工智能”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r>
              <a:rPr lang="zh-CN" altLang="en-US" dirty="0" smtClean="0"/>
              <a:t>“的”</a:t>
            </a:r>
            <a:r>
              <a:rPr lang="en-US" altLang="zh-CN" dirty="0" smtClean="0"/>
              <a:t>35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r>
              <a:rPr lang="zh-CN" altLang="en-US" dirty="0" smtClean="0"/>
              <a:t>“应用”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次。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572000" y="5949280"/>
            <a:ext cx="2160240" cy="648072"/>
          </a:xfrm>
          <a:prstGeom prst="wedgeRoundRectCallout">
            <a:avLst>
              <a:gd name="adj1" fmla="val -78356"/>
              <a:gd name="adj2" fmla="val -54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0.002+0.035+0.005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84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34506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在上面的例子中，“的”这个词占了总词频的大部分，并且对确定网页的主题没什么用处！！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停用词</a:t>
            </a:r>
            <a:r>
              <a:rPr lang="en-US" altLang="zh-CN" dirty="0" smtClean="0"/>
              <a:t>(Stop Word)</a:t>
            </a:r>
          </a:p>
          <a:p>
            <a:pPr marL="0" indent="0">
              <a:buNone/>
            </a:pPr>
            <a:r>
              <a:rPr lang="zh-CN" altLang="en-US" dirty="0" smtClean="0"/>
              <a:t>在度量相关性时，不应该考虑其频率。如汉语中的“是”、“和”、“中”、“得”等。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网页和查询的相关性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7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72816"/>
                <a:ext cx="7408333" cy="453650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在汉语中，“应用”是个通用词汇，“人工智能”是个专业词汇，后者在相关性排名中更重要！！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需要对汉语中的每个词给一个权重，并且满足：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、一个词预测主题的重要性越大，权重越大。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、停用词的权重为零。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、如果一个关键词在大量网页中出现，其预测主题的作用很小，权重应该小。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逆文档频率</a:t>
                </a:r>
                <a:r>
                  <a:rPr lang="en-US" altLang="zh-CN" dirty="0" smtClean="0"/>
                  <a:t>(Inverse Document Frequency)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err="1" smtClean="0"/>
                  <a:t>D</a:t>
                </a:r>
                <a:r>
                  <a:rPr lang="en-US" altLang="zh-CN" baseline="-25000" dirty="0" err="1" smtClean="0"/>
                  <a:t>w</a:t>
                </a:r>
                <a:r>
                  <a:rPr lang="zh-CN" altLang="en-US" dirty="0"/>
                  <a:t>表示</a:t>
                </a:r>
                <a:r>
                  <a:rPr lang="zh-CN" altLang="en-US" dirty="0" smtClean="0"/>
                  <a:t>关键词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D</a:t>
                </a:r>
                <a:r>
                  <a:rPr lang="en-US" altLang="zh-CN" baseline="-25000" dirty="0" err="1"/>
                  <a:t>w</a:t>
                </a:r>
                <a:r>
                  <a:rPr lang="zh-CN" altLang="en-US" dirty="0" smtClean="0"/>
                  <a:t>个网页中出现，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为全部网页数。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72816"/>
                <a:ext cx="7408333" cy="4536504"/>
              </a:xfrm>
              <a:blipFill rotWithShape="1">
                <a:blip r:embed="rId2"/>
                <a:stretch>
                  <a:fillRect l="-1317" t="-1613" r="-1235" b="-3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网页和查询的相关性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9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55576" y="2060848"/>
                <a:ext cx="7408333" cy="3450696"/>
              </a:xfrm>
            </p:spPr>
            <p:txBody>
              <a:bodyPr/>
              <a:lstStyle/>
              <a:p>
                <a:r>
                  <a:rPr lang="zh-CN" altLang="en-US" dirty="0" smtClean="0"/>
                  <a:t>相关性计算的公式为</a:t>
                </a:r>
                <a:r>
                  <a:rPr lang="en-US" altLang="zh-CN" dirty="0" smtClean="0"/>
                  <a:t>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TF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─IDF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𝑇𝐹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𝐼𝐷𝐹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𝑇𝐹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2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𝐼𝐷𝐹</m:t>
                      </m:r>
                      <m:r>
                        <a:rPr lang="en-US" altLang="zh-CN" b="0" i="1" baseline="-25000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+⋯+</m:t>
                      </m:r>
                      <m:r>
                        <a:rPr lang="en-US" altLang="zh-CN" i="1">
                          <a:latin typeface="Cambria Math"/>
                        </a:rPr>
                        <m:t>𝑇𝐹</m:t>
                      </m:r>
                      <m:r>
                        <a:rPr lang="en-US" altLang="zh-CN" b="0" i="1" baseline="-25000" smtClean="0">
                          <a:latin typeface="Cambria Math"/>
                        </a:rPr>
                        <m:t>𝑁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𝐼𝐷𝐹𝑁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TF─</a:t>
                </a:r>
                <a:r>
                  <a:rPr lang="en-US" altLang="zh-CN" dirty="0" smtClean="0"/>
                  <a:t>IDF</a:t>
                </a:r>
                <a:r>
                  <a:rPr lang="zh-CN" altLang="en-US" dirty="0" smtClean="0"/>
                  <a:t>被公认为信息检索中最重要的发明。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Conclusion: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给定一个查询，有关网页的综合排名由相关性和网页排名的乘积决定。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2060848"/>
                <a:ext cx="7408333" cy="3450696"/>
              </a:xfrm>
              <a:blipFill rotWithShape="1">
                <a:blip r:embed="rId2"/>
                <a:stretch>
                  <a:fillRect l="-1317" t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网页和查询的相关性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B5FFB5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</TotalTime>
  <Words>668</Words>
  <Application>Microsoft Office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搜索引擎的关键技术</vt:lpstr>
      <vt:lpstr>互联网的图模型</vt:lpstr>
      <vt:lpstr>PageRank算法(1)</vt:lpstr>
      <vt:lpstr>PageRank算法(2)</vt:lpstr>
      <vt:lpstr>网页和查询的相关性(1)</vt:lpstr>
      <vt:lpstr>网页和查询的相关性(2)</vt:lpstr>
      <vt:lpstr>网页和查询的相关性(3)</vt:lpstr>
      <vt:lpstr>网页和查询的相关性(4)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搜索引擎的关键技术</dc:title>
  <dc:creator>夏松</dc:creator>
  <cp:lastModifiedBy>夏松</cp:lastModifiedBy>
  <cp:revision>28</cp:revision>
  <dcterms:created xsi:type="dcterms:W3CDTF">2018-03-26T05:12:57Z</dcterms:created>
  <dcterms:modified xsi:type="dcterms:W3CDTF">2018-03-26T15:41:52Z</dcterms:modified>
</cp:coreProperties>
</file>