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2" r:id="rId3"/>
    <p:sldId id="260" r:id="rId4"/>
    <p:sldId id="337" r:id="rId5"/>
    <p:sldId id="338" r:id="rId6"/>
    <p:sldId id="339" r:id="rId7"/>
    <p:sldId id="341" r:id="rId8"/>
    <p:sldId id="342" r:id="rId9"/>
    <p:sldId id="343" r:id="rId10"/>
    <p:sldId id="344" r:id="rId11"/>
    <p:sldId id="274" r:id="rId12"/>
    <p:sldId id="345" r:id="rId13"/>
    <p:sldId id="34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5">
          <p15:clr>
            <a:srgbClr val="000000"/>
          </p15:clr>
        </p15:guide>
        <p15:guide id="2" orient="horz" pos="690">
          <p15:clr>
            <a:srgbClr val="000000"/>
          </p15:clr>
        </p15:guide>
        <p15:guide id="3" pos="158">
          <p15:clr>
            <a:srgbClr val="000000"/>
          </p15:clr>
        </p15:guide>
        <p15:guide id="4" pos="5602">
          <p15:clr>
            <a:srgbClr val="000000"/>
          </p15:clr>
        </p15:guide>
        <p15:guide id="5" pos="2812">
          <p15:clr>
            <a:srgbClr val="000000"/>
          </p15:clr>
        </p15:guide>
        <p15:guide id="6" pos="2948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ikRn8NsALH4OCgJHJyErBSngt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103083-DC55-4B70-BCC5-32F4AFB43184}">
  <a:tblStyle styleId="{14103083-DC55-4B70-BCC5-32F4AFB43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0" autoAdjust="0"/>
    <p:restoredTop sz="93969" autoAdjust="0"/>
  </p:normalViewPr>
  <p:slideViewPr>
    <p:cSldViewPr snapToGrid="0">
      <p:cViewPr>
        <p:scale>
          <a:sx n="79" d="100"/>
          <a:sy n="79" d="100"/>
        </p:scale>
        <p:origin x="562" y="542"/>
      </p:cViewPr>
      <p:guideLst>
        <p:guide orient="horz" pos="2935"/>
        <p:guide orient="horz" pos="690"/>
        <p:guide pos="158"/>
        <p:guide pos="5602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F27FB5-3C9A-D290-DB78-6769B12B93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BF3CD-BDA4-24C9-F0EB-D6F32B50B0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119F7-B2FB-4967-9485-D5CF90E3035F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D4321-2788-9E8A-C3BB-9ACE0875F0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2143E-D72A-64B6-3E87-530ECB94BD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E9B7-BECB-4D59-A81A-2F06FD538B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516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▪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Char char="–"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In meiner heutigen Präsentaiton werde ich meine Bachelorarbiet zum Thmea … Vorstellen.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96F85C-FD8A-7B22-E05A-D5F7CA98994D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7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Damit bin ich am Ende meines Referates. Ich danke Ihnen für Ihre Aufmerksamkeit. 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9EF19825-7B88-C91B-0B56-BF7FD65D4661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4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7950dafa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37950dafa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37950dafa7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D1F8D9B-20BE-4287-2075-7880CA294782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99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71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51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310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86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4313bea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f4313bea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f4313bea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15B8680-7F58-4669-2D65-6D1DF27A5F1A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48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7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87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02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8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56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09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9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1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 mit Bild">
  <p:cSld name="Titelfolie mit Bild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>
            <a:spLocks noGrp="1"/>
          </p:cNvSpPr>
          <p:nvPr>
            <p:ph type="pic" idx="2"/>
          </p:nvPr>
        </p:nvSpPr>
        <p:spPr>
          <a:xfrm>
            <a:off x="0" y="1095375"/>
            <a:ext cx="9144000" cy="404812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0" name="Google Shape;50;p28"/>
          <p:cNvSpPr txBox="1">
            <a:spLocks noGrp="1"/>
          </p:cNvSpPr>
          <p:nvPr>
            <p:ph type="ctrTitle"/>
          </p:nvPr>
        </p:nvSpPr>
        <p:spPr>
          <a:xfrm>
            <a:off x="251519" y="3417910"/>
            <a:ext cx="8640959" cy="73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ubTitle" idx="1"/>
          </p:nvPr>
        </p:nvSpPr>
        <p:spPr>
          <a:xfrm>
            <a:off x="250825" y="4288512"/>
            <a:ext cx="8642349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30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2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4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9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31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8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27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subTitle" idx="4294967295"/>
          </p:nvPr>
        </p:nvSpPr>
        <p:spPr>
          <a:xfrm>
            <a:off x="6665600" y="3336634"/>
            <a:ext cx="1951149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fr-FR" sz="1400" dirty="0"/>
              <a:t>By: Jaouaher Belgacem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35F8F-5239-E97F-74A4-0F1AEC7211A8}"/>
              </a:ext>
            </a:extLst>
          </p:cNvPr>
          <p:cNvSpPr txBox="1"/>
          <p:nvPr/>
        </p:nvSpPr>
        <p:spPr>
          <a:xfrm>
            <a:off x="2772175" y="2348460"/>
            <a:ext cx="633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SourceSans_semibold"/>
              </a:rPr>
              <a:t>Ant Colony Optimization Scheduling</a:t>
            </a:r>
            <a:r>
              <a:rPr lang="de-DE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-DE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fr-FR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9BD4FC-9FB6-39A1-B3B1-1302138BBBAC}"/>
              </a:ext>
            </a:extLst>
          </p:cNvPr>
          <p:cNvCxnSpPr>
            <a:cxnSpLocks/>
          </p:cNvCxnSpPr>
          <p:nvPr/>
        </p:nvCxnSpPr>
        <p:spPr>
          <a:xfrm>
            <a:off x="3059123" y="2929944"/>
            <a:ext cx="507427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image9.jpg">
            <a:extLst>
              <a:ext uri="{FF2B5EF4-FFF2-40B4-BE49-F238E27FC236}">
                <a16:creationId xmlns:a16="http://schemas.microsoft.com/office/drawing/2014/main" id="{F9C477BA-680E-BD2F-F0D7-4F9BE643DF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77195-B231-477F-B0BF-69B1092D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7" y="1100590"/>
            <a:ext cx="7970343" cy="3221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187;g137950dafa7_1_9">
            <a:extLst>
              <a:ext uri="{FF2B5EF4-FFF2-40B4-BE49-F238E27FC236}">
                <a16:creationId xmlns:a16="http://schemas.microsoft.com/office/drawing/2014/main" id="{198958CC-7010-4BF1-8F20-E6C54FBE63CE}"/>
              </a:ext>
            </a:extLst>
          </p:cNvPr>
          <p:cNvSpPr txBox="1">
            <a:spLocks/>
          </p:cNvSpPr>
          <p:nvPr/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ACO and HLS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de-D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</p:txBody>
      </p:sp>
      <p:sp>
        <p:nvSpPr>
          <p:cNvPr id="11" name="Google Shape;187;g137950dafa7_1_9">
            <a:extLst>
              <a:ext uri="{FF2B5EF4-FFF2-40B4-BE49-F238E27FC236}">
                <a16:creationId xmlns:a16="http://schemas.microsoft.com/office/drawing/2014/main" id="{EFE5DF16-4881-48CC-9286-C07B5A1DF61E}"/>
              </a:ext>
            </a:extLst>
          </p:cNvPr>
          <p:cNvSpPr txBox="1">
            <a:spLocks/>
          </p:cNvSpPr>
          <p:nvPr/>
        </p:nvSpPr>
        <p:spPr>
          <a:xfrm>
            <a:off x="1173658" y="1240491"/>
            <a:ext cx="6678954" cy="34898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ACO Mapping On FPGA:</a:t>
            </a: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A42D83-4A1C-44A0-9CE8-D013D12D2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956" y="879220"/>
            <a:ext cx="3499030" cy="35881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0EA0BF-83EF-41C7-BEA6-59718E75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507D8-71DB-4300-90FC-8DC369B4BAE8}"/>
              </a:ext>
            </a:extLst>
          </p:cNvPr>
          <p:cNvSpPr txBox="1"/>
          <p:nvPr/>
        </p:nvSpPr>
        <p:spPr>
          <a:xfrm>
            <a:off x="8072763" y="4297674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21708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425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6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27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8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9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0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32" name="Rectangle 431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02781" cy="5143500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5143500"/>
            <a:chOff x="1320800" y="0"/>
            <a:chExt cx="2436813" cy="6858001"/>
          </a:xfrm>
        </p:grpSpPr>
        <p:sp>
          <p:nvSpPr>
            <p:cNvPr id="437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8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9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0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1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2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3771748" y="1553939"/>
            <a:ext cx="5158535" cy="20256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en-US" sz="2800" dirty="0">
                <a:latin typeface="Arial Black" panose="020B0A04020102020204" pitchFamily="34" charset="0"/>
              </a:rPr>
              <a:t>Conclusion</a:t>
            </a: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12EF26A3-BE0B-20C9-E7BC-5F3B331E2A3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C5CB6-7F61-4299-922D-E552215F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559A7-0408-4EC7-BF65-D7A85DF880D9}"/>
              </a:ext>
            </a:extLst>
          </p:cNvPr>
          <p:cNvSpPr txBox="1"/>
          <p:nvPr/>
        </p:nvSpPr>
        <p:spPr>
          <a:xfrm>
            <a:off x="1211649" y="149368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1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403672-718D-495D-9033-1CB03AB19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250908"/>
            <a:ext cx="8640959" cy="1019560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3C6A934-5CF1-44E7-A8DC-EB3BE082ED81}"/>
              </a:ext>
            </a:extLst>
          </p:cNvPr>
          <p:cNvSpPr txBox="1">
            <a:spLocks/>
          </p:cNvSpPr>
          <p:nvPr/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de-DE" sz="750" smtClean="0"/>
              <a:pPr algn="r"/>
              <a:t>12</a:t>
            </a:fld>
            <a:endParaRPr lang="de-DE" sz="750" dirty="0"/>
          </a:p>
        </p:txBody>
      </p:sp>
      <p:pic>
        <p:nvPicPr>
          <p:cNvPr id="9" name="image9.jpg">
            <a:extLst>
              <a:ext uri="{FF2B5EF4-FFF2-40B4-BE49-F238E27FC236}">
                <a16:creationId xmlns:a16="http://schemas.microsoft.com/office/drawing/2014/main" id="{71908C77-50EB-4928-B005-F33F9CEDA53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867055" y="254005"/>
            <a:ext cx="1107049" cy="594454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543FE-F0C6-4879-B9F3-BF193AF96FE4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74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7" y="1100590"/>
            <a:ext cx="7970343" cy="3221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F7F8-2A0F-417A-99AB-43830588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6968D-FD40-47AD-AE33-70EBD2620237}"/>
              </a:ext>
            </a:extLst>
          </p:cNvPr>
          <p:cNvSpPr txBox="1"/>
          <p:nvPr/>
        </p:nvSpPr>
        <p:spPr>
          <a:xfrm>
            <a:off x="1113234" y="1594884"/>
            <a:ext cx="7711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[1]: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Coussy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D. D.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Gajski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M. Meredith and A.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Takach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”An Introduction to High-Level Synthesis,” in IEEE Design &amp; Test of Computers, vol. 26, no. 4, pp. 8-17, July-Aug. 2009,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10.1109/MDT.2009.69.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[2]: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Enxiu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Chen and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Xiyu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Liu, ”Multi-Colony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,”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Colony Optimization Methods and Applications, A.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Ostfeld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Ed. Rijeka,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Croatia: InTech, 2011, pp. 3-6.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[3]: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M. Dorigo, M.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Birattari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T.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Stutzle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”Ant colony optimization,” in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Intelligence Magazine, vol. 1, no. 4, pp. 28-39,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Nov. 2006,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10.1109/MCI.2006.329691.</a:t>
            </a:r>
          </a:p>
          <a:p>
            <a:pPr algn="just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[4]: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Shih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-An Li, Min-Hao Yang, Chung-Wei Weng, Yi-Hong Chen, Chia-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Hung Lo, and Ching-Chang Wong. ”Ant colony optimization algorithm design and its FPGA implementation,” 2012 International Symposium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Intelligent Signal Processing and Communications Systems, Tamsui,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Taiwan, 2012, pp. 262-265,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10.1109/ISPACS.2012.6473492.</a:t>
            </a:r>
          </a:p>
          <a:p>
            <a:pPr algn="just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[5]: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T. S. Hall and J. O. Hamblen, ”Using system-on-a-programmable-chip technology to design embedded systems,” in Proceedings of the IEEE,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vol. 13, no. 3, pp. 142-152, Sep. 2006.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B08141-A778-4DE4-AAD0-E4B2F356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871348"/>
            <a:ext cx="7514035" cy="577258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04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966695"/>
            <a:ext cx="1371718" cy="2176805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415073"/>
            <a:ext cx="2182534" cy="2728427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134131"/>
            <a:ext cx="3112413" cy="3009369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499307"/>
            <a:ext cx="2039659" cy="2644193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178" name="Google Shape;178;g137950dafa7_1_4"/>
          <p:cNvSpPr txBox="1">
            <a:spLocks noGrp="1"/>
          </p:cNvSpPr>
          <p:nvPr>
            <p:ph type="ctrTitle"/>
          </p:nvPr>
        </p:nvSpPr>
        <p:spPr>
          <a:xfrm>
            <a:off x="205781" y="1889009"/>
            <a:ext cx="3571079" cy="622414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76200" lvl="0" algn="ctr" defTabSz="457200">
              <a:spcBef>
                <a:spcPct val="0"/>
              </a:spcBef>
              <a:spcAft>
                <a:spcPts val="0"/>
              </a:spcAft>
              <a:buSzPts val="2400"/>
            </a:pPr>
            <a:r>
              <a:rPr lang="fr-FR" sz="2800" dirty="0">
                <a:solidFill>
                  <a:schemeClr val="tx1"/>
                </a:solidFill>
                <a:latin typeface="Arial Black" panose="020B0A04020102020204" pitchFamily="34" charset="0"/>
              </a:rPr>
              <a:t>Motivation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DAE436-7B0A-0EA1-B75F-02E6870F66EF}"/>
              </a:ext>
            </a:extLst>
          </p:cNvPr>
          <p:cNvCxnSpPr>
            <a:cxnSpLocks/>
          </p:cNvCxnSpPr>
          <p:nvPr/>
        </p:nvCxnSpPr>
        <p:spPr>
          <a:xfrm>
            <a:off x="3478851" y="1097185"/>
            <a:ext cx="0" cy="28042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9.jpg">
            <a:extLst>
              <a:ext uri="{FF2B5EF4-FFF2-40B4-BE49-F238E27FC236}">
                <a16:creationId xmlns:a16="http://schemas.microsoft.com/office/drawing/2014/main" id="{A6F66682-B6BF-29D6-498B-48D6E4FABC1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6514F00-2BC4-903C-1E13-66F66A8B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655" y="2134131"/>
            <a:ext cx="4714842" cy="622414"/>
          </a:xfrm>
        </p:spPr>
        <p:txBody>
          <a:bodyPr/>
          <a:lstStyle/>
          <a:p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FEC8B38-BC2C-4DD9-9814-30D8F5055135}"/>
              </a:ext>
            </a:extLst>
          </p:cNvPr>
          <p:cNvSpPr txBox="1">
            <a:spLocks/>
          </p:cNvSpPr>
          <p:nvPr/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de-DE" sz="750" smtClean="0"/>
              <a:pPr algn="r"/>
              <a:t>2</a:t>
            </a:fld>
            <a:endParaRPr lang="de-DE" sz="750" dirty="0"/>
          </a:p>
        </p:txBody>
      </p:sp>
    </p:spTree>
    <p:extLst>
      <p:ext uri="{BB962C8B-B14F-4D97-AF65-F5344CB8AC3E}">
        <p14:creationId xmlns:p14="http://schemas.microsoft.com/office/powerpoint/2010/main" val="75993281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lum bright="70000" contrast="-70000"/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240892" y="1113184"/>
            <a:ext cx="7970343" cy="35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HLS?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B1924-14BD-0BB0-E3AC-9543974FBA0B}"/>
              </a:ext>
            </a:extLst>
          </p:cNvPr>
          <p:cNvSpPr txBox="1"/>
          <p:nvPr/>
        </p:nvSpPr>
        <p:spPr>
          <a:xfrm>
            <a:off x="7950173" y="4429275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DA4DD-7928-44EA-AE29-2D756785F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541" y="692817"/>
            <a:ext cx="3745179" cy="40718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4EAC0-0394-44BE-8ECD-B185125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lum bright="70000" contrast="-70000"/>
          </a:blip>
          <a:stretch/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g137950dafa7_1_9">
            <a:extLst>
              <a:ext uri="{FF2B5EF4-FFF2-40B4-BE49-F238E27FC236}">
                <a16:creationId xmlns:a16="http://schemas.microsoft.com/office/drawing/2014/main" id="{FCB54E42-3773-DF73-76A6-4A11C2107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9900FF"/>
              </a:solidFill>
            </a:endParaRPr>
          </a:p>
        </p:txBody>
      </p:sp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10" name="Google Shape;187;g137950dafa7_1_9">
            <a:extLst>
              <a:ext uri="{FF2B5EF4-FFF2-40B4-BE49-F238E27FC236}">
                <a16:creationId xmlns:a16="http://schemas.microsoft.com/office/drawing/2014/main" id="{918AD278-CAC3-4D89-B65E-6A4D1CA143F6}"/>
              </a:ext>
            </a:extLst>
          </p:cNvPr>
          <p:cNvSpPr txBox="1">
            <a:spLocks/>
          </p:cNvSpPr>
          <p:nvPr/>
        </p:nvSpPr>
        <p:spPr>
          <a:xfrm>
            <a:off x="1168579" y="1185260"/>
            <a:ext cx="7663026" cy="30552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is a Hardware/Software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Codesign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sums up in putting the effort of designing hardware and software elements collaborating into one single design.</a:t>
            </a:r>
          </a:p>
          <a:p>
            <a:pPr lvl="1">
              <a:spcBef>
                <a:spcPts val="200"/>
              </a:spcBef>
              <a:spcAft>
                <a:spcPts val="0"/>
              </a:spcAft>
              <a:buClrTx/>
            </a:pP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800" b="1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00CDED-DA1E-41D3-84BD-1A2093C7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98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235334" y="986670"/>
            <a:ext cx="7970343" cy="35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B1924-14BD-0BB0-E3AC-9543974FBA0B}"/>
              </a:ext>
            </a:extLst>
          </p:cNvPr>
          <p:cNvSpPr txBox="1"/>
          <p:nvPr/>
        </p:nvSpPr>
        <p:spPr>
          <a:xfrm>
            <a:off x="7953494" y="4350492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4C860A-07E3-448C-A8F0-3AF5534DF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779" y="1485058"/>
            <a:ext cx="5400994" cy="2523679"/>
          </a:xfrm>
          <a:prstGeom prst="rect">
            <a:avLst/>
          </a:prstGeom>
        </p:spPr>
      </p:pic>
      <p:sp>
        <p:nvSpPr>
          <p:cNvPr id="12" name="Google Shape;187;g137950dafa7_1_9">
            <a:extLst>
              <a:ext uri="{FF2B5EF4-FFF2-40B4-BE49-F238E27FC236}">
                <a16:creationId xmlns:a16="http://schemas.microsoft.com/office/drawing/2014/main" id="{489866B8-1DD6-4B22-A0E8-DF6E30005412}"/>
              </a:ext>
            </a:extLst>
          </p:cNvPr>
          <p:cNvSpPr txBox="1">
            <a:spLocks/>
          </p:cNvSpPr>
          <p:nvPr/>
        </p:nvSpPr>
        <p:spPr>
          <a:xfrm>
            <a:off x="1232248" y="509860"/>
            <a:ext cx="6605467" cy="4768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II. Foundations</a:t>
            </a: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0912B-1833-4F2D-B987-1402D5D1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4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240892" y="1113184"/>
            <a:ext cx="7970343" cy="35204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TSP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and ACO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3E450-006A-4D82-A449-C5AC79F41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05" b="800"/>
          <a:stretch/>
        </p:blipFill>
        <p:spPr>
          <a:xfrm>
            <a:off x="4248064" y="1248139"/>
            <a:ext cx="3525982" cy="3102353"/>
          </a:xfrm>
          <a:prstGeom prst="rect">
            <a:avLst/>
          </a:prstGeom>
        </p:spPr>
      </p:pic>
      <p:sp>
        <p:nvSpPr>
          <p:cNvPr id="12" name="Google Shape;187;g137950dafa7_1_9">
            <a:extLst>
              <a:ext uri="{FF2B5EF4-FFF2-40B4-BE49-F238E27FC236}">
                <a16:creationId xmlns:a16="http://schemas.microsoft.com/office/drawing/2014/main" id="{5D93E083-18C4-4DF3-8579-551924F31E88}"/>
              </a:ext>
            </a:extLst>
          </p:cNvPr>
          <p:cNvSpPr txBox="1">
            <a:spLocks/>
          </p:cNvSpPr>
          <p:nvPr/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II. Foundations</a:t>
            </a: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06B7-5096-4212-8BF2-8738EED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AC9DA-164E-410B-BB2C-CFCF8B04E26F}"/>
              </a:ext>
            </a:extLst>
          </p:cNvPr>
          <p:cNvSpPr txBox="1"/>
          <p:nvPr/>
        </p:nvSpPr>
        <p:spPr>
          <a:xfrm>
            <a:off x="7946406" y="4350492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0485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7" y="1100590"/>
            <a:ext cx="7970343" cy="3221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3B1924-14BD-0BB0-E3AC-9543974FBA0B}"/>
              </a:ext>
            </a:extLst>
          </p:cNvPr>
          <p:cNvSpPr txBox="1"/>
          <p:nvPr/>
        </p:nvSpPr>
        <p:spPr>
          <a:xfrm>
            <a:off x="7970343" y="4303157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</p:txBody>
      </p:sp>
      <p:sp>
        <p:nvSpPr>
          <p:cNvPr id="12" name="Google Shape;187;g137950dafa7_1_9">
            <a:extLst>
              <a:ext uri="{FF2B5EF4-FFF2-40B4-BE49-F238E27FC236}">
                <a16:creationId xmlns:a16="http://schemas.microsoft.com/office/drawing/2014/main" id="{198958CC-7010-4BF1-8F20-E6C54FBE63CE}"/>
              </a:ext>
            </a:extLst>
          </p:cNvPr>
          <p:cNvSpPr txBox="1">
            <a:spLocks/>
          </p:cNvSpPr>
          <p:nvPr/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II. Foundations</a:t>
            </a: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</p:txBody>
      </p:sp>
      <p:sp>
        <p:nvSpPr>
          <p:cNvPr id="11" name="Google Shape;187;g137950dafa7_1_9">
            <a:extLst>
              <a:ext uri="{FF2B5EF4-FFF2-40B4-BE49-F238E27FC236}">
                <a16:creationId xmlns:a16="http://schemas.microsoft.com/office/drawing/2014/main" id="{EFE5DF16-4881-48CC-9286-C07B5A1DF61E}"/>
              </a:ext>
            </a:extLst>
          </p:cNvPr>
          <p:cNvSpPr txBox="1">
            <a:spLocks/>
          </p:cNvSpPr>
          <p:nvPr/>
        </p:nvSpPr>
        <p:spPr>
          <a:xfrm>
            <a:off x="1173657" y="1185260"/>
            <a:ext cx="7970343" cy="32271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ACO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83096-428F-4C1B-B5B0-0EF7B786C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499" y="2243916"/>
            <a:ext cx="6945556" cy="15115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F28D0-E1CD-4F31-BA7D-C6290E9B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7" y="1100590"/>
            <a:ext cx="7970343" cy="3221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187;g137950dafa7_1_9">
            <a:extLst>
              <a:ext uri="{FF2B5EF4-FFF2-40B4-BE49-F238E27FC236}">
                <a16:creationId xmlns:a16="http://schemas.microsoft.com/office/drawing/2014/main" id="{198958CC-7010-4BF1-8F20-E6C54FBE63CE}"/>
              </a:ext>
            </a:extLst>
          </p:cNvPr>
          <p:cNvSpPr txBox="1">
            <a:spLocks/>
          </p:cNvSpPr>
          <p:nvPr/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II. Foundations</a:t>
            </a: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</p:txBody>
      </p:sp>
      <p:sp>
        <p:nvSpPr>
          <p:cNvPr id="10" name="Google Shape;187;g137950dafa7_1_9">
            <a:extLst>
              <a:ext uri="{FF2B5EF4-FFF2-40B4-BE49-F238E27FC236}">
                <a16:creationId xmlns:a16="http://schemas.microsoft.com/office/drawing/2014/main" id="{6D325F89-2088-46C5-BB43-A866CF156F77}"/>
              </a:ext>
            </a:extLst>
          </p:cNvPr>
          <p:cNvSpPr txBox="1">
            <a:spLocks/>
          </p:cNvSpPr>
          <p:nvPr/>
        </p:nvSpPr>
        <p:spPr>
          <a:xfrm>
            <a:off x="1173657" y="1240492"/>
            <a:ext cx="7775361" cy="32618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ACO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possibilities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A343EF-005A-4FAB-83D4-9B6B5A61C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785" y="1406117"/>
            <a:ext cx="3115110" cy="2953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7DC60B-1DE6-4E14-92C3-5146C8FC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890" y="2358750"/>
            <a:ext cx="3296110" cy="10478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870B4-C21B-4FAC-9014-EE85DE22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2A851-3079-4463-8796-71A89EF9BC7D}"/>
              </a:ext>
            </a:extLst>
          </p:cNvPr>
          <p:cNvSpPr txBox="1"/>
          <p:nvPr/>
        </p:nvSpPr>
        <p:spPr>
          <a:xfrm>
            <a:off x="7976983" y="4359279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DE1F5-FEFB-49D7-BC85-3E509C4225BE}"/>
              </a:ext>
            </a:extLst>
          </p:cNvPr>
          <p:cNvSpPr txBox="1"/>
          <p:nvPr/>
        </p:nvSpPr>
        <p:spPr>
          <a:xfrm>
            <a:off x="4192216" y="4303158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8730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g">
            <a:extLst>
              <a:ext uri="{FF2B5EF4-FFF2-40B4-BE49-F238E27FC236}">
                <a16:creationId xmlns:a16="http://schemas.microsoft.com/office/drawing/2014/main" id="{790E2A29-5125-BFFF-FA62-01727C169E1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36951" y="98363"/>
            <a:ext cx="1107049" cy="59445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8345D-3DAD-0D2F-DD00-18F9AA54E67F}"/>
              </a:ext>
            </a:extLst>
          </p:cNvPr>
          <p:cNvSpPr txBox="1"/>
          <p:nvPr/>
        </p:nvSpPr>
        <p:spPr>
          <a:xfrm>
            <a:off x="1306285" y="145143"/>
            <a:ext cx="62048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Colony Optimization Scheduling</a:t>
            </a:r>
          </a:p>
          <a:p>
            <a:endParaRPr lang="fr-FR" dirty="0"/>
          </a:p>
        </p:txBody>
      </p:sp>
      <p:sp>
        <p:nvSpPr>
          <p:cNvPr id="9" name="Google Shape;187;g137950dafa7_1_9">
            <a:extLst>
              <a:ext uri="{FF2B5EF4-FFF2-40B4-BE49-F238E27FC236}">
                <a16:creationId xmlns:a16="http://schemas.microsoft.com/office/drawing/2014/main" id="{53DA4B0D-8CC7-8D5F-FD8E-AECF3AB22A7B}"/>
              </a:ext>
            </a:extLst>
          </p:cNvPr>
          <p:cNvSpPr txBox="1">
            <a:spLocks/>
          </p:cNvSpPr>
          <p:nvPr/>
        </p:nvSpPr>
        <p:spPr>
          <a:xfrm>
            <a:off x="1173657" y="1100590"/>
            <a:ext cx="7970343" cy="3221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954EB-9F36-4023-BC77-3B3951085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635" y="1327444"/>
            <a:ext cx="4705625" cy="3221935"/>
          </a:xfrm>
          <a:prstGeom prst="rect">
            <a:avLst/>
          </a:prstGeom>
        </p:spPr>
      </p:pic>
      <p:sp>
        <p:nvSpPr>
          <p:cNvPr id="15" name="Google Shape;187;g137950dafa7_1_9">
            <a:extLst>
              <a:ext uri="{FF2B5EF4-FFF2-40B4-BE49-F238E27FC236}">
                <a16:creationId xmlns:a16="http://schemas.microsoft.com/office/drawing/2014/main" id="{298E2E1A-29BB-4A70-9117-0D063388F722}"/>
              </a:ext>
            </a:extLst>
          </p:cNvPr>
          <p:cNvSpPr txBox="1">
            <a:spLocks/>
          </p:cNvSpPr>
          <p:nvPr/>
        </p:nvSpPr>
        <p:spPr>
          <a:xfrm>
            <a:off x="1168579" y="692817"/>
            <a:ext cx="6605467" cy="4924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lang="de-DE" sz="1800" b="1" i="1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III. ACO and HLS </a:t>
            </a:r>
            <a:r>
              <a:rPr lang="de-D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  <a:p>
            <a:pPr algn="l">
              <a:spcBef>
                <a:spcPts val="200"/>
              </a:spcBef>
              <a:spcAft>
                <a:spcPts val="0"/>
              </a:spcAft>
            </a:pPr>
            <a:endParaRPr lang="de-DE" sz="1900" b="1" i="1" dirty="0">
              <a:solidFill>
                <a:srgbClr val="9900FF"/>
              </a:solidFill>
            </a:endParaRPr>
          </a:p>
        </p:txBody>
      </p:sp>
      <p:sp>
        <p:nvSpPr>
          <p:cNvPr id="16" name="Google Shape;187;g137950dafa7_1_9">
            <a:extLst>
              <a:ext uri="{FF2B5EF4-FFF2-40B4-BE49-F238E27FC236}">
                <a16:creationId xmlns:a16="http://schemas.microsoft.com/office/drawing/2014/main" id="{5A37A49B-0708-4BE6-BE3C-28444C8CE5CD}"/>
              </a:ext>
            </a:extLst>
          </p:cNvPr>
          <p:cNvSpPr txBox="1">
            <a:spLocks/>
          </p:cNvSpPr>
          <p:nvPr/>
        </p:nvSpPr>
        <p:spPr>
          <a:xfrm>
            <a:off x="1225286" y="1145556"/>
            <a:ext cx="7641480" cy="3221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5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2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SOPC</a:t>
            </a:r>
          </a:p>
          <a:p>
            <a:pPr algn="l">
              <a:spcBef>
                <a:spcPts val="200"/>
              </a:spcBef>
              <a:spcAft>
                <a:spcPts val="0"/>
              </a:spcAft>
              <a:buClrTx/>
            </a:pP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18D11-BF6C-40C9-B6E3-E342783D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A529DB-D37B-4F6C-A285-B7F209EFED0B}"/>
              </a:ext>
            </a:extLst>
          </p:cNvPr>
          <p:cNvSpPr txBox="1"/>
          <p:nvPr/>
        </p:nvSpPr>
        <p:spPr>
          <a:xfrm>
            <a:off x="7936659" y="4303158"/>
            <a:ext cx="517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4944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Larissa">
  <a:themeElements>
    <a:clrScheme name="HSB">
      <a:dk1>
        <a:srgbClr val="000000"/>
      </a:dk1>
      <a:lt1>
        <a:srgbClr val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478</Words>
  <Application>Microsoft Office PowerPoint</Application>
  <PresentationFormat>On-screen Show (16:9)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Corbel</vt:lpstr>
      <vt:lpstr>SourceSans_semibold</vt:lpstr>
      <vt:lpstr>Parallax</vt:lpstr>
      <vt:lpstr>PowerPoint Presentation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Bachelorarbeit   Stromversorgungskonzept für elektronische Stellwerke der Bahntechnik</dc:title>
  <dc:creator>Autor der Präsentation</dc:creator>
  <cp:lastModifiedBy>Belgacem, Jaouaher</cp:lastModifiedBy>
  <cp:revision>32</cp:revision>
  <dcterms:created xsi:type="dcterms:W3CDTF">2016-01-25T15:52:04Z</dcterms:created>
  <dcterms:modified xsi:type="dcterms:W3CDTF">2023-07-02T17:55:18Z</dcterms:modified>
</cp:coreProperties>
</file>