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7" r:id="rId5"/>
    <p:sldId id="268" r:id="rId6"/>
    <p:sldId id="260" r:id="rId7"/>
    <p:sldId id="269" r:id="rId8"/>
    <p:sldId id="259" r:id="rId9"/>
    <p:sldId id="270" r:id="rId10"/>
    <p:sldId id="261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>
      <p:cViewPr varScale="1">
        <p:scale>
          <a:sx n="112" d="100"/>
          <a:sy n="112" d="100"/>
        </p:scale>
        <p:origin x="102" y="2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6/20/2022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wirelessly powered pacemaker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985" y="5181600"/>
            <a:ext cx="4098175" cy="685800"/>
          </a:xfrm>
        </p:spPr>
        <p:txBody>
          <a:bodyPr/>
          <a:lstStyle/>
          <a:p>
            <a:r>
              <a:rPr lang="en-US" dirty="0"/>
              <a:t>By Jaouaher Belgacem</a:t>
            </a:r>
          </a:p>
        </p:txBody>
      </p:sp>
      <p:pic>
        <p:nvPicPr>
          <p:cNvPr id="5" name="image2.jpg">
            <a:extLst>
              <a:ext uri="{FF2B5EF4-FFF2-40B4-BE49-F238E27FC236}">
                <a16:creationId xmlns:a16="http://schemas.microsoft.com/office/drawing/2014/main" id="{4DBD138C-F540-762C-9645-7E24E5AA2E4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0" y="304800"/>
            <a:ext cx="1481137" cy="838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124200"/>
            <a:ext cx="7086600" cy="3177380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pic>
        <p:nvPicPr>
          <p:cNvPr id="6" name="image2.jpg">
            <a:extLst>
              <a:ext uri="{FF2B5EF4-FFF2-40B4-BE49-F238E27FC236}">
                <a16:creationId xmlns:a16="http://schemas.microsoft.com/office/drawing/2014/main" id="{1F23D3E9-32BF-E788-CA4A-455A5709932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0" y="304800"/>
            <a:ext cx="1481137" cy="838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BC84-A8B0-0878-8FE6-CBABB089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44ADCE-AC4B-C82F-584D-B438EE91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t>11</a:t>
            </a:fld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DB0BD-4BA0-8915-379D-0CF1259F1A30}"/>
              </a:ext>
            </a:extLst>
          </p:cNvPr>
          <p:cNvSpPr txBox="1"/>
          <p:nvPr/>
        </p:nvSpPr>
        <p:spPr>
          <a:xfrm>
            <a:off x="533400" y="2057400"/>
            <a:ext cx="11201400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dirty="0"/>
              <a:t>[1]: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+mj-lt"/>
              </a:rPr>
              <a:t>Hongming Lyu , Mathews John, David Burkland, BrianGreet, Allison Post, Aydin Babakhani, Mehdi Razavi, “Synchronized Biventricular Heart Pacing in a Closed-chest Porcine Model based on Wirelessly Powered Leadless Pacemakers”, Feb. 2020 [Online]. Available: https://www.nature.com/articles/s41598-020-59017-z.pdf </a:t>
            </a:r>
            <a:endParaRPr lang="fr-FR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FR" dirty="0"/>
              <a:t>[2]: medtronic.com</a:t>
            </a:r>
          </a:p>
        </p:txBody>
      </p:sp>
    </p:spTree>
    <p:extLst>
      <p:ext uri="{BB962C8B-B14F-4D97-AF65-F5344CB8AC3E}">
        <p14:creationId xmlns:p14="http://schemas.microsoft.com/office/powerpoint/2010/main" val="40621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Problematic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514600"/>
            <a:ext cx="5334000" cy="3886199"/>
          </a:xfrm>
        </p:spPr>
        <p:txBody>
          <a:bodyPr>
            <a:normAutofit/>
          </a:bodyPr>
          <a:lstStyle/>
          <a:p>
            <a:r>
              <a:rPr lang="en-US" dirty="0"/>
              <a:t>What is a pacemaker?</a:t>
            </a:r>
          </a:p>
          <a:p>
            <a:r>
              <a:rPr lang="en-US" dirty="0"/>
              <a:t>What are the main problems of the traditional pacemaker?</a:t>
            </a:r>
          </a:p>
          <a:p>
            <a:r>
              <a:rPr lang="en-US" dirty="0"/>
              <a:t>How can we solve these problems?</a:t>
            </a:r>
          </a:p>
          <a:p>
            <a:r>
              <a:rPr lang="en-US" dirty="0"/>
              <a:t>What our concept is about?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2F2CB04D-E459-BBE2-C971-4649FCA7B4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86" y="1742743"/>
            <a:ext cx="5334000" cy="2544327"/>
          </a:xfrm>
        </p:spPr>
      </p:pic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33A2091A-5DC4-CDE6-5810-E4A0F0082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875" y="4400217"/>
            <a:ext cx="2907525" cy="1715165"/>
          </a:xfrm>
          <a:prstGeom prst="rect">
            <a:avLst/>
          </a:prstGeom>
        </p:spPr>
      </p:pic>
      <p:pic>
        <p:nvPicPr>
          <p:cNvPr id="10" name="Picture 9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BA9E255F-F59D-0213-9ED8-27FAFE03DA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00"/>
          <a:stretch/>
        </p:blipFill>
        <p:spPr>
          <a:xfrm>
            <a:off x="6629400" y="4394858"/>
            <a:ext cx="2426475" cy="1720524"/>
          </a:xfrm>
          <a:prstGeom prst="rect">
            <a:avLst/>
          </a:prstGeom>
        </p:spPr>
      </p:pic>
      <p:pic>
        <p:nvPicPr>
          <p:cNvPr id="12" name="image2.jpg">
            <a:extLst>
              <a:ext uri="{FF2B5EF4-FFF2-40B4-BE49-F238E27FC236}">
                <a16:creationId xmlns:a16="http://schemas.microsoft.com/office/drawing/2014/main" id="{E4E349BC-D0DC-22EC-5179-262A527ED88E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0287000" y="304800"/>
            <a:ext cx="1481137" cy="838200"/>
          </a:xfrm>
          <a:prstGeom prst="rect">
            <a:avLst/>
          </a:prstGeom>
          <a:ln/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138E402-8E15-AD75-2ABA-FA4635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624" y="6433342"/>
            <a:ext cx="838200" cy="239715"/>
          </a:xfrm>
        </p:spPr>
        <p:txBody>
          <a:bodyPr/>
          <a:lstStyle/>
          <a:p>
            <a:fld id="{E31375A4-56A4-47D6-9801-1991572033F7}" type="slidenum">
              <a:rPr lang="fr-FR" smtClean="0"/>
              <a:t>2</a:t>
            </a:fld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AA6D8-93F2-1E0D-367B-77852DE1721C}"/>
              </a:ext>
            </a:extLst>
          </p:cNvPr>
          <p:cNvSpPr txBox="1"/>
          <p:nvPr/>
        </p:nvSpPr>
        <p:spPr>
          <a:xfrm>
            <a:off x="11658600" y="4114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A47AB-3C55-996D-E9B8-1CB0989F7C64}"/>
              </a:ext>
            </a:extLst>
          </p:cNvPr>
          <p:cNvSpPr txBox="1"/>
          <p:nvPr/>
        </p:nvSpPr>
        <p:spPr>
          <a:xfrm>
            <a:off x="11658600" y="60314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4E728-95C8-A6FF-C42A-8217594B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1353800" cy="5158579"/>
          </a:xfrm>
        </p:spPr>
        <p:txBody>
          <a:bodyPr/>
          <a:lstStyle/>
          <a:p>
            <a:r>
              <a:rPr lang="fr-FR" dirty="0"/>
              <a:t>Use Case Diagram: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7F7DDE7-79F2-D7A8-96C4-78A0B5C94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8"/>
          <a:stretch/>
        </p:blipFill>
        <p:spPr>
          <a:xfrm>
            <a:off x="4366682" y="1626476"/>
            <a:ext cx="7015900" cy="5158579"/>
          </a:xfrm>
          <a:prstGeom prst="rect">
            <a:avLst/>
          </a:prstGeom>
        </p:spPr>
      </p:pic>
      <p:pic>
        <p:nvPicPr>
          <p:cNvPr id="15" name="image2.jpg">
            <a:extLst>
              <a:ext uri="{FF2B5EF4-FFF2-40B4-BE49-F238E27FC236}">
                <a16:creationId xmlns:a16="http://schemas.microsoft.com/office/drawing/2014/main" id="{B3A233E9-FB79-13D4-E69D-07E61F1ED43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0" y="304800"/>
            <a:ext cx="1481137" cy="838200"/>
          </a:xfrm>
          <a:prstGeom prst="rect">
            <a:avLst/>
          </a:prstGeom>
          <a:ln/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262CF79-2384-78C9-A6CC-BF896B4C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807" y="6457100"/>
            <a:ext cx="838200" cy="239715"/>
          </a:xfrm>
        </p:spPr>
        <p:txBody>
          <a:bodyPr/>
          <a:lstStyle/>
          <a:p>
            <a:fld id="{E31375A4-56A4-47D6-9801-1991572033F7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4E728-95C8-A6FF-C42A-8217594B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1734800" cy="5257799"/>
          </a:xfrm>
        </p:spPr>
        <p:txBody>
          <a:bodyPr/>
          <a:lstStyle/>
          <a:p>
            <a:r>
              <a:rPr lang="fr-FR" dirty="0"/>
              <a:t>Activity Diagram: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DF16EC9-6290-E4A7-609A-FBCB3DC6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587062"/>
            <a:ext cx="5943600" cy="5171718"/>
          </a:xfrm>
          <a:prstGeom prst="rect">
            <a:avLst/>
          </a:prstGeom>
        </p:spPr>
      </p:pic>
      <p:pic>
        <p:nvPicPr>
          <p:cNvPr id="7" name="image2.jpg">
            <a:extLst>
              <a:ext uri="{FF2B5EF4-FFF2-40B4-BE49-F238E27FC236}">
                <a16:creationId xmlns:a16="http://schemas.microsoft.com/office/drawing/2014/main" id="{65C5DA8A-B348-3CB8-E2A1-33B25B0CA60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0" y="304800"/>
            <a:ext cx="1481137" cy="838200"/>
          </a:xfrm>
          <a:prstGeom prst="rect">
            <a:avLst/>
          </a:prstGeom>
          <a:ln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FBBF12-A37E-FDF5-4827-20E224F8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448817"/>
            <a:ext cx="838200" cy="239715"/>
          </a:xfrm>
        </p:spPr>
        <p:txBody>
          <a:bodyPr/>
          <a:lstStyle/>
          <a:p>
            <a:fld id="{E31375A4-56A4-47D6-9801-1991572033F7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305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4E728-95C8-A6FF-C42A-8217594B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11811000" cy="5158579"/>
          </a:xfrm>
        </p:spPr>
        <p:txBody>
          <a:bodyPr/>
          <a:lstStyle/>
          <a:p>
            <a:r>
              <a:rPr lang="fr-FR" dirty="0"/>
              <a:t>Requirements Diagram:</a:t>
            </a:r>
          </a:p>
        </p:txBody>
      </p:sp>
      <p:pic>
        <p:nvPicPr>
          <p:cNvPr id="7" name="image2.jpg">
            <a:extLst>
              <a:ext uri="{FF2B5EF4-FFF2-40B4-BE49-F238E27FC236}">
                <a16:creationId xmlns:a16="http://schemas.microsoft.com/office/drawing/2014/main" id="{947F322E-62C6-C7A2-210C-7A3D5E44160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0" y="304800"/>
            <a:ext cx="1481137" cy="838200"/>
          </a:xfrm>
          <a:prstGeom prst="rect">
            <a:avLst/>
          </a:prstGeom>
          <a:ln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C70A36-7B02-F8A8-DCF6-25F43218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9937" y="6433342"/>
            <a:ext cx="838200" cy="239715"/>
          </a:xfrm>
        </p:spPr>
        <p:txBody>
          <a:bodyPr/>
          <a:lstStyle/>
          <a:p>
            <a:fld id="{E31375A4-56A4-47D6-9801-1991572033F7}" type="slidenum">
              <a:rPr lang="fr-FR" smtClean="0"/>
              <a:t>5</a:t>
            </a:fld>
            <a:endParaRPr lang="fr-FR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8439C5D-CFBE-4391-5040-0D2ECA51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804603"/>
            <a:ext cx="7292097" cy="47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038600" cy="5082380"/>
          </a:xfrm>
        </p:spPr>
        <p:txBody>
          <a:bodyPr/>
          <a:lstStyle/>
          <a:p>
            <a:r>
              <a:rPr lang="en-US" dirty="0"/>
              <a:t>The system is composed of two devices:</a:t>
            </a:r>
          </a:p>
          <a:p>
            <a:pPr lvl="1"/>
            <a:r>
              <a:rPr lang="en-US" dirty="0"/>
              <a:t>The implantable pacemaker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C050403-C9CA-55D6-9F54-8B69680859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30" y="1676400"/>
            <a:ext cx="7325166" cy="5105710"/>
          </a:xfrm>
        </p:spPr>
      </p:pic>
      <p:pic>
        <p:nvPicPr>
          <p:cNvPr id="12" name="image2.jpg">
            <a:extLst>
              <a:ext uri="{FF2B5EF4-FFF2-40B4-BE49-F238E27FC236}">
                <a16:creationId xmlns:a16="http://schemas.microsoft.com/office/drawing/2014/main" id="{21012E3A-8326-2085-A17D-3263483D4BE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0" y="304800"/>
            <a:ext cx="1481137" cy="838200"/>
          </a:xfrm>
          <a:prstGeom prst="rect">
            <a:avLst/>
          </a:prstGeom>
          <a:ln/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5D93EBE-D7F8-439A-EB6A-B95BA4CC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4316" y="6433342"/>
            <a:ext cx="838200" cy="239715"/>
          </a:xfrm>
        </p:spPr>
        <p:txBody>
          <a:bodyPr/>
          <a:lstStyle/>
          <a:p>
            <a:fld id="{E31375A4-56A4-47D6-9801-1991572033F7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343400" cy="5082380"/>
          </a:xfrm>
        </p:spPr>
        <p:txBody>
          <a:bodyPr/>
          <a:lstStyle/>
          <a:p>
            <a:r>
              <a:rPr lang="en-US" dirty="0"/>
              <a:t>The system is composed of two devices:</a:t>
            </a:r>
          </a:p>
          <a:p>
            <a:pPr lvl="1"/>
            <a:r>
              <a:rPr lang="en-US" dirty="0"/>
              <a:t>The implantable pacemaker</a:t>
            </a:r>
          </a:p>
          <a:p>
            <a:pPr lvl="1"/>
            <a:r>
              <a:rPr lang="en-US" dirty="0"/>
              <a:t>The portable RF power source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91CF5D6-2781-1ECA-EE36-D594F4BE58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7132002" cy="3276600"/>
          </a:xfrm>
        </p:spPr>
      </p:pic>
      <p:pic>
        <p:nvPicPr>
          <p:cNvPr id="9" name="image2.jpg">
            <a:extLst>
              <a:ext uri="{FF2B5EF4-FFF2-40B4-BE49-F238E27FC236}">
                <a16:creationId xmlns:a16="http://schemas.microsoft.com/office/drawing/2014/main" id="{6C35F1AB-B95A-0A23-4B57-97F6F334D26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0" y="304800"/>
            <a:ext cx="1481137" cy="838200"/>
          </a:xfrm>
          <a:prstGeom prst="rect">
            <a:avLst/>
          </a:prstGeom>
          <a:ln/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68D4C2B-A2D1-5B61-FCAD-FFDC349A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8202" y="6456359"/>
            <a:ext cx="838200" cy="239715"/>
          </a:xfrm>
        </p:spPr>
        <p:txBody>
          <a:bodyPr/>
          <a:lstStyle/>
          <a:p>
            <a:fld id="{E31375A4-56A4-47D6-9801-1991572033F7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10" name="Content Placeholder 9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02A13C9D-C914-0A3C-4CA1-CD2C282747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34" y="1838760"/>
            <a:ext cx="2708767" cy="4575175"/>
          </a:xfrm>
        </p:spPr>
      </p:pic>
      <p:pic>
        <p:nvPicPr>
          <p:cNvPr id="12" name="Content Placeholder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4715DA-945F-7977-0063-4F5F976494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838760"/>
            <a:ext cx="2514600" cy="4575175"/>
          </a:xfrm>
        </p:spPr>
      </p:pic>
      <p:pic>
        <p:nvPicPr>
          <p:cNvPr id="14" name="image2.jpg">
            <a:extLst>
              <a:ext uri="{FF2B5EF4-FFF2-40B4-BE49-F238E27FC236}">
                <a16:creationId xmlns:a16="http://schemas.microsoft.com/office/drawing/2014/main" id="{406BAB06-CBA8-D178-7367-A0E68D8F6BD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0" y="304800"/>
            <a:ext cx="1481137" cy="838200"/>
          </a:xfrm>
          <a:prstGeom prst="rect">
            <a:avLst/>
          </a:prstGeom>
          <a:ln/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7772842-968A-8DB5-A103-81274EFE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9937" y="6433342"/>
            <a:ext cx="838200" cy="239715"/>
          </a:xfrm>
        </p:spPr>
        <p:txBody>
          <a:bodyPr/>
          <a:lstStyle/>
          <a:p>
            <a:fld id="{E31375A4-56A4-47D6-9801-1991572033F7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C30435-BF00-A41B-E661-D7F11B03A0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44017"/>
            <a:ext cx="2686491" cy="4575176"/>
          </a:xfrm>
        </p:spPr>
      </p:pic>
      <p:pic>
        <p:nvPicPr>
          <p:cNvPr id="11" name="Content Placeholder 10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8CEA9092-0523-5DE1-4985-A836DEF9F5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44018"/>
            <a:ext cx="2745105" cy="4575175"/>
          </a:xfr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7BBB34-A537-0A87-D065-44268EDAB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915" y="1844017"/>
            <a:ext cx="2712130" cy="4575175"/>
          </a:xfrm>
          <a:prstGeom prst="rect">
            <a:avLst/>
          </a:prstGeom>
        </p:spPr>
      </p:pic>
      <p:pic>
        <p:nvPicPr>
          <p:cNvPr id="16" name="image2.jpg">
            <a:extLst>
              <a:ext uri="{FF2B5EF4-FFF2-40B4-BE49-F238E27FC236}">
                <a16:creationId xmlns:a16="http://schemas.microsoft.com/office/drawing/2014/main" id="{03F4C2AF-F1E0-426A-5DC9-7D0BDDB77A28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0287000" y="304800"/>
            <a:ext cx="1481137" cy="838200"/>
          </a:xfrm>
          <a:prstGeom prst="rect">
            <a:avLst/>
          </a:prstGeom>
          <a:ln/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BF74789-D115-4C86-D3D8-904D853E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372" y="6519065"/>
            <a:ext cx="838200" cy="239715"/>
          </a:xfrm>
        </p:spPr>
        <p:txBody>
          <a:bodyPr/>
          <a:lstStyle/>
          <a:p>
            <a:fld id="{E31375A4-56A4-47D6-9801-1991572033F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7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425</TotalTime>
  <Words>175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Medium</vt:lpstr>
      <vt:lpstr>Medical Design 16x9</vt:lpstr>
      <vt:lpstr>Intelligent wirelessly powered pacemaker</vt:lpstr>
      <vt:lpstr>Problematic</vt:lpstr>
      <vt:lpstr>Software Models</vt:lpstr>
      <vt:lpstr>Software Models</vt:lpstr>
      <vt:lpstr>Software Models</vt:lpstr>
      <vt:lpstr>Hardware Model</vt:lpstr>
      <vt:lpstr>Hardware Model</vt:lpstr>
      <vt:lpstr>User Interface</vt:lpstr>
      <vt:lpstr>User Interface</vt:lpstr>
      <vt:lpstr>THANK YOU FOR YOUR ATTENTION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wirelessly powered pacemaker</dc:title>
  <dc:creator>Jaouaher Belgacem</dc:creator>
  <cp:lastModifiedBy>Jaouaher Belgacem</cp:lastModifiedBy>
  <cp:revision>2</cp:revision>
  <dcterms:created xsi:type="dcterms:W3CDTF">2022-06-10T09:04:02Z</dcterms:created>
  <dcterms:modified xsi:type="dcterms:W3CDTF">2022-06-20T09:43:34Z</dcterms:modified>
</cp:coreProperties>
</file>