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60" r:id="rId9"/>
    <p:sldId id="261" r:id="rId10"/>
    <p:sldId id="262" r:id="rId11"/>
    <p:sldId id="272" r:id="rId12"/>
    <p:sldId id="273" r:id="rId13"/>
    <p:sldId id="274" r:id="rId14"/>
    <p:sldId id="265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128"/>
    <a:srgbClr val="A8B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sz="2800" dirty="0"/>
              <a:t>identificación y</a:t>
            </a:r>
            <a:br>
              <a:rPr lang="es-PE" sz="2800" dirty="0"/>
            </a:br>
            <a:r>
              <a:rPr lang="es-PE" sz="2800" dirty="0"/>
              <a:t>extracción de puntos característicos</a:t>
            </a:r>
            <a:br>
              <a:rPr lang="es-PE" sz="2800" dirty="0"/>
            </a:br>
            <a:r>
              <a:rPr lang="es-PE" sz="2800" dirty="0"/>
              <a:t/>
            </a:r>
            <a:br>
              <a:rPr lang="es-PE" sz="2800" dirty="0"/>
            </a:br>
            <a:r>
              <a:rPr lang="es-PE" sz="2800" dirty="0"/>
              <a:t>desde un padrón con un formato pre-</a:t>
            </a:r>
            <a:br>
              <a:rPr lang="es-PE" sz="2800" dirty="0"/>
            </a:br>
            <a:r>
              <a:rPr lang="es-PE" sz="2800" dirty="0" smtClean="0"/>
              <a:t>definido en tiempo real.</a:t>
            </a:r>
            <a:endParaRPr lang="es-PE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Joao Pinheiro | Leticia </a:t>
            </a:r>
            <a:r>
              <a:rPr lang="es-PE" dirty="0" smtClean="0"/>
              <a:t>Pinto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43548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661211" y="1869140"/>
            <a:ext cx="2017059" cy="20170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0" t="16798" r="30315" b="35170"/>
          <a:stretch/>
        </p:blipFill>
        <p:spPr>
          <a:xfrm>
            <a:off x="806823" y="1586752"/>
            <a:ext cx="3315471" cy="25818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0" t="16798" r="57974" b="71694"/>
          <a:stretch/>
        </p:blipFill>
        <p:spPr>
          <a:xfrm>
            <a:off x="806823" y="4558552"/>
            <a:ext cx="1775011" cy="163301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015172" y="2205317"/>
            <a:ext cx="1344705" cy="1344705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06823" y="216945"/>
            <a:ext cx="9875520" cy="1356360"/>
          </a:xfrm>
        </p:spPr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La heurística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96950" y="2178425"/>
            <a:ext cx="1362928" cy="13715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5639092" y="1869140"/>
            <a:ext cx="2039177" cy="2017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cuádruple 11"/>
          <p:cNvSpPr/>
          <p:nvPr/>
        </p:nvSpPr>
        <p:spPr>
          <a:xfrm>
            <a:off x="6546330" y="2723029"/>
            <a:ext cx="282388" cy="282388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5478588" y="4168587"/>
            <a:ext cx="4399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La distancia entre los centros es mínima en radio definido.</a:t>
            </a:r>
            <a:endParaRPr lang="es-PE" sz="2800" dirty="0"/>
          </a:p>
        </p:txBody>
      </p:sp>
      <p:grpSp>
        <p:nvGrpSpPr>
          <p:cNvPr id="3" name="Grupo 2"/>
          <p:cNvGrpSpPr/>
          <p:nvPr/>
        </p:nvGrpSpPr>
        <p:grpSpPr>
          <a:xfrm>
            <a:off x="9578871" y="1129553"/>
            <a:ext cx="598158" cy="591670"/>
            <a:chOff x="9068092" y="1869140"/>
            <a:chExt cx="2039178" cy="2017059"/>
          </a:xfrm>
        </p:grpSpPr>
        <p:sp>
          <p:nvSpPr>
            <p:cNvPr id="11" name="Elipse 10"/>
            <p:cNvSpPr/>
            <p:nvPr/>
          </p:nvSpPr>
          <p:spPr>
            <a:xfrm>
              <a:off x="9090211" y="1869140"/>
              <a:ext cx="2017059" cy="2017059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Elipse 12"/>
            <p:cNvSpPr/>
            <p:nvPr/>
          </p:nvSpPr>
          <p:spPr>
            <a:xfrm>
              <a:off x="9444172" y="2205317"/>
              <a:ext cx="1344705" cy="1344705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9425950" y="2178425"/>
              <a:ext cx="1362928" cy="13715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9068092" y="1869140"/>
              <a:ext cx="2039177" cy="201705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Flecha cuádruple 17"/>
            <p:cNvSpPr/>
            <p:nvPr/>
          </p:nvSpPr>
          <p:spPr>
            <a:xfrm>
              <a:off x="9975330" y="2723029"/>
              <a:ext cx="282388" cy="282388"/>
            </a:xfrm>
            <a:prstGeom prst="quad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9" name="Grupo 18"/>
          <p:cNvGrpSpPr/>
          <p:nvPr/>
        </p:nvGrpSpPr>
        <p:grpSpPr>
          <a:xfrm flipH="1">
            <a:off x="10619548" y="2723029"/>
            <a:ext cx="125589" cy="840439"/>
            <a:chOff x="9068092" y="1869140"/>
            <a:chExt cx="2039178" cy="2017059"/>
          </a:xfrm>
        </p:grpSpPr>
        <p:sp>
          <p:nvSpPr>
            <p:cNvPr id="20" name="Elipse 19"/>
            <p:cNvSpPr/>
            <p:nvPr/>
          </p:nvSpPr>
          <p:spPr>
            <a:xfrm>
              <a:off x="9090211" y="1869140"/>
              <a:ext cx="2017059" cy="2017059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Elipse 20"/>
            <p:cNvSpPr/>
            <p:nvPr/>
          </p:nvSpPr>
          <p:spPr>
            <a:xfrm>
              <a:off x="9444172" y="2205317"/>
              <a:ext cx="1344705" cy="1344705"/>
            </a:xfrm>
            <a:prstGeom prst="ellipse">
              <a:avLst/>
            </a:prstGeom>
            <a:ln w="762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9425950" y="2178425"/>
              <a:ext cx="1362928" cy="13715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Rectángulo 22"/>
            <p:cNvSpPr/>
            <p:nvPr/>
          </p:nvSpPr>
          <p:spPr>
            <a:xfrm>
              <a:off x="9068092" y="1869140"/>
              <a:ext cx="2039177" cy="2017059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4" name="Flecha cuádruple 23"/>
            <p:cNvSpPr/>
            <p:nvPr/>
          </p:nvSpPr>
          <p:spPr>
            <a:xfrm>
              <a:off x="9975330" y="2723029"/>
              <a:ext cx="282388" cy="282388"/>
            </a:xfrm>
            <a:prstGeom prst="quad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10" name="Conector recto 9"/>
          <p:cNvCxnSpPr/>
          <p:nvPr/>
        </p:nvCxnSpPr>
        <p:spPr>
          <a:xfrm flipV="1">
            <a:off x="6687524" y="1721223"/>
            <a:ext cx="1098323" cy="115644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328501" y="2704133"/>
            <a:ext cx="1386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Radio</a:t>
            </a:r>
            <a:endParaRPr lang="es-PE" sz="2800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 flipV="1">
            <a:off x="7663472" y="1896035"/>
            <a:ext cx="1164192" cy="89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10224358" y="1028339"/>
            <a:ext cx="519417" cy="519417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241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06823" y="216945"/>
            <a:ext cx="9875520" cy="1356360"/>
          </a:xfrm>
        </p:spPr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…Otra </a:t>
            </a:r>
            <a:r>
              <a:rPr lang="es-PE" dirty="0" smtClean="0">
                <a:latin typeface="Arial Rounded MT Bold" panose="020F0704030504030204" pitchFamily="34" charset="0"/>
              </a:rPr>
              <a:t>heurística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r="22941" b="17941"/>
          <a:stretch/>
        </p:blipFill>
        <p:spPr>
          <a:xfrm>
            <a:off x="1169895" y="2191870"/>
            <a:ext cx="4168588" cy="375173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4746813" y="2649070"/>
            <a:ext cx="255494" cy="255494"/>
            <a:chOff x="6656294" y="2151529"/>
            <a:chExt cx="443753" cy="443753"/>
          </a:xfrm>
        </p:grpSpPr>
        <p:sp>
          <p:nvSpPr>
            <p:cNvPr id="27" name="Elipse 26"/>
            <p:cNvSpPr/>
            <p:nvPr/>
          </p:nvSpPr>
          <p:spPr>
            <a:xfrm>
              <a:off x="6656294" y="2151529"/>
              <a:ext cx="443753" cy="443753"/>
            </a:xfrm>
            <a:prstGeom prst="ellipse">
              <a:avLst/>
            </a:prstGeom>
            <a:solidFill>
              <a:srgbClr val="2F3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Elipse 28"/>
            <p:cNvSpPr/>
            <p:nvPr/>
          </p:nvSpPr>
          <p:spPr>
            <a:xfrm>
              <a:off x="6743699" y="2225487"/>
              <a:ext cx="295835" cy="295835"/>
            </a:xfrm>
            <a:prstGeom prst="ellipse">
              <a:avLst/>
            </a:prstGeom>
            <a:solidFill>
              <a:srgbClr val="A8B2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32" name="Conector recto de flecha 31"/>
          <p:cNvCxnSpPr>
            <a:endCxn id="27" idx="7"/>
          </p:cNvCxnSpPr>
          <p:nvPr/>
        </p:nvCxnSpPr>
        <p:spPr>
          <a:xfrm flipH="1">
            <a:off x="4964891" y="2030506"/>
            <a:ext cx="1153521" cy="65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282981" y="1586751"/>
            <a:ext cx="4399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Ruido con característica</a:t>
            </a:r>
            <a:r>
              <a:rPr lang="es-PE" sz="2800" dirty="0" smtClean="0"/>
              <a:t>s similares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75466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06823" y="216945"/>
            <a:ext cx="9875520" cy="1356360"/>
          </a:xfrm>
        </p:spPr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…Otra </a:t>
            </a:r>
            <a:r>
              <a:rPr lang="es-PE" dirty="0" smtClean="0">
                <a:latin typeface="Arial Rounded MT Bold" panose="020F0704030504030204" pitchFamily="34" charset="0"/>
              </a:rPr>
              <a:t>heurística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7" r="22941" b="17941"/>
          <a:stretch/>
        </p:blipFill>
        <p:spPr>
          <a:xfrm>
            <a:off x="1169895" y="2191870"/>
            <a:ext cx="4168588" cy="375173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4746813" y="2649070"/>
            <a:ext cx="255494" cy="255494"/>
            <a:chOff x="6656294" y="2151529"/>
            <a:chExt cx="443753" cy="443753"/>
          </a:xfrm>
        </p:grpSpPr>
        <p:sp>
          <p:nvSpPr>
            <p:cNvPr id="27" name="Elipse 26"/>
            <p:cNvSpPr/>
            <p:nvPr/>
          </p:nvSpPr>
          <p:spPr>
            <a:xfrm>
              <a:off x="6656294" y="2151529"/>
              <a:ext cx="443753" cy="443753"/>
            </a:xfrm>
            <a:prstGeom prst="ellipse">
              <a:avLst/>
            </a:prstGeom>
            <a:solidFill>
              <a:srgbClr val="2F31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9" name="Elipse 28"/>
            <p:cNvSpPr/>
            <p:nvPr/>
          </p:nvSpPr>
          <p:spPr>
            <a:xfrm>
              <a:off x="6743699" y="2225487"/>
              <a:ext cx="295835" cy="295835"/>
            </a:xfrm>
            <a:prstGeom prst="ellipse">
              <a:avLst/>
            </a:prstGeom>
            <a:solidFill>
              <a:srgbClr val="A8B2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cxnSp>
        <p:nvCxnSpPr>
          <p:cNvPr id="32" name="Conector recto de flecha 31"/>
          <p:cNvCxnSpPr>
            <a:endCxn id="2" idx="5"/>
          </p:cNvCxnSpPr>
          <p:nvPr/>
        </p:nvCxnSpPr>
        <p:spPr>
          <a:xfrm flipH="1">
            <a:off x="5229361" y="3142586"/>
            <a:ext cx="1726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282981" y="1586751"/>
            <a:ext cx="4399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Ruido con característica</a:t>
            </a:r>
            <a:r>
              <a:rPr lang="es-PE" sz="2800" dirty="0" smtClean="0"/>
              <a:t>s similares</a:t>
            </a:r>
            <a:endParaRPr lang="es-PE" sz="2800" dirty="0"/>
          </a:p>
        </p:txBody>
      </p:sp>
      <p:sp>
        <p:nvSpPr>
          <p:cNvPr id="2" name="Elipse 1"/>
          <p:cNvSpPr/>
          <p:nvPr/>
        </p:nvSpPr>
        <p:spPr>
          <a:xfrm>
            <a:off x="4391483" y="2304708"/>
            <a:ext cx="981635" cy="981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/>
          <p:cNvSpPr txBox="1"/>
          <p:nvPr/>
        </p:nvSpPr>
        <p:spPr>
          <a:xfrm>
            <a:off x="6956291" y="2810886"/>
            <a:ext cx="4399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Pero en un área determinada no posee vecinos que cumplan la condición de característica</a:t>
            </a:r>
            <a:endParaRPr lang="es-PE" sz="2800" dirty="0"/>
          </a:p>
        </p:txBody>
      </p:sp>
      <p:sp>
        <p:nvSpPr>
          <p:cNvPr id="15" name="Elipse 14"/>
          <p:cNvSpPr/>
          <p:nvPr/>
        </p:nvSpPr>
        <p:spPr>
          <a:xfrm>
            <a:off x="3973565" y="3286343"/>
            <a:ext cx="981635" cy="981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Conector recto de flecha 15"/>
          <p:cNvCxnSpPr>
            <a:endCxn id="15" idx="5"/>
          </p:cNvCxnSpPr>
          <p:nvPr/>
        </p:nvCxnSpPr>
        <p:spPr>
          <a:xfrm flipH="1" flipV="1">
            <a:off x="4811443" y="4124221"/>
            <a:ext cx="2144848" cy="98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282981" y="5112874"/>
            <a:ext cx="4399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Como por ejemplo esta elipse.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59166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06823" y="216945"/>
            <a:ext cx="9875520" cy="1356360"/>
          </a:xfrm>
        </p:spPr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…Tracking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41" r="28092"/>
          <a:stretch/>
        </p:blipFill>
        <p:spPr>
          <a:xfrm>
            <a:off x="685800" y="1743145"/>
            <a:ext cx="5127812" cy="43887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706" r="24485"/>
          <a:stretch/>
        </p:blipFill>
        <p:spPr>
          <a:xfrm>
            <a:off x="5966013" y="1729698"/>
            <a:ext cx="5520170" cy="44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25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Resultado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VIDEO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708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 y trabajo a futuro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E" dirty="0" smtClean="0"/>
              <a:t>Un cálculo de threshold adaptativo provee mejores resultados, debido a que distribuye los niveles de saturación y brillo, logrando una mejor definición de las características.</a:t>
            </a:r>
          </a:p>
          <a:p>
            <a:r>
              <a:rPr lang="es-PE" dirty="0" smtClean="0"/>
              <a:t> </a:t>
            </a:r>
            <a:r>
              <a:rPr lang="es-PE" dirty="0" smtClean="0"/>
              <a:t>Se utilizó una segmentación para los </a:t>
            </a:r>
            <a:r>
              <a:rPr lang="es-PE" dirty="0" err="1" smtClean="0"/>
              <a:t>frames</a:t>
            </a:r>
            <a:r>
              <a:rPr lang="es-PE" dirty="0" smtClean="0"/>
              <a:t> que poseen mucha saturación, y un threshold adaptativo en áreas más pequeñas, mejorando el rendimiento.</a:t>
            </a:r>
          </a:p>
          <a:p>
            <a:r>
              <a:rPr lang="es-PE" dirty="0" smtClean="0"/>
              <a:t>Se puede eliminar ruido usando más heurísticas sencillas, como la búsqueda de vecinos similares, sin mucho coste adicional.</a:t>
            </a:r>
          </a:p>
          <a:p>
            <a:r>
              <a:rPr lang="es-PE" dirty="0" smtClean="0"/>
              <a:t>El tracking es un procedimiento que requiere mayor análisis, para que sea más efectivo.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1300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65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ector recto 28"/>
          <p:cNvCxnSpPr>
            <a:stCxn id="25" idx="1"/>
            <a:endCxn id="8" idx="3"/>
          </p:cNvCxnSpPr>
          <p:nvPr/>
        </p:nvCxnSpPr>
        <p:spPr>
          <a:xfrm flipH="1">
            <a:off x="3770715" y="4733363"/>
            <a:ext cx="4260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8891952" y="3039033"/>
            <a:ext cx="0" cy="134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457202" y="2339785"/>
            <a:ext cx="1300120" cy="699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CAPTURA DE VIDEO</a:t>
            </a:r>
            <a:endParaRPr lang="es-PE" sz="1200" dirty="0"/>
          </a:p>
        </p:txBody>
      </p:sp>
      <p:sp>
        <p:nvSpPr>
          <p:cNvPr id="6" name="Rectángulo 5"/>
          <p:cNvSpPr/>
          <p:nvPr/>
        </p:nvSpPr>
        <p:spPr>
          <a:xfrm>
            <a:off x="2048439" y="2339785"/>
            <a:ext cx="1722276" cy="699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PREPROCESAMIENTO</a:t>
            </a:r>
            <a:endParaRPr lang="es-PE" sz="1200" dirty="0"/>
          </a:p>
        </p:txBody>
      </p:sp>
      <p:sp>
        <p:nvSpPr>
          <p:cNvPr id="8" name="Rectángulo 7"/>
          <p:cNvSpPr/>
          <p:nvPr/>
        </p:nvSpPr>
        <p:spPr>
          <a:xfrm>
            <a:off x="2048439" y="4383739"/>
            <a:ext cx="1722276" cy="6992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THRESHOLD</a:t>
            </a:r>
            <a:endParaRPr lang="es-PE" sz="1200" dirty="0"/>
          </a:p>
        </p:txBody>
      </p:sp>
      <p:cxnSp>
        <p:nvCxnSpPr>
          <p:cNvPr id="11" name="Conector recto 10"/>
          <p:cNvCxnSpPr>
            <a:stCxn id="6" idx="2"/>
            <a:endCxn id="8" idx="0"/>
          </p:cNvCxnSpPr>
          <p:nvPr/>
        </p:nvCxnSpPr>
        <p:spPr>
          <a:xfrm>
            <a:off x="2909577" y="3039033"/>
            <a:ext cx="0" cy="1344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2048439" y="3361762"/>
            <a:ext cx="1722276" cy="6992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BLUR GAUSSIANO</a:t>
            </a:r>
            <a:endParaRPr lang="es-PE" sz="1200" dirty="0"/>
          </a:p>
        </p:txBody>
      </p:sp>
      <p:cxnSp>
        <p:nvCxnSpPr>
          <p:cNvPr id="14" name="Conector recto de flecha 13"/>
          <p:cNvCxnSpPr>
            <a:stCxn id="4" idx="3"/>
            <a:endCxn id="6" idx="1"/>
          </p:cNvCxnSpPr>
          <p:nvPr/>
        </p:nvCxnSpPr>
        <p:spPr>
          <a:xfrm>
            <a:off x="1757322" y="2689409"/>
            <a:ext cx="291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4042564" y="2339784"/>
            <a:ext cx="1722276" cy="699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DETECCIÓN DE CONTORNOS</a:t>
            </a:r>
            <a:endParaRPr lang="es-PE" sz="1200" dirty="0"/>
          </a:p>
        </p:txBody>
      </p:sp>
      <p:cxnSp>
        <p:nvCxnSpPr>
          <p:cNvPr id="18" name="Conector recto de flecha 17"/>
          <p:cNvCxnSpPr>
            <a:stCxn id="6" idx="3"/>
            <a:endCxn id="16" idx="1"/>
          </p:cNvCxnSpPr>
          <p:nvPr/>
        </p:nvCxnSpPr>
        <p:spPr>
          <a:xfrm flipV="1">
            <a:off x="3770715" y="2689408"/>
            <a:ext cx="2718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6036689" y="2339784"/>
            <a:ext cx="1722276" cy="699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FIT ELLIPSE</a:t>
            </a:r>
            <a:endParaRPr lang="es-PE" sz="1200" dirty="0"/>
          </a:p>
        </p:txBody>
      </p:sp>
      <p:cxnSp>
        <p:nvCxnSpPr>
          <p:cNvPr id="21" name="Conector recto de flecha 20"/>
          <p:cNvCxnSpPr>
            <a:stCxn id="16" idx="3"/>
            <a:endCxn id="19" idx="1"/>
          </p:cNvCxnSpPr>
          <p:nvPr/>
        </p:nvCxnSpPr>
        <p:spPr>
          <a:xfrm>
            <a:off x="5764840" y="2689408"/>
            <a:ext cx="27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8030814" y="2339784"/>
            <a:ext cx="1722276" cy="699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ELIMINACIÓN DE RUIDO</a:t>
            </a:r>
            <a:endParaRPr lang="es-PE" sz="1200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7758965" y="2689408"/>
            <a:ext cx="27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8030814" y="3361762"/>
            <a:ext cx="1722276" cy="6992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DIFERENCIA DE CENTROS</a:t>
            </a:r>
            <a:endParaRPr lang="es-PE" sz="1200" dirty="0"/>
          </a:p>
        </p:txBody>
      </p:sp>
      <p:sp>
        <p:nvSpPr>
          <p:cNvPr id="25" name="Rectángulo 24"/>
          <p:cNvSpPr/>
          <p:nvPr/>
        </p:nvSpPr>
        <p:spPr>
          <a:xfrm>
            <a:off x="8030814" y="4383739"/>
            <a:ext cx="1722276" cy="6992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BÚSQUEDA DE VECINOS SIMILARES</a:t>
            </a:r>
            <a:endParaRPr lang="es-PE" sz="1200" dirty="0"/>
          </a:p>
        </p:txBody>
      </p:sp>
      <p:sp>
        <p:nvSpPr>
          <p:cNvPr id="26" name="Rectángulo 25"/>
          <p:cNvSpPr/>
          <p:nvPr/>
        </p:nvSpPr>
        <p:spPr>
          <a:xfrm>
            <a:off x="5175551" y="4383739"/>
            <a:ext cx="1722276" cy="6992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CORRECCIÓN DE SOBRESATURACIÓN</a:t>
            </a:r>
            <a:endParaRPr lang="es-PE" sz="1200" dirty="0"/>
          </a:p>
        </p:txBody>
      </p:sp>
      <p:sp>
        <p:nvSpPr>
          <p:cNvPr id="30" name="Rectángulo 29"/>
          <p:cNvSpPr/>
          <p:nvPr/>
        </p:nvSpPr>
        <p:spPr>
          <a:xfrm>
            <a:off x="9999107" y="2339784"/>
            <a:ext cx="1722276" cy="699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 smtClean="0"/>
              <a:t>TRACKING</a:t>
            </a:r>
            <a:endParaRPr lang="es-PE" sz="1200" dirty="0"/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9753090" y="2689408"/>
            <a:ext cx="271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2472924" y="882601"/>
            <a:ext cx="71275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PIPELINE PARA LA DETECCIÓN Y TRACKING</a:t>
            </a:r>
            <a:endParaRPr lang="es-E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378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zYtVieqNnIw/WoU7Sns9PqI/AAAAAAAAAfA/XlpPha8NNX0zS0DTdrdF6d8c6msuMCWcACL0BGAYYCw/h475/2018-02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04" y="618566"/>
            <a:ext cx="7146178" cy="533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137210" y="4202811"/>
            <a:ext cx="2772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 smtClean="0"/>
              <a:t>Threshold usando el espacio HSV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08895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jYj8lG0sM5k/WoU7v8AI4vI/AAAAAAAAAfA/MTobF7y9uewcX_8n-qJsZEg-AryQp240wCL0BGAYYCw/h484/2018-02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98" y="2030223"/>
            <a:ext cx="10902459" cy="407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33798" y="827600"/>
            <a:ext cx="354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El problema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6025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-pHvYF7lhPgw/WoU8NAQgYpI/AAAAAAAAAfA/rHsl7mqxVV4fTSDHczPsvnsmO1UuwVXqACL0BGAYYCw/h476/2018-02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3" y="1593476"/>
            <a:ext cx="6057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766610" y="827600"/>
            <a:ext cx="354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La mejora</a:t>
            </a:r>
            <a:endParaRPr lang="es-PE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7766610" y="3860426"/>
            <a:ext cx="3542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Muy costosa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71892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jYj8lG0sM5k/WoU7v8AI4vI/AAAAAAAAAfA/MTobF7y9uewcX_8n-qJsZEg-AryQp240wCL0BGAYYCw/h484/2018-02-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18"/>
          <a:stretch/>
        </p:blipFill>
        <p:spPr bwMode="auto">
          <a:xfrm>
            <a:off x="733798" y="1473931"/>
            <a:ext cx="6231778" cy="46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33798" y="572106"/>
            <a:ext cx="609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¡El problema, es la solución!</a:t>
            </a:r>
            <a:endParaRPr lang="es-PE" sz="3600" dirty="0"/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4249271" y="2312895"/>
            <a:ext cx="3711388" cy="119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3092824" y="1765665"/>
            <a:ext cx="1519517" cy="16364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7355542" y="3641413"/>
            <a:ext cx="4101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dirty="0" smtClean="0"/>
              <a:t>Lo más brillante resalta del resto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92426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jYj8lG0sM5k/WoU7v8AI4vI/AAAAAAAAAfA/MTobF7y9uewcX_8n-qJsZEg-AryQp240wCL0BGAYYCw/h484/2018-02-1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3" t="7601" r="70785" b="60144"/>
          <a:stretch/>
        </p:blipFill>
        <p:spPr bwMode="auto">
          <a:xfrm>
            <a:off x="2864223" y="1922929"/>
            <a:ext cx="2191871" cy="29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733798" y="572106"/>
            <a:ext cx="609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¡El problema, es la solución!</a:t>
            </a:r>
            <a:endParaRPr lang="es-PE" sz="3600" dirty="0"/>
          </a:p>
        </p:txBody>
      </p:sp>
      <p:pic>
        <p:nvPicPr>
          <p:cNvPr id="7" name="Picture 2" descr="https://lh3.googleusercontent.com/-pHvYF7lhPgw/WoU8NAQgYpI/AAAAAAAAAfA/rHsl7mqxVV4fTSDHczPsvnsmO1UuwVXqACL0BGAYYCw/h476/2018-02-14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7" t="6970" r="40859" b="59219"/>
          <a:stretch/>
        </p:blipFill>
        <p:spPr bwMode="auto">
          <a:xfrm>
            <a:off x="6642847" y="1936275"/>
            <a:ext cx="2245660" cy="290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8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661211" y="1869140"/>
            <a:ext cx="2017059" cy="20170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0" t="16798" r="30315" b="35170"/>
          <a:stretch/>
        </p:blipFill>
        <p:spPr>
          <a:xfrm>
            <a:off x="806823" y="1586752"/>
            <a:ext cx="3315471" cy="25818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0" t="16798" r="57974" b="71694"/>
          <a:stretch/>
        </p:blipFill>
        <p:spPr>
          <a:xfrm>
            <a:off x="806823" y="4558552"/>
            <a:ext cx="1775011" cy="163301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5997387" y="2191869"/>
            <a:ext cx="1344705" cy="1344705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06823" y="230392"/>
            <a:ext cx="9875520" cy="1356360"/>
          </a:xfrm>
        </p:spPr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La heurística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30638" y="1184556"/>
            <a:ext cx="277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Elipse exterior</a:t>
            </a:r>
            <a:endParaRPr lang="es-PE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831053" y="2616059"/>
            <a:ext cx="277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Elipse interior</a:t>
            </a:r>
            <a:endParaRPr lang="es-PE" sz="2800" dirty="0"/>
          </a:p>
        </p:txBody>
      </p:sp>
      <p:cxnSp>
        <p:nvCxnSpPr>
          <p:cNvPr id="13" name="Conector recto de flecha 12"/>
          <p:cNvCxnSpPr>
            <a:endCxn id="4" idx="7"/>
          </p:cNvCxnSpPr>
          <p:nvPr/>
        </p:nvCxnSpPr>
        <p:spPr>
          <a:xfrm flipH="1">
            <a:off x="7382879" y="1707776"/>
            <a:ext cx="1033893" cy="45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1" idx="2"/>
            <a:endCxn id="8" idx="5"/>
          </p:cNvCxnSpPr>
          <p:nvPr/>
        </p:nvCxnSpPr>
        <p:spPr>
          <a:xfrm flipH="1">
            <a:off x="7145165" y="3139279"/>
            <a:ext cx="2072022" cy="20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12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661211" y="1869140"/>
            <a:ext cx="2017059" cy="2017059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0" t="16798" r="30315" b="35170"/>
          <a:stretch/>
        </p:blipFill>
        <p:spPr>
          <a:xfrm>
            <a:off x="806823" y="1586752"/>
            <a:ext cx="3315471" cy="25818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0" t="16798" r="57974" b="71694"/>
          <a:stretch/>
        </p:blipFill>
        <p:spPr>
          <a:xfrm>
            <a:off x="806823" y="4558552"/>
            <a:ext cx="1775011" cy="1633011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015172" y="2205317"/>
            <a:ext cx="1344705" cy="1344705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806823" y="230392"/>
            <a:ext cx="9875520" cy="1356360"/>
          </a:xfrm>
        </p:spPr>
        <p:txBody>
          <a:bodyPr/>
          <a:lstStyle/>
          <a:p>
            <a:r>
              <a:rPr lang="es-PE" dirty="0" smtClean="0">
                <a:latin typeface="Arial Rounded MT Bold" panose="020F0704030504030204" pitchFamily="34" charset="0"/>
              </a:rPr>
              <a:t>La heurística</a:t>
            </a:r>
            <a:endParaRPr lang="es-PE" dirty="0">
              <a:latin typeface="Arial Rounded MT Bold" panose="020F0704030504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96950" y="2178425"/>
            <a:ext cx="1362928" cy="13715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13"/>
          <p:cNvSpPr/>
          <p:nvPr/>
        </p:nvSpPr>
        <p:spPr>
          <a:xfrm>
            <a:off x="5639092" y="1869140"/>
            <a:ext cx="2039177" cy="2017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cuádruple 11"/>
          <p:cNvSpPr/>
          <p:nvPr/>
        </p:nvSpPr>
        <p:spPr>
          <a:xfrm>
            <a:off x="6546330" y="2723029"/>
            <a:ext cx="282388" cy="282388"/>
          </a:xfrm>
          <a:prstGeom prst="quad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/>
          <p:cNvSpPr txBox="1"/>
          <p:nvPr/>
        </p:nvSpPr>
        <p:spPr>
          <a:xfrm>
            <a:off x="5478588" y="4168587"/>
            <a:ext cx="4399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800" dirty="0" smtClean="0"/>
              <a:t>La distancia entre los centros es mínima en radio definido.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815952463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117</TotalTime>
  <Words>240</Words>
  <Application>Microsoft Office PowerPoint</Application>
  <PresentationFormat>Panorámica</PresentationFormat>
  <Paragraphs>44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Arial Rounded MT Bold</vt:lpstr>
      <vt:lpstr>Corbel</vt:lpstr>
      <vt:lpstr>Base</vt:lpstr>
      <vt:lpstr>identificación y extracción de puntos característicos  desde un padrón con un formato pre- definido en tiempo real.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 heurística</vt:lpstr>
      <vt:lpstr>La heurística</vt:lpstr>
      <vt:lpstr>La heurística</vt:lpstr>
      <vt:lpstr>…Otra heurística</vt:lpstr>
      <vt:lpstr>…Otra heurística</vt:lpstr>
      <vt:lpstr>…Tracking</vt:lpstr>
      <vt:lpstr>Resultado</vt:lpstr>
      <vt:lpstr>Conclusiones y trabajo a futuro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identificación y extracción de puntos característicos  desde un padrón con un formato pre- definido.</dc:title>
  <dc:creator>USER</dc:creator>
  <cp:lastModifiedBy>USER</cp:lastModifiedBy>
  <cp:revision>16</cp:revision>
  <dcterms:created xsi:type="dcterms:W3CDTF">2018-02-08T10:49:43Z</dcterms:created>
  <dcterms:modified xsi:type="dcterms:W3CDTF">2018-02-15T08:21:39Z</dcterms:modified>
</cp:coreProperties>
</file>