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0829" r:id="rId2"/>
    <p:sldId id="20833" r:id="rId3"/>
    <p:sldId id="20839" r:id="rId4"/>
    <p:sldId id="20837" r:id="rId5"/>
    <p:sldId id="20838" r:id="rId6"/>
    <p:sldId id="20834" r:id="rId7"/>
    <p:sldId id="20835" r:id="rId8"/>
    <p:sldId id="20840" r:id="rId9"/>
    <p:sldId id="20836" r:id="rId10"/>
    <p:sldId id="20848" r:id="rId11"/>
    <p:sldId id="20843" r:id="rId12"/>
    <p:sldId id="20844" r:id="rId13"/>
    <p:sldId id="20842" r:id="rId14"/>
    <p:sldId id="20841" r:id="rId15"/>
    <p:sldId id="20845" r:id="rId16"/>
    <p:sldId id="20847" r:id="rId17"/>
    <p:sldId id="20852" r:id="rId18"/>
    <p:sldId id="20849" r:id="rId19"/>
    <p:sldId id="20851" r:id="rId20"/>
    <p:sldId id="2085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F2868-22E0-4C24-AF42-36E373D2E3D6}"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E0D4F-E649-42CC-9F95-9BE685DDE39A}" type="slidenum">
              <a:rPr lang="en-US" smtClean="0"/>
              <a:t>‹#›</a:t>
            </a:fld>
            <a:endParaRPr lang="en-US"/>
          </a:p>
        </p:txBody>
      </p:sp>
    </p:spTree>
    <p:extLst>
      <p:ext uri="{BB962C8B-B14F-4D97-AF65-F5344CB8AC3E}">
        <p14:creationId xmlns:p14="http://schemas.microsoft.com/office/powerpoint/2010/main" val="398862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C63F-830B-4E64-9C25-FDC2F0458F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423D81-388C-4D90-8314-76FC737DB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06628C-9850-4F6E-BAC2-213AA4636F3A}"/>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5" name="Footer Placeholder 4">
            <a:extLst>
              <a:ext uri="{FF2B5EF4-FFF2-40B4-BE49-F238E27FC236}">
                <a16:creationId xmlns:a16="http://schemas.microsoft.com/office/drawing/2014/main" id="{65EA43CF-52B1-43E1-A54D-A7D7061C4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98E9D-912C-4B48-8A71-1F36A03C92B4}"/>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108662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E02B-EA71-48FD-A542-82DA9429D7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6C98B-5D13-4B22-BA1A-18EFC7EFB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7511F-AD94-45CC-80D7-21DB250B61D7}"/>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5" name="Footer Placeholder 4">
            <a:extLst>
              <a:ext uri="{FF2B5EF4-FFF2-40B4-BE49-F238E27FC236}">
                <a16:creationId xmlns:a16="http://schemas.microsoft.com/office/drawing/2014/main" id="{E9C31D01-6B09-453B-81B0-FBDF96753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8A88C-0801-4181-8401-3CD23CC33348}"/>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352672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9679DB-A165-47E5-B4E1-A7BA3103C5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A8A14-E9DD-4C49-B6D8-2ED569910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7A1B5-0B0D-4CE9-A817-86E72590653A}"/>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5" name="Footer Placeholder 4">
            <a:extLst>
              <a:ext uri="{FF2B5EF4-FFF2-40B4-BE49-F238E27FC236}">
                <a16:creationId xmlns:a16="http://schemas.microsoft.com/office/drawing/2014/main" id="{BF51E4CD-BB62-4C43-90CA-AB37C41C9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8F46B-68E8-48D8-920B-32DB9FAAE4DD}"/>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19822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D9B0-A7C0-431C-A153-31025F4363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E2AA18-E094-47E2-9EF1-36D4BA6FE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02413-53D1-473C-8E08-B15DA5E3183E}"/>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5" name="Footer Placeholder 4">
            <a:extLst>
              <a:ext uri="{FF2B5EF4-FFF2-40B4-BE49-F238E27FC236}">
                <a16:creationId xmlns:a16="http://schemas.microsoft.com/office/drawing/2014/main" id="{FF9CED4E-B5FB-4F5D-B4D2-17121B1E5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D043A-80D4-49FB-9186-68B7EEA4F451}"/>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382225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09D7-71B8-43C5-9D79-8447E0F76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6EA5F3-2C8F-4814-8777-F119FD65B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ADE21-6D44-4325-8164-88C559656431}"/>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5" name="Footer Placeholder 4">
            <a:extLst>
              <a:ext uri="{FF2B5EF4-FFF2-40B4-BE49-F238E27FC236}">
                <a16:creationId xmlns:a16="http://schemas.microsoft.com/office/drawing/2014/main" id="{717C07B0-BE11-4CD6-99B7-A2A21EFF5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BBD2D-8627-4B7F-A192-0108B4C65ED6}"/>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180990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40A8-5930-41ED-99D4-FC174B3ED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6FF58C-EDF2-48C4-B7CC-61FD8E390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D5E35E-909C-4C8D-A84B-8FF7B3969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6D2B5-ED9B-4A5A-8123-558A5CCC7DBF}"/>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6" name="Footer Placeholder 5">
            <a:extLst>
              <a:ext uri="{FF2B5EF4-FFF2-40B4-BE49-F238E27FC236}">
                <a16:creationId xmlns:a16="http://schemas.microsoft.com/office/drawing/2014/main" id="{F029905C-B7DF-454D-A26D-26682E898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814E0D-605D-4434-A726-6AE4B307BDB0}"/>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68792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AD2C-4B4D-4A4B-964D-9742DA3643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7C0042-84C7-4D27-B5DE-16095F41F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F3FB8-EF4B-42A5-8FBF-E6563758A3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011D80-0368-4FEE-A6F8-2096748B9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D4708-FBBF-4522-B6DC-430B59CDA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0866CA-85BA-4020-854F-7161901049E0}"/>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8" name="Footer Placeholder 7">
            <a:extLst>
              <a:ext uri="{FF2B5EF4-FFF2-40B4-BE49-F238E27FC236}">
                <a16:creationId xmlns:a16="http://schemas.microsoft.com/office/drawing/2014/main" id="{9A7447FE-D6CF-4443-AC05-EEF375245E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749075-D9DB-458F-BC21-CCE971386042}"/>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423975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0C30-7C6E-4CD5-975A-409AA3C064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8D0363-D0FC-4E94-AFEA-C41C8E454D67}"/>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4" name="Footer Placeholder 3">
            <a:extLst>
              <a:ext uri="{FF2B5EF4-FFF2-40B4-BE49-F238E27FC236}">
                <a16:creationId xmlns:a16="http://schemas.microsoft.com/office/drawing/2014/main" id="{7EA7708C-1E5F-49AE-9B56-EEC4D1DD79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B3066A-F361-4E63-A0EC-D140AF27FB10}"/>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389641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DB5712-4939-42CA-B82D-EAB0081DC933}"/>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3" name="Footer Placeholder 2">
            <a:extLst>
              <a:ext uri="{FF2B5EF4-FFF2-40B4-BE49-F238E27FC236}">
                <a16:creationId xmlns:a16="http://schemas.microsoft.com/office/drawing/2014/main" id="{92C901A3-FD66-448B-BA53-386766CA77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BA6DBA-5155-451B-AFF6-75BC4A8F6155}"/>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25141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357-7E31-457D-94B7-22404F555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49DF56-29AE-4328-91E4-59E532EFD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BACC1F-6B2B-4EA6-A460-3F5E6116A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39745-E639-48C3-B8F4-6553B5FA09ED}"/>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6" name="Footer Placeholder 5">
            <a:extLst>
              <a:ext uri="{FF2B5EF4-FFF2-40B4-BE49-F238E27FC236}">
                <a16:creationId xmlns:a16="http://schemas.microsoft.com/office/drawing/2014/main" id="{FFC5FA21-163E-4668-97EE-547C9E97F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375491-27A8-45E7-9707-1E98C7AC7D41}"/>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195739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45E3-A33D-4765-9C16-E52C38FBE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1BB86-1159-4285-9300-477242BB3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C8BDC1-D162-499D-8F89-B876D3442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E79A0-8154-4DD1-BFCB-7BF3F96B4060}"/>
              </a:ext>
            </a:extLst>
          </p:cNvPr>
          <p:cNvSpPr>
            <a:spLocks noGrp="1"/>
          </p:cNvSpPr>
          <p:nvPr>
            <p:ph type="dt" sz="half" idx="10"/>
          </p:nvPr>
        </p:nvSpPr>
        <p:spPr/>
        <p:txBody>
          <a:bodyPr/>
          <a:lstStyle/>
          <a:p>
            <a:fld id="{58CC0824-98A9-4E3C-A535-4741C0DA3E59}" type="datetimeFigureOut">
              <a:rPr lang="en-IN" smtClean="0"/>
              <a:t>05-07-2021</a:t>
            </a:fld>
            <a:endParaRPr lang="en-IN"/>
          </a:p>
        </p:txBody>
      </p:sp>
      <p:sp>
        <p:nvSpPr>
          <p:cNvPr id="6" name="Footer Placeholder 5">
            <a:extLst>
              <a:ext uri="{FF2B5EF4-FFF2-40B4-BE49-F238E27FC236}">
                <a16:creationId xmlns:a16="http://schemas.microsoft.com/office/drawing/2014/main" id="{CDBD991C-DF43-466A-80D1-A9454A19A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6C53C5-5CEE-420B-96E1-EF2FA1E3B738}"/>
              </a:ext>
            </a:extLst>
          </p:cNvPr>
          <p:cNvSpPr>
            <a:spLocks noGrp="1"/>
          </p:cNvSpPr>
          <p:nvPr>
            <p:ph type="sldNum" sz="quarter" idx="12"/>
          </p:nvPr>
        </p:nvSpPr>
        <p:spPr/>
        <p:txBody>
          <a:bodyPr/>
          <a:lstStyle/>
          <a:p>
            <a:fld id="{58B283BD-A853-4208-B358-84B64DA8DC9C}" type="slidenum">
              <a:rPr lang="en-IN" smtClean="0"/>
              <a:t>‹#›</a:t>
            </a:fld>
            <a:endParaRPr lang="en-IN"/>
          </a:p>
        </p:txBody>
      </p:sp>
    </p:spTree>
    <p:extLst>
      <p:ext uri="{BB962C8B-B14F-4D97-AF65-F5344CB8AC3E}">
        <p14:creationId xmlns:p14="http://schemas.microsoft.com/office/powerpoint/2010/main" val="53018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12822-A49B-4C55-B1C4-2D56B8569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CDAB87-4456-479C-9495-57001C7F0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DC8F6-A2B3-41CD-A98B-375FFA392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C0824-98A9-4E3C-A535-4741C0DA3E59}" type="datetimeFigureOut">
              <a:rPr lang="en-IN" smtClean="0"/>
              <a:t>05-07-2021</a:t>
            </a:fld>
            <a:endParaRPr lang="en-IN"/>
          </a:p>
        </p:txBody>
      </p:sp>
      <p:sp>
        <p:nvSpPr>
          <p:cNvPr id="5" name="Footer Placeholder 4">
            <a:extLst>
              <a:ext uri="{FF2B5EF4-FFF2-40B4-BE49-F238E27FC236}">
                <a16:creationId xmlns:a16="http://schemas.microsoft.com/office/drawing/2014/main" id="{2D3EFEB3-3B63-49FE-B267-2A7246D59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017AE8-7F00-4710-88AF-37545D4C0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283BD-A853-4208-B358-84B64DA8DC9C}" type="slidenum">
              <a:rPr lang="en-IN" smtClean="0"/>
              <a:t>‹#›</a:t>
            </a:fld>
            <a:endParaRPr lang="en-IN"/>
          </a:p>
        </p:txBody>
      </p:sp>
    </p:spTree>
    <p:extLst>
      <p:ext uri="{BB962C8B-B14F-4D97-AF65-F5344CB8AC3E}">
        <p14:creationId xmlns:p14="http://schemas.microsoft.com/office/powerpoint/2010/main" val="394894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console.aws.amazon.com/iam/home?region=ap-south-1#/policies/arn%3Aaws%3Aiam%3A%3Aaws%3Apolicy%2Fservice-role%2FAWSGlueServiceRole" TargetMode="External"/><Relationship Id="rId2" Type="http://schemas.openxmlformats.org/officeDocument/2006/relationships/hyperlink" Target="https://console.aws.amazon.com/iam/home?region=ap-south-1#/policies/arn%3Aaws%3Aiam%3A%3Aaws%3Apolicy%2FAmazonS3FullAccess" TargetMode="External"/><Relationship Id="rId1" Type="http://schemas.openxmlformats.org/officeDocument/2006/relationships/slideLayout" Target="../slideLayouts/slideLayout1.xml"/><Relationship Id="rId4" Type="http://schemas.openxmlformats.org/officeDocument/2006/relationships/hyperlink" Target="https://console.aws.amazon.com/iam/home?region=ap-south-1#/policies/arn%3Aaws%3Aiam%3A%3Aaws%3Apolicy%2FAmazonRedshiftFullAcce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r>
              <a:rPr lang="en-US" sz="2800" b="1" dirty="0">
                <a:ln w="0"/>
                <a:solidFill>
                  <a:schemeClr val="bg1"/>
                </a:solidFill>
                <a:latin typeface="Segoe UI Light"/>
                <a:cs typeface="Segoe UI Light"/>
              </a:rPr>
              <a:t>AWS Glue</a:t>
            </a:r>
            <a:endParaRPr lang="en-IN" sz="2800" b="1" dirty="0">
              <a:ln w="0"/>
              <a:solidFill>
                <a:schemeClr val="bg1"/>
              </a:solidFill>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D259895C-2BE7-4988-844D-52A5575EC2EC}"/>
              </a:ext>
            </a:extLst>
          </p:cNvPr>
          <p:cNvSpPr txBox="1"/>
          <p:nvPr/>
        </p:nvSpPr>
        <p:spPr>
          <a:xfrm>
            <a:off x="106017" y="742122"/>
            <a:ext cx="11966713" cy="1323439"/>
          </a:xfrm>
          <a:prstGeom prst="rect">
            <a:avLst/>
          </a:prstGeom>
          <a:noFill/>
        </p:spPr>
        <p:txBody>
          <a:bodyPr wrap="square" rtlCol="0">
            <a:spAutoFit/>
          </a:bodyPr>
          <a:lstStyle/>
          <a:p>
            <a:r>
              <a:rPr lang="en-US" sz="2000" dirty="0"/>
              <a:t>AWS Glue is a fully managed ETL (extract, transform, and load) service that makes it simple and cost-effective to categorize your data, clean it, enrich it, and move it reliably between various data stores.</a:t>
            </a:r>
            <a:r>
              <a:rPr lang="en-US" sz="2000" i="0" dirty="0">
                <a:effectLst/>
              </a:rPr>
              <a:t> AWS Glue simplifies and automates the difficult and time consuming tasks of data discovery, conversion mapping, and job scheduling so you can focus more of your time querying and analyzing your data</a:t>
            </a:r>
            <a:endParaRPr lang="en-US" sz="2000" dirty="0"/>
          </a:p>
        </p:txBody>
      </p:sp>
      <p:pic>
        <p:nvPicPr>
          <p:cNvPr id="5" name="Picture 4">
            <a:extLst>
              <a:ext uri="{FF2B5EF4-FFF2-40B4-BE49-F238E27FC236}">
                <a16:creationId xmlns:a16="http://schemas.microsoft.com/office/drawing/2014/main" id="{EABB51BA-8F46-42A9-95C1-A8DCE16DF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542" y="2289105"/>
            <a:ext cx="6076950" cy="3419475"/>
          </a:xfrm>
          <a:prstGeom prst="rect">
            <a:avLst/>
          </a:prstGeom>
        </p:spPr>
      </p:pic>
    </p:spTree>
    <p:extLst>
      <p:ext uri="{BB962C8B-B14F-4D97-AF65-F5344CB8AC3E}">
        <p14:creationId xmlns:p14="http://schemas.microsoft.com/office/powerpoint/2010/main" val="316391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240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Transferring data from S3 to Redshift</a:t>
            </a:r>
            <a:endParaRPr lang="en-US" sz="2800" b="0" i="0" u="none" strike="noStrike" dirty="0">
              <a:solidFill>
                <a:schemeClr val="bg1"/>
              </a:solidFill>
              <a:effectLst/>
              <a:latin typeface="Amazon Ember"/>
            </a:endParaRPr>
          </a:p>
        </p:txBody>
      </p:sp>
      <p:pic>
        <p:nvPicPr>
          <p:cNvPr id="3" name="Picture 2">
            <a:extLst>
              <a:ext uri="{FF2B5EF4-FFF2-40B4-BE49-F238E27FC236}">
                <a16:creationId xmlns:a16="http://schemas.microsoft.com/office/drawing/2014/main" id="{5F442D51-19AB-47A7-A850-51C13EA6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861116"/>
            <a:ext cx="6394508" cy="2782967"/>
          </a:xfrm>
          <a:prstGeom prst="rect">
            <a:avLst/>
          </a:prstGeom>
        </p:spPr>
      </p:pic>
      <p:pic>
        <p:nvPicPr>
          <p:cNvPr id="6" name="Picture 5">
            <a:extLst>
              <a:ext uri="{FF2B5EF4-FFF2-40B4-BE49-F238E27FC236}">
                <a16:creationId xmlns:a16="http://schemas.microsoft.com/office/drawing/2014/main" id="{278785A7-3CF3-4B42-86B1-93EFBB93D15E}"/>
              </a:ext>
            </a:extLst>
          </p:cNvPr>
          <p:cNvPicPr>
            <a:picLocks noChangeAspect="1"/>
          </p:cNvPicPr>
          <p:nvPr/>
        </p:nvPicPr>
        <p:blipFill rotWithShape="1">
          <a:blip r:embed="rId3">
            <a:extLst>
              <a:ext uri="{28A0092B-C50C-407E-A947-70E740481C1C}">
                <a14:useLocalDpi xmlns:a14="http://schemas.microsoft.com/office/drawing/2010/main" val="0"/>
              </a:ext>
            </a:extLst>
          </a:blip>
          <a:srcRect l="25425" t="8472" r="1642" b="2586"/>
          <a:stretch/>
        </p:blipFill>
        <p:spPr>
          <a:xfrm>
            <a:off x="6823777" y="927980"/>
            <a:ext cx="4970658" cy="4846320"/>
          </a:xfrm>
          <a:prstGeom prst="rect">
            <a:avLst/>
          </a:prstGeom>
          <a:ln w="635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74310142-9B7D-47CF-80BA-8C7B011CE760}"/>
              </a:ext>
            </a:extLst>
          </p:cNvPr>
          <p:cNvSpPr txBox="1"/>
          <p:nvPr/>
        </p:nvSpPr>
        <p:spPr>
          <a:xfrm>
            <a:off x="1489439" y="3631380"/>
            <a:ext cx="3839699" cy="369332"/>
          </a:xfrm>
          <a:prstGeom prst="rect">
            <a:avLst/>
          </a:prstGeom>
          <a:noFill/>
        </p:spPr>
        <p:txBody>
          <a:bodyPr wrap="square" rtlCol="0">
            <a:spAutoFit/>
          </a:bodyPr>
          <a:lstStyle/>
          <a:p>
            <a:pPr algn="ctr"/>
            <a:r>
              <a:rPr lang="en-US" b="1" dirty="0"/>
              <a:t>Basic Architecture</a:t>
            </a:r>
          </a:p>
        </p:txBody>
      </p:sp>
      <p:sp>
        <p:nvSpPr>
          <p:cNvPr id="8" name="Rectangle 7">
            <a:extLst>
              <a:ext uri="{FF2B5EF4-FFF2-40B4-BE49-F238E27FC236}">
                <a16:creationId xmlns:a16="http://schemas.microsoft.com/office/drawing/2014/main" id="{916A5E38-1FBB-4BD6-A0E3-A7F0F84C395F}"/>
              </a:ext>
            </a:extLst>
          </p:cNvPr>
          <p:cNvSpPr/>
          <p:nvPr/>
        </p:nvSpPr>
        <p:spPr>
          <a:xfrm>
            <a:off x="8123838" y="5759497"/>
            <a:ext cx="3187227"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Implementation</a:t>
            </a:r>
          </a:p>
        </p:txBody>
      </p:sp>
      <p:sp>
        <p:nvSpPr>
          <p:cNvPr id="9" name="TextBox 8">
            <a:extLst>
              <a:ext uri="{FF2B5EF4-FFF2-40B4-BE49-F238E27FC236}">
                <a16:creationId xmlns:a16="http://schemas.microsoft.com/office/drawing/2014/main" id="{8C0F7865-B959-4ADF-BA7A-7777800D84CD}"/>
              </a:ext>
            </a:extLst>
          </p:cNvPr>
          <p:cNvSpPr txBox="1"/>
          <p:nvPr/>
        </p:nvSpPr>
        <p:spPr>
          <a:xfrm>
            <a:off x="1635387" y="4000712"/>
            <a:ext cx="4332453" cy="1200329"/>
          </a:xfrm>
          <a:prstGeom prst="rect">
            <a:avLst/>
          </a:prstGeom>
          <a:noFill/>
        </p:spPr>
        <p:txBody>
          <a:bodyPr wrap="square" rtlCol="0">
            <a:spAutoFit/>
          </a:bodyPr>
          <a:lstStyle/>
          <a:p>
            <a:r>
              <a:rPr lang="en-US" b="0" i="0" dirty="0">
                <a:solidFill>
                  <a:srgbClr val="16191F"/>
                </a:solidFill>
                <a:effectLst/>
                <a:latin typeface="Amazon Ember"/>
              </a:rPr>
              <a:t>This pattern describes the data migration process from an Amazon Simple Storage Service (Amazon S3) bucket to an Amazon Redshift cluster by using AWS Glue.</a:t>
            </a:r>
            <a:endParaRPr lang="en-US" dirty="0"/>
          </a:p>
        </p:txBody>
      </p:sp>
    </p:spTree>
    <p:extLst>
      <p:ext uri="{BB962C8B-B14F-4D97-AF65-F5344CB8AC3E}">
        <p14:creationId xmlns:p14="http://schemas.microsoft.com/office/powerpoint/2010/main" val="199601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dirty="0">
                <a:solidFill>
                  <a:schemeClr val="bg1"/>
                </a:solidFill>
                <a:latin typeface="Amazon Ember"/>
              </a:rPr>
              <a:t>Steps to</a:t>
            </a:r>
            <a:r>
              <a:rPr lang="en-US" sz="2800" b="0" i="0" u="none" strike="noStrike" dirty="0">
                <a:solidFill>
                  <a:schemeClr val="bg1"/>
                </a:solidFill>
                <a:effectLst/>
                <a:latin typeface="Amazon Ember"/>
              </a:rPr>
              <a:t> </a:t>
            </a:r>
            <a:r>
              <a:rPr lang="en-US" sz="2800" dirty="0">
                <a:solidFill>
                  <a:schemeClr val="bg1"/>
                </a:solidFill>
                <a:latin typeface="Amazon Ember"/>
              </a:rPr>
              <a:t>Transferring data from S3 to Redshift</a:t>
            </a:r>
            <a:endParaRPr lang="en-US" sz="2800" b="0" i="0" u="none" strike="noStrike" dirty="0">
              <a:solidFill>
                <a:schemeClr val="bg1"/>
              </a:solidFill>
              <a:effectLst/>
              <a:latin typeface="Amazon Ember"/>
            </a:endParaRPr>
          </a:p>
        </p:txBody>
      </p:sp>
      <p:sp>
        <p:nvSpPr>
          <p:cNvPr id="2" name="TextBox 1">
            <a:extLst>
              <a:ext uri="{FF2B5EF4-FFF2-40B4-BE49-F238E27FC236}">
                <a16:creationId xmlns:a16="http://schemas.microsoft.com/office/drawing/2014/main" id="{CDE37C48-97CF-4CE6-8EE2-1E99D5C59BF3}"/>
              </a:ext>
            </a:extLst>
          </p:cNvPr>
          <p:cNvSpPr txBox="1"/>
          <p:nvPr/>
        </p:nvSpPr>
        <p:spPr>
          <a:xfrm>
            <a:off x="112402" y="713197"/>
            <a:ext cx="10511016" cy="5078313"/>
          </a:xfrm>
          <a:prstGeom prst="rect">
            <a:avLst/>
          </a:prstGeom>
          <a:noFill/>
        </p:spPr>
        <p:txBody>
          <a:bodyPr wrap="square" rtlCol="0">
            <a:spAutoFit/>
          </a:bodyPr>
          <a:lstStyle/>
          <a:p>
            <a:r>
              <a:rPr lang="en-US" dirty="0">
                <a:solidFill>
                  <a:srgbClr val="16191F"/>
                </a:solidFill>
                <a:latin typeface="Amazon Ember"/>
              </a:rPr>
              <a:t>T</a:t>
            </a:r>
            <a:r>
              <a:rPr lang="en-US" b="0" i="0" dirty="0">
                <a:solidFill>
                  <a:srgbClr val="16191F"/>
                </a:solidFill>
                <a:effectLst/>
                <a:latin typeface="Amazon Ember"/>
              </a:rPr>
              <a:t>he data migration process from an Amazon Simple Storage Service (Amazon S3) bucket to an Amazon Redshift cluster by using AWS Glue.</a:t>
            </a:r>
          </a:p>
          <a:p>
            <a:endParaRPr lang="en-US" dirty="0">
              <a:solidFill>
                <a:srgbClr val="16191F"/>
              </a:solidFill>
              <a:latin typeface="Amazon Ember"/>
            </a:endParaRPr>
          </a:p>
          <a:p>
            <a:pPr algn="l"/>
            <a:r>
              <a:rPr lang="en-US" b="1" i="0" dirty="0">
                <a:solidFill>
                  <a:srgbClr val="333333"/>
                </a:solidFill>
                <a:effectLst/>
                <a:latin typeface="AmazonEmber"/>
              </a:rPr>
              <a:t>Prerequisites</a:t>
            </a:r>
          </a:p>
          <a:p>
            <a:pPr algn="l"/>
            <a:r>
              <a:rPr lang="en-US" b="0" i="0" dirty="0">
                <a:solidFill>
                  <a:srgbClr val="333333"/>
                </a:solidFill>
                <a:effectLst/>
                <a:latin typeface="AmazonEmber"/>
              </a:rPr>
              <a:t>Before you begin, complete the following prerequisites:</a:t>
            </a:r>
          </a:p>
          <a:p>
            <a:pPr marL="285750" indent="-285750">
              <a:buFont typeface="Arial" panose="020B0604020202020204" pitchFamily="34" charset="0"/>
              <a:buChar char="•"/>
            </a:pPr>
            <a:r>
              <a:rPr lang="en-US" b="0" i="0" u="none" strike="noStrike" dirty="0">
                <a:solidFill>
                  <a:srgbClr val="16191F"/>
                </a:solidFill>
                <a:effectLst/>
                <a:latin typeface="inherit"/>
              </a:rPr>
              <a:t>An active AWS account.</a:t>
            </a:r>
            <a:endParaRPr lang="en-US" b="0" i="0" dirty="0">
              <a:solidFill>
                <a:srgbClr val="333333"/>
              </a:solidFill>
              <a:effectLst/>
              <a:latin typeface="AmazonEmber"/>
            </a:endParaRPr>
          </a:p>
          <a:p>
            <a:pPr marL="285750" indent="-285750" algn="l">
              <a:buFont typeface="Arial" panose="020B0604020202020204" pitchFamily="34" charset="0"/>
              <a:buChar char="•"/>
            </a:pPr>
            <a:r>
              <a:rPr lang="en-US" dirty="0">
                <a:solidFill>
                  <a:srgbClr val="333333"/>
                </a:solidFill>
                <a:latin typeface="AmazonEmber"/>
              </a:rPr>
              <a:t>We</a:t>
            </a:r>
            <a:r>
              <a:rPr lang="en-US" b="0" i="0" dirty="0">
                <a:solidFill>
                  <a:srgbClr val="333333"/>
                </a:solidFill>
                <a:effectLst/>
                <a:latin typeface="AmazonEmber"/>
              </a:rPr>
              <a:t> need an S3 bucket.</a:t>
            </a:r>
          </a:p>
          <a:p>
            <a:pPr marL="285750" indent="-285750" algn="l">
              <a:buFont typeface="Arial" panose="020B0604020202020204" pitchFamily="34" charset="0"/>
              <a:buChar char="•"/>
            </a:pPr>
            <a:r>
              <a:rPr lang="en-US" dirty="0">
                <a:solidFill>
                  <a:srgbClr val="333333"/>
                </a:solidFill>
                <a:latin typeface="AmazonEmber"/>
              </a:rPr>
              <a:t>We</a:t>
            </a:r>
            <a:r>
              <a:rPr lang="en-US" b="0" i="0" dirty="0">
                <a:solidFill>
                  <a:srgbClr val="333333"/>
                </a:solidFill>
                <a:effectLst/>
                <a:latin typeface="AmazonEmber"/>
              </a:rPr>
              <a:t> must have the appropriate IAM permissions for Amazon Redshift to be able to access the S3 buckets – for this task, choose two non-restrictive IAM roles (AmazonS3FullAccess and </a:t>
            </a:r>
            <a:r>
              <a:rPr lang="en-US" b="0" i="0" dirty="0" err="1">
                <a:solidFill>
                  <a:srgbClr val="333333"/>
                </a:solidFill>
                <a:effectLst/>
                <a:latin typeface="AmazonEmber"/>
              </a:rPr>
              <a:t>AWSGlueConsoleFullAccess</a:t>
            </a:r>
            <a:r>
              <a:rPr lang="en-US" b="0" i="0" dirty="0">
                <a:solidFill>
                  <a:srgbClr val="333333"/>
                </a:solidFill>
                <a:effectLst/>
                <a:latin typeface="AmazonEmber"/>
              </a:rPr>
              <a:t>).</a:t>
            </a:r>
          </a:p>
          <a:p>
            <a:pPr algn="l"/>
            <a:endParaRPr lang="en-US" dirty="0">
              <a:solidFill>
                <a:srgbClr val="333333"/>
              </a:solidFill>
              <a:latin typeface="AmazonEmber"/>
            </a:endParaRPr>
          </a:p>
          <a:p>
            <a:pPr algn="l">
              <a:buFont typeface="Arial" panose="020B0604020202020204" pitchFamily="34" charset="0"/>
              <a:buChar char="•"/>
            </a:pPr>
            <a:endParaRPr lang="en-US" dirty="0">
              <a:solidFill>
                <a:srgbClr val="333333"/>
              </a:solidFill>
              <a:latin typeface="AmazonEmber"/>
            </a:endParaRPr>
          </a:p>
          <a:p>
            <a:pPr algn="l">
              <a:buFont typeface="Arial" panose="020B0604020202020204" pitchFamily="34" charset="0"/>
              <a:buChar char="•"/>
            </a:pPr>
            <a:endParaRPr lang="en-US" dirty="0">
              <a:solidFill>
                <a:srgbClr val="333333"/>
              </a:solidFill>
              <a:latin typeface="AmazonEmber"/>
            </a:endParaRPr>
          </a:p>
          <a:p>
            <a:pPr algn="l">
              <a:buFont typeface="Arial" panose="020B0604020202020204" pitchFamily="34" charset="0"/>
              <a:buChar char="•"/>
            </a:pPr>
            <a:endParaRPr lang="en-US" dirty="0">
              <a:solidFill>
                <a:srgbClr val="333333"/>
              </a:solidFill>
              <a:latin typeface="AmazonEmber"/>
            </a:endParaRPr>
          </a:p>
          <a:p>
            <a:pPr algn="l">
              <a:buFont typeface="Arial" panose="020B0604020202020204" pitchFamily="34" charset="0"/>
              <a:buChar char="•"/>
            </a:pPr>
            <a:endParaRPr lang="en-US" dirty="0">
              <a:solidFill>
                <a:srgbClr val="333333"/>
              </a:solidFill>
              <a:latin typeface="AmazonEmber"/>
            </a:endParaRPr>
          </a:p>
          <a:p>
            <a:pPr algn="l">
              <a:buFont typeface="Arial" panose="020B0604020202020204" pitchFamily="34" charset="0"/>
              <a:buChar char="•"/>
            </a:pPr>
            <a:endParaRPr lang="en-US" dirty="0">
              <a:solidFill>
                <a:srgbClr val="333333"/>
              </a:solidFill>
              <a:latin typeface="AmazonEmber"/>
            </a:endParaRPr>
          </a:p>
          <a:p>
            <a:pPr algn="l">
              <a:buFont typeface="Arial" panose="020B0604020202020204" pitchFamily="34" charset="0"/>
              <a:buChar char="•"/>
            </a:pPr>
            <a:endParaRPr lang="en-US" dirty="0">
              <a:solidFill>
                <a:srgbClr val="333333"/>
              </a:solidFill>
              <a:latin typeface="AmazonEmber"/>
            </a:endParaRPr>
          </a:p>
          <a:p>
            <a:pPr algn="l">
              <a:buFont typeface="Arial" panose="020B0604020202020204" pitchFamily="34" charset="0"/>
              <a:buChar char="•"/>
            </a:pPr>
            <a:endParaRPr lang="en-US" b="0" i="0" dirty="0">
              <a:solidFill>
                <a:srgbClr val="333333"/>
              </a:solidFill>
              <a:effectLst/>
              <a:latin typeface="AmazonEmber"/>
            </a:endParaRPr>
          </a:p>
          <a:p>
            <a:endParaRPr lang="en-US" dirty="0"/>
          </a:p>
        </p:txBody>
      </p:sp>
    </p:spTree>
    <p:extLst>
      <p:ext uri="{BB962C8B-B14F-4D97-AF65-F5344CB8AC3E}">
        <p14:creationId xmlns:p14="http://schemas.microsoft.com/office/powerpoint/2010/main" val="270697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dirty="0">
                <a:solidFill>
                  <a:schemeClr val="bg1"/>
                </a:solidFill>
                <a:latin typeface="Amazon Ember"/>
              </a:rPr>
              <a:t>Steps </a:t>
            </a:r>
            <a:endParaRPr lang="en-US" sz="2800" b="0" i="0" u="none" strike="noStrike" dirty="0">
              <a:solidFill>
                <a:schemeClr val="bg1"/>
              </a:solidFill>
              <a:effectLst/>
              <a:latin typeface="Amazon Ember"/>
            </a:endParaRPr>
          </a:p>
        </p:txBody>
      </p:sp>
      <p:sp>
        <p:nvSpPr>
          <p:cNvPr id="7" name="TextBox 6">
            <a:extLst>
              <a:ext uri="{FF2B5EF4-FFF2-40B4-BE49-F238E27FC236}">
                <a16:creationId xmlns:a16="http://schemas.microsoft.com/office/drawing/2014/main" id="{2BE3463A-A30F-4683-B35A-12E42DB04EC2}"/>
              </a:ext>
            </a:extLst>
          </p:cNvPr>
          <p:cNvSpPr txBox="1"/>
          <p:nvPr/>
        </p:nvSpPr>
        <p:spPr>
          <a:xfrm>
            <a:off x="145774" y="760635"/>
            <a:ext cx="11913704"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solidFill>
                  <a:srgbClr val="16191F"/>
                </a:solidFill>
                <a:effectLst/>
              </a:rPr>
              <a:t>Prepare the target database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i="0" dirty="0">
              <a:solidFill>
                <a:srgbClr val="16191F"/>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rgbClr val="16191F"/>
                </a:solidFill>
              </a:rPr>
              <a:t>Create a Redshift cluster</a:t>
            </a:r>
            <a:endParaRPr lang="en-US" sz="2000" b="0" i="0" dirty="0">
              <a:solidFill>
                <a:srgbClr val="16191F"/>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i="0" dirty="0">
                <a:solidFill>
                  <a:srgbClr val="16191F"/>
                </a:solidFill>
                <a:effectLst/>
              </a:rPr>
              <a:t>Launch the Amazon Redshift cluster.</a:t>
            </a:r>
            <a:endParaRPr lang="en-US" sz="2000" b="1" dirty="0">
              <a:solidFill>
                <a:srgbClr val="16191F"/>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i="0" dirty="0">
                <a:solidFill>
                  <a:srgbClr val="16191F"/>
                </a:solidFill>
                <a:effectLst/>
              </a:rPr>
              <a:t>Create the database user for the migration in the Amazon Redshift cluster.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16191F"/>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dirty="0">
              <a:solidFill>
                <a:srgbClr val="16191F"/>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b="1" dirty="0">
                <a:solidFill>
                  <a:srgbClr val="16191F"/>
                </a:solidFill>
              </a:rPr>
              <a:t>In VPC see the inbounds and outbounds carefully.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b="1" dirty="0">
                <a:solidFill>
                  <a:srgbClr val="16191F"/>
                </a:solidFill>
              </a:rPr>
              <a:t>Create VPC endpoint select the endpoint as s3</a:t>
            </a:r>
            <a:endParaRPr lang="en-US" altLang="en-US" sz="2000" b="1"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Create a classifier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Add classifier name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Add the required classifier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p>
        </p:txBody>
      </p:sp>
    </p:spTree>
    <p:extLst>
      <p:ext uri="{BB962C8B-B14F-4D97-AF65-F5344CB8AC3E}">
        <p14:creationId xmlns:p14="http://schemas.microsoft.com/office/powerpoint/2010/main" val="72589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dirty="0">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S3 to Redshift</a:t>
            </a:r>
            <a:endParaRPr lang="en-US" sz="2800" b="0" i="0" u="none" strike="noStrike" dirty="0">
              <a:solidFill>
                <a:schemeClr val="bg1"/>
              </a:solidFill>
              <a:effectLst/>
              <a:latin typeface="Amazon Ember"/>
            </a:endParaRPr>
          </a:p>
        </p:txBody>
      </p:sp>
      <p:sp>
        <p:nvSpPr>
          <p:cNvPr id="2" name="TextBox 1">
            <a:extLst>
              <a:ext uri="{FF2B5EF4-FFF2-40B4-BE49-F238E27FC236}">
                <a16:creationId xmlns:a16="http://schemas.microsoft.com/office/drawing/2014/main" id="{1FE3665A-6D2E-491B-A165-A36118736284}"/>
              </a:ext>
            </a:extLst>
          </p:cNvPr>
          <p:cNvSpPr txBox="1"/>
          <p:nvPr/>
        </p:nvSpPr>
        <p:spPr>
          <a:xfrm>
            <a:off x="159026" y="861116"/>
            <a:ext cx="11913704" cy="51398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Configuring an AWS Glue crawler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You can use an AWS Glue crawler to discover this dataset in your S3 bucket and create the table schemas in the Data Catalog. After you create these tables, you can query them directly from Amazon Redshift.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To configure your crawler to read S3 inventory files from your S3 bucket, complete the following steps: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t>Choose a crawler name.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t>Select the classifier we made.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t>Choose S3 as the data store and specify the S3 path up to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dirty="0"/>
              <a:t>Choose an IAM role to read data from S3 and select glue as glue will be using the role – </a:t>
            </a:r>
            <a:r>
              <a:rPr lang="en-US" b="0" i="0" u="none" strike="noStrike" dirty="0">
                <a:solidFill>
                  <a:srgbClr val="1166BB"/>
                </a:solidFill>
                <a:effectLst/>
                <a:latin typeface="Helvetica Neue"/>
                <a:hlinkClick r:id="rId2"/>
              </a:rPr>
              <a:t>AmazonS3FullAccess</a:t>
            </a:r>
            <a:r>
              <a:rPr lang="en-US" altLang="en-US" dirty="0"/>
              <a:t> and </a:t>
            </a:r>
            <a:r>
              <a:rPr lang="en-US" b="0" i="0" u="none" strike="noStrike" dirty="0" err="1">
                <a:solidFill>
                  <a:srgbClr val="1166BB"/>
                </a:solidFill>
                <a:effectLst/>
                <a:latin typeface="Helvetica Neue"/>
                <a:hlinkClick r:id="rId3"/>
              </a:rPr>
              <a:t>AWSGlueServiceRole</a:t>
            </a:r>
            <a:r>
              <a:rPr lang="en-US" altLang="en-US" dirty="0"/>
              <a:t> and </a:t>
            </a:r>
            <a:r>
              <a:rPr lang="en-US" b="0" i="0" u="none" strike="noStrike" dirty="0" err="1">
                <a:solidFill>
                  <a:srgbClr val="1166BB"/>
                </a:solidFill>
                <a:effectLst/>
                <a:latin typeface="Helvetica Neue"/>
                <a:hlinkClick r:id="rId4"/>
              </a:rPr>
              <a:t>AmazonRedshiftFullAccess</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dirty="0"/>
              <a:t>Set a frequency schedule for the crawler to run.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altLang="en-US" dirty="0"/>
              <a:t>Configure the crawler’s output by selecting a database and adding a prefix (if any).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b="0" i="0" dirty="0">
                <a:solidFill>
                  <a:srgbClr val="333333"/>
                </a:solidFill>
                <a:effectLst/>
              </a:rPr>
              <a:t>Run this crawler to add tables to your Glue Data Catalog.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b="0" i="0" dirty="0">
                <a:solidFill>
                  <a:srgbClr val="333333"/>
                </a:solidFill>
                <a:effectLst/>
              </a:rPr>
              <a:t>After the crawler has completed successfully, go to the Tables section on your AWS Glue console to verify the table details and table metadata. </a:t>
            </a:r>
            <a:endParaRPr kumimoji="0" lang="en-US" altLang="en-US" sz="1800" b="0" i="0" u="none" strike="noStrike" cap="none" normalizeH="0" baseline="0" dirty="0">
              <a:ln>
                <a:noFill/>
              </a:ln>
              <a:solidFill>
                <a:schemeClr val="tx1"/>
              </a:solidFill>
              <a:effectLst/>
            </a:endParaRPr>
          </a:p>
          <a:p>
            <a:endParaRPr lang="en-US" dirty="0"/>
          </a:p>
        </p:txBody>
      </p:sp>
    </p:spTree>
    <p:extLst>
      <p:ext uri="{BB962C8B-B14F-4D97-AF65-F5344CB8AC3E}">
        <p14:creationId xmlns:p14="http://schemas.microsoft.com/office/powerpoint/2010/main" val="324713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S3 to Redshift</a:t>
            </a:r>
            <a:endParaRPr lang="en-US" sz="2800" b="0" i="0" u="none" strike="noStrike" dirty="0">
              <a:solidFill>
                <a:schemeClr val="bg1"/>
              </a:solidFill>
              <a:effectLst/>
              <a:latin typeface="Amazon Ember"/>
            </a:endParaRPr>
          </a:p>
        </p:txBody>
      </p:sp>
      <p:sp>
        <p:nvSpPr>
          <p:cNvPr id="2" name="TextBox 1">
            <a:extLst>
              <a:ext uri="{FF2B5EF4-FFF2-40B4-BE49-F238E27FC236}">
                <a16:creationId xmlns:a16="http://schemas.microsoft.com/office/drawing/2014/main" id="{1FE3665A-6D2E-491B-A165-A36118736284}"/>
              </a:ext>
            </a:extLst>
          </p:cNvPr>
          <p:cNvSpPr txBox="1"/>
          <p:nvPr/>
        </p:nvSpPr>
        <p:spPr>
          <a:xfrm>
            <a:off x="139148" y="861116"/>
            <a:ext cx="11913704" cy="59093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Setting Up connection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Choose the connection name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Select connection type as Amazon Redshift.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Choose our defined cluster.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After this we would need to add our user name and password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Test the connection and choose the IAM Role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p>
          <a:p>
            <a:pPr eaLnBrk="0" fontAlgn="base" hangingPunct="0">
              <a:spcBef>
                <a:spcPct val="0"/>
              </a:spcBef>
              <a:spcAft>
                <a:spcPct val="0"/>
              </a:spcAft>
            </a:pPr>
            <a:r>
              <a:rPr lang="en-US" altLang="en-US" sz="2000" b="1" dirty="0">
                <a:solidFill>
                  <a:schemeClr val="bg2"/>
                </a:solidFill>
              </a:rPr>
              <a:t>Configuring one more AWS Glue crawler(redshift crawler) (no need)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2"/>
              </a:solidFill>
            </a:endParaRPr>
          </a:p>
          <a:p>
            <a:r>
              <a:rPr lang="en-US" dirty="0">
                <a:solidFill>
                  <a:schemeClr val="bg2"/>
                </a:solidFill>
              </a:rPr>
              <a:t>Define one more crawler this crawler will connect to the redshift database and will identify the schema of the table.</a:t>
            </a:r>
          </a:p>
          <a:p>
            <a:endParaRPr lang="en-US" dirty="0">
              <a:solidFill>
                <a:schemeClr val="bg2"/>
              </a:solidFill>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solidFill>
                  <a:schemeClr val="bg2"/>
                </a:solidFill>
              </a:rPr>
              <a:t>Choose a crawler name.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solidFill>
                  <a:schemeClr val="bg2"/>
                </a:solidFill>
              </a:rPr>
              <a:t>Choose JDBC as the data store and specify the connection.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dirty="0">
                <a:solidFill>
                  <a:schemeClr val="bg2"/>
                </a:solidFill>
              </a:rPr>
              <a:t>Choose an IAM role to read data from S3 – AmazonS3FullAccess and </a:t>
            </a:r>
            <a:r>
              <a:rPr lang="en-US" altLang="en-US" dirty="0" err="1">
                <a:solidFill>
                  <a:schemeClr val="bg2"/>
                </a:solidFill>
              </a:rPr>
              <a:t>AWSGlueConsoleFullAccess</a:t>
            </a:r>
            <a:r>
              <a:rPr lang="en-US" altLang="en-US" dirty="0">
                <a:solidFill>
                  <a:schemeClr val="bg2"/>
                </a:solidFill>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dirty="0">
                <a:solidFill>
                  <a:schemeClr val="bg2"/>
                </a:solidFill>
              </a:rPr>
              <a:t>Set a frequency schedule for the crawler to run.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altLang="en-US" dirty="0">
                <a:solidFill>
                  <a:schemeClr val="bg2"/>
                </a:solidFill>
              </a:rPr>
              <a:t>Configure the crawler’s output by selecting a database and adding a prefix (if any).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b="0" i="0" dirty="0">
                <a:solidFill>
                  <a:schemeClr val="bg2"/>
                </a:solidFill>
                <a:effectLst/>
              </a:rPr>
              <a:t>Run this crawler to add tables to your Glue Data Catalog.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b="0" i="0" dirty="0">
                <a:solidFill>
                  <a:schemeClr val="bg2"/>
                </a:solidFill>
                <a:effectLst/>
              </a:rPr>
              <a:t>After the crawler has completed successfully, go to the Tables section on your AWS Glue console to verify the table details and table metadata</a:t>
            </a:r>
            <a:endParaRPr lang="en-US" dirty="0">
              <a:solidFill>
                <a:schemeClr val="bg2"/>
              </a:solidFill>
            </a:endParaRPr>
          </a:p>
          <a:p>
            <a:endParaRPr lang="en-US" dirty="0"/>
          </a:p>
        </p:txBody>
      </p:sp>
    </p:spTree>
    <p:extLst>
      <p:ext uri="{BB962C8B-B14F-4D97-AF65-F5344CB8AC3E}">
        <p14:creationId xmlns:p14="http://schemas.microsoft.com/office/powerpoint/2010/main" val="159262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S3 to Redshift</a:t>
            </a:r>
            <a:endParaRPr lang="en-US" sz="2800" b="0" i="0" u="none" strike="noStrike" dirty="0">
              <a:solidFill>
                <a:schemeClr val="bg1"/>
              </a:solidFill>
              <a:effectLst/>
              <a:latin typeface="Amazon Ember"/>
            </a:endParaRPr>
          </a:p>
        </p:txBody>
      </p:sp>
      <p:sp>
        <p:nvSpPr>
          <p:cNvPr id="2" name="TextBox 1">
            <a:extLst>
              <a:ext uri="{FF2B5EF4-FFF2-40B4-BE49-F238E27FC236}">
                <a16:creationId xmlns:a16="http://schemas.microsoft.com/office/drawing/2014/main" id="{1FE3665A-6D2E-491B-A165-A36118736284}"/>
              </a:ext>
            </a:extLst>
          </p:cNvPr>
          <p:cNvSpPr txBox="1"/>
          <p:nvPr/>
        </p:nvSpPr>
        <p:spPr>
          <a:xfrm>
            <a:off x="139148" y="861116"/>
            <a:ext cx="11913704" cy="47089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Now we need to set up Job</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Create a new job set up name for the job in our case (transferring from s3 to redshift).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Choose the IAM role we created.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Select the type Spark.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Enable the job bookmark.(if we enable this it will remember what records were transferred already.)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Choose the data source first would be S3 table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Then for the target source select the JDBC connection and the </a:t>
            </a:r>
            <a:r>
              <a:rPr lang="en-US" altLang="en-US" sz="2000" dirty="0" err="1"/>
              <a:t>the</a:t>
            </a:r>
            <a:r>
              <a:rPr lang="en-US" altLang="en-US" sz="2000" dirty="0"/>
              <a:t> connection we made.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Click on Save job and edit script it would take us to a script where what transformations we want to do.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Run the job.</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It would take </a:t>
            </a:r>
            <a:r>
              <a:rPr lang="en-US" altLang="en-US" sz="2000" dirty="0" err="1"/>
              <a:t>upto</a:t>
            </a:r>
            <a:r>
              <a:rPr lang="en-US" altLang="en-US" sz="2000" dirty="0"/>
              <a:t> 5 to 10 min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dirty="0"/>
          </a:p>
          <a:p>
            <a:pPr marR="0" lvl="0" algn="l" defTabSz="914400" rtl="0" eaLnBrk="0" fontAlgn="base" latinLnBrk="0" hangingPunct="0">
              <a:lnSpc>
                <a:spcPct val="100000"/>
              </a:lnSpc>
              <a:spcBef>
                <a:spcPct val="0"/>
              </a:spcBef>
              <a:spcAft>
                <a:spcPct val="0"/>
              </a:spcAft>
              <a:buClrTx/>
              <a:buSzTx/>
              <a:tabLst/>
            </a:pPr>
            <a:r>
              <a:rPr lang="en-US" altLang="en-US" sz="2000" b="1" dirty="0"/>
              <a:t>Go TO Redshift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In the editor table we can see the tables.</a:t>
            </a:r>
          </a:p>
        </p:txBody>
      </p:sp>
    </p:spTree>
    <p:extLst>
      <p:ext uri="{BB962C8B-B14F-4D97-AF65-F5344CB8AC3E}">
        <p14:creationId xmlns:p14="http://schemas.microsoft.com/office/powerpoint/2010/main" val="181579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S3 to S3</a:t>
            </a:r>
            <a:endParaRPr lang="en-US" sz="2800" b="0" i="0" u="none" strike="noStrike" dirty="0">
              <a:solidFill>
                <a:schemeClr val="bg1"/>
              </a:solidFill>
              <a:effectLst/>
              <a:latin typeface="Amazon Ember"/>
            </a:endParaRPr>
          </a:p>
        </p:txBody>
      </p:sp>
    </p:spTree>
    <p:extLst>
      <p:ext uri="{BB962C8B-B14F-4D97-AF65-F5344CB8AC3E}">
        <p14:creationId xmlns:p14="http://schemas.microsoft.com/office/powerpoint/2010/main" val="18784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S3 to S3</a:t>
            </a:r>
            <a:endParaRPr lang="en-US" sz="2800" b="0" i="0" u="none" strike="noStrike" dirty="0">
              <a:solidFill>
                <a:schemeClr val="bg1"/>
              </a:solidFill>
              <a:effectLst/>
              <a:latin typeface="Amazon Ember"/>
            </a:endParaRPr>
          </a:p>
        </p:txBody>
      </p:sp>
      <p:pic>
        <p:nvPicPr>
          <p:cNvPr id="4" name="Picture 3">
            <a:extLst>
              <a:ext uri="{FF2B5EF4-FFF2-40B4-BE49-F238E27FC236}">
                <a16:creationId xmlns:a16="http://schemas.microsoft.com/office/drawing/2014/main" id="{59C1E217-09BA-467C-9347-5849E0686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39" y="2428875"/>
            <a:ext cx="3329609" cy="2296814"/>
          </a:xfrm>
          <a:prstGeom prst="rect">
            <a:avLst/>
          </a:prstGeom>
        </p:spPr>
      </p:pic>
      <p:pic>
        <p:nvPicPr>
          <p:cNvPr id="6" name="Picture 5">
            <a:extLst>
              <a:ext uri="{FF2B5EF4-FFF2-40B4-BE49-F238E27FC236}">
                <a16:creationId xmlns:a16="http://schemas.microsoft.com/office/drawing/2014/main" id="{3F4F36D0-600C-441C-AD0E-2972DAD4C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625" y="2428875"/>
            <a:ext cx="1428750" cy="2000250"/>
          </a:xfrm>
          <a:prstGeom prst="rect">
            <a:avLst/>
          </a:prstGeom>
        </p:spPr>
      </p:pic>
      <p:pic>
        <p:nvPicPr>
          <p:cNvPr id="11" name="Picture 10">
            <a:extLst>
              <a:ext uri="{FF2B5EF4-FFF2-40B4-BE49-F238E27FC236}">
                <a16:creationId xmlns:a16="http://schemas.microsoft.com/office/drawing/2014/main" id="{FB2B1765-4722-46A9-A7A5-160EA87B2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652" y="2428875"/>
            <a:ext cx="3329609" cy="2296814"/>
          </a:xfrm>
          <a:prstGeom prst="rect">
            <a:avLst/>
          </a:prstGeom>
        </p:spPr>
      </p:pic>
      <p:cxnSp>
        <p:nvCxnSpPr>
          <p:cNvPr id="8" name="Straight Arrow Connector 7">
            <a:extLst>
              <a:ext uri="{FF2B5EF4-FFF2-40B4-BE49-F238E27FC236}">
                <a16:creationId xmlns:a16="http://schemas.microsoft.com/office/drawing/2014/main" id="{DD6DE4E1-D6CA-42D9-8CBA-A8740B9B32D3}"/>
              </a:ext>
            </a:extLst>
          </p:cNvPr>
          <p:cNvCxnSpPr/>
          <p:nvPr/>
        </p:nvCxnSpPr>
        <p:spPr>
          <a:xfrm>
            <a:off x="3803374" y="3429000"/>
            <a:ext cx="1508335"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87279C8-63AC-4833-B4C6-9494D8C025A3}"/>
              </a:ext>
            </a:extLst>
          </p:cNvPr>
          <p:cNvCxnSpPr/>
          <p:nvPr/>
        </p:nvCxnSpPr>
        <p:spPr>
          <a:xfrm>
            <a:off x="6863383" y="3458014"/>
            <a:ext cx="1508335"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543E6146-40E5-49D6-A466-412B97B39F9B}"/>
              </a:ext>
            </a:extLst>
          </p:cNvPr>
          <p:cNvSpPr txBox="1"/>
          <p:nvPr/>
        </p:nvSpPr>
        <p:spPr>
          <a:xfrm>
            <a:off x="2988366" y="5093119"/>
            <a:ext cx="6215268" cy="1200329"/>
          </a:xfrm>
          <a:prstGeom prst="rect">
            <a:avLst/>
          </a:prstGeom>
          <a:noFill/>
        </p:spPr>
        <p:txBody>
          <a:bodyPr wrap="square">
            <a:spAutoFit/>
          </a:bodyPr>
          <a:lstStyle/>
          <a:p>
            <a:r>
              <a:rPr lang="en-US" b="1" i="0" dirty="0">
                <a:solidFill>
                  <a:srgbClr val="16191F"/>
                </a:solidFill>
                <a:effectLst/>
                <a:latin typeface="Amazon Ember"/>
              </a:rPr>
              <a:t>This pattern describes the data migration process from an Amazon Simple Storage Service (Amazon S3) and doing some transformation and again writing it back to Amazon Simple Storage Service (Amazon S3 by using AWS Glue</a:t>
            </a:r>
            <a:endParaRPr lang="en-US" b="1" dirty="0"/>
          </a:p>
        </p:txBody>
      </p:sp>
    </p:spTree>
    <p:extLst>
      <p:ext uri="{BB962C8B-B14F-4D97-AF65-F5344CB8AC3E}">
        <p14:creationId xmlns:p14="http://schemas.microsoft.com/office/powerpoint/2010/main" val="64986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S3 to S3</a:t>
            </a:r>
            <a:endParaRPr lang="en-US" sz="2800" b="0" i="0" u="none" strike="noStrike" dirty="0">
              <a:solidFill>
                <a:schemeClr val="bg1"/>
              </a:solidFill>
              <a:effectLst/>
              <a:latin typeface="Amazon Ember"/>
            </a:endParaRPr>
          </a:p>
        </p:txBody>
      </p:sp>
      <p:sp>
        <p:nvSpPr>
          <p:cNvPr id="6" name="TextBox 5">
            <a:extLst>
              <a:ext uri="{FF2B5EF4-FFF2-40B4-BE49-F238E27FC236}">
                <a16:creationId xmlns:a16="http://schemas.microsoft.com/office/drawing/2014/main" id="{CD1156CB-D765-459A-846F-1D98328800C3}"/>
              </a:ext>
            </a:extLst>
          </p:cNvPr>
          <p:cNvSpPr txBox="1"/>
          <p:nvPr/>
        </p:nvSpPr>
        <p:spPr>
          <a:xfrm>
            <a:off x="218660" y="861116"/>
            <a:ext cx="11754679" cy="5909310"/>
          </a:xfrm>
          <a:prstGeom prst="rect">
            <a:avLst/>
          </a:prstGeom>
          <a:noFill/>
        </p:spPr>
        <p:txBody>
          <a:bodyPr wrap="square">
            <a:spAutoFit/>
          </a:bodyPr>
          <a:lstStyle/>
          <a:p>
            <a:r>
              <a:rPr lang="en-US" b="0" i="0" dirty="0">
                <a:solidFill>
                  <a:srgbClr val="16191F"/>
                </a:solidFill>
                <a:effectLst/>
                <a:latin typeface="Amazon Ember"/>
              </a:rPr>
              <a:t>The data migration process from an Amazon Simple Storage Service (Amazon S3) and doing some transformation and again writing it back to Amazon Simple Storage Service (Amazon S3 by using AWS Glue)</a:t>
            </a:r>
            <a:r>
              <a:rPr lang="en-US" dirty="0"/>
              <a:t>.</a:t>
            </a:r>
          </a:p>
          <a:p>
            <a:endParaRPr lang="en-US" dirty="0">
              <a:solidFill>
                <a:srgbClr val="16191F"/>
              </a:solidFill>
              <a:latin typeface="Amazon Ember"/>
            </a:endParaRPr>
          </a:p>
          <a:p>
            <a:endParaRPr lang="en-US" b="0" i="0" dirty="0">
              <a:solidFill>
                <a:srgbClr val="16191F"/>
              </a:solidFill>
              <a:effectLst/>
              <a:latin typeface="Amazon Ember"/>
            </a:endParaRPr>
          </a:p>
          <a:p>
            <a:endParaRPr lang="en-US" b="1" dirty="0">
              <a:solidFill>
                <a:srgbClr val="16191F"/>
              </a:solidFill>
              <a:latin typeface="Amazon Ember"/>
            </a:endParaRPr>
          </a:p>
          <a:p>
            <a:r>
              <a:rPr lang="en-US" b="1" dirty="0">
                <a:solidFill>
                  <a:srgbClr val="16191F"/>
                </a:solidFill>
                <a:latin typeface="Amazon Ember"/>
              </a:rPr>
              <a:t>First we need to create a bucket in S3.</a:t>
            </a:r>
            <a:endParaRPr lang="en-US" b="1" i="0" dirty="0">
              <a:solidFill>
                <a:srgbClr val="16191F"/>
              </a:solidFill>
              <a:effectLst/>
              <a:latin typeface="Amazon Ember"/>
            </a:endParaRPr>
          </a:p>
          <a:p>
            <a:pPr marL="285750" indent="-285750">
              <a:buFont typeface="Arial" panose="020B0604020202020204" pitchFamily="34" charset="0"/>
              <a:buChar char="•"/>
            </a:pPr>
            <a:r>
              <a:rPr lang="en-US" dirty="0">
                <a:solidFill>
                  <a:srgbClr val="16191F"/>
                </a:solidFill>
                <a:latin typeface="Amazon Ember"/>
              </a:rPr>
              <a:t>Click on create bucket and provide appropriate Name and Region to the Bucket.</a:t>
            </a:r>
          </a:p>
          <a:p>
            <a:pPr marL="285750" indent="-285750">
              <a:buFont typeface="Arial" panose="020B0604020202020204" pitchFamily="34" charset="0"/>
              <a:buChar char="•"/>
            </a:pPr>
            <a:r>
              <a:rPr lang="en-US" dirty="0">
                <a:solidFill>
                  <a:srgbClr val="16191F"/>
                </a:solidFill>
                <a:latin typeface="Amazon Ember"/>
              </a:rPr>
              <a:t>Create one folder in bucket.</a:t>
            </a:r>
          </a:p>
          <a:p>
            <a:pPr marL="285750" indent="-285750">
              <a:buFont typeface="Arial" panose="020B0604020202020204" pitchFamily="34" charset="0"/>
              <a:buChar char="•"/>
            </a:pPr>
            <a:r>
              <a:rPr lang="en-US" dirty="0">
                <a:solidFill>
                  <a:srgbClr val="16191F"/>
                </a:solidFill>
                <a:latin typeface="Amazon Ember"/>
              </a:rPr>
              <a:t>Upload Files to the created folder in bucket.</a:t>
            </a:r>
          </a:p>
          <a:p>
            <a:pPr marL="285750" indent="-285750">
              <a:buFont typeface="Arial" panose="020B0604020202020204" pitchFamily="34" charset="0"/>
              <a:buChar char="•"/>
            </a:pPr>
            <a:endParaRPr lang="en-US" dirty="0">
              <a:solidFill>
                <a:srgbClr val="16191F"/>
              </a:solidFill>
              <a:latin typeface="Amazon Ember"/>
            </a:endParaRPr>
          </a:p>
          <a:p>
            <a:r>
              <a:rPr lang="en-US" altLang="en-US" sz="1800" b="1" dirty="0"/>
              <a:t>Configuring an AWS Glue crawler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t>Choose a crawler name.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t>Choose S3 as the data store and specify the S3 path up to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dirty="0"/>
              <a:t>Choose an IAM role to read data from S3 – AmazonS3FullAccess and </a:t>
            </a:r>
            <a:r>
              <a:rPr lang="en-US" altLang="en-US" dirty="0" err="1"/>
              <a:t>AWSGlueConsoleFullAccess</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altLang="en-US" dirty="0"/>
              <a:t>Set a frequency schedule for the crawler to run.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altLang="en-US" dirty="0"/>
              <a:t>Configure the crawler’s output by selecting a database and adding a prefix (if any).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b="0" i="0" dirty="0">
                <a:solidFill>
                  <a:srgbClr val="333333"/>
                </a:solidFill>
                <a:effectLst/>
              </a:rPr>
              <a:t>Run this crawler to add tables to your Glue Data Catalog.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b="0" i="0" dirty="0">
                <a:solidFill>
                  <a:srgbClr val="333333"/>
                </a:solidFill>
                <a:effectLst/>
              </a:rPr>
              <a:t>After the crawler has completed successfully, go to the Tables section on your AWS Glue console to verify the table details and table metadata. </a:t>
            </a:r>
            <a:endParaRPr kumimoji="0" lang="en-US" altLang="en-US" sz="1800" b="0"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dirty="0">
              <a:solidFill>
                <a:srgbClr val="16191F"/>
              </a:solidFill>
              <a:latin typeface="Amazon Ember"/>
            </a:endParaRPr>
          </a:p>
          <a:p>
            <a:endParaRPr lang="en-US" dirty="0">
              <a:solidFill>
                <a:srgbClr val="16191F"/>
              </a:solidFill>
              <a:latin typeface="Amazon Ember"/>
            </a:endParaRPr>
          </a:p>
        </p:txBody>
      </p:sp>
      <p:pic>
        <p:nvPicPr>
          <p:cNvPr id="7" name="Picture 6">
            <a:extLst>
              <a:ext uri="{FF2B5EF4-FFF2-40B4-BE49-F238E27FC236}">
                <a16:creationId xmlns:a16="http://schemas.microsoft.com/office/drawing/2014/main" id="{2DB54E2A-EA3C-4062-88FF-AE924EBF43AA}"/>
              </a:ext>
            </a:extLst>
          </p:cNvPr>
          <p:cNvPicPr>
            <a:picLocks noChangeAspect="1"/>
          </p:cNvPicPr>
          <p:nvPr/>
        </p:nvPicPr>
        <p:blipFill rotWithShape="1">
          <a:blip r:embed="rId2">
            <a:extLst>
              <a:ext uri="{28A0092B-C50C-407E-A947-70E740481C1C}">
                <a14:useLocalDpi xmlns:a14="http://schemas.microsoft.com/office/drawing/2010/main" val="0"/>
              </a:ext>
            </a:extLst>
          </a:blip>
          <a:srcRect l="8059" t="6186" r="5970" b="7845"/>
          <a:stretch/>
        </p:blipFill>
        <p:spPr>
          <a:xfrm>
            <a:off x="9439696" y="2066650"/>
            <a:ext cx="1974948" cy="1362350"/>
          </a:xfrm>
          <a:prstGeom prst="rect">
            <a:avLst/>
          </a:prstGeom>
        </p:spPr>
      </p:pic>
    </p:spTree>
    <p:extLst>
      <p:ext uri="{BB962C8B-B14F-4D97-AF65-F5344CB8AC3E}">
        <p14:creationId xmlns:p14="http://schemas.microsoft.com/office/powerpoint/2010/main" val="283299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r>
              <a:rPr lang="en-US" sz="2800" b="1" dirty="0">
                <a:ln w="0"/>
                <a:solidFill>
                  <a:schemeClr val="bg1"/>
                </a:solidFill>
                <a:latin typeface="Segoe UI Light"/>
                <a:cs typeface="Segoe UI Light"/>
              </a:rPr>
              <a:t>AWS Glue Usage</a:t>
            </a:r>
            <a:endParaRPr lang="en-IN" sz="2800" b="1" dirty="0">
              <a:ln w="0"/>
              <a:solidFill>
                <a:schemeClr val="bg1"/>
              </a:solidFill>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D259895C-2BE7-4988-844D-52A5575EC2EC}"/>
              </a:ext>
            </a:extLst>
          </p:cNvPr>
          <p:cNvSpPr txBox="1"/>
          <p:nvPr/>
        </p:nvSpPr>
        <p:spPr>
          <a:xfrm>
            <a:off x="112643" y="927980"/>
            <a:ext cx="11966713" cy="2246769"/>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16191F"/>
                </a:solidFill>
                <a:effectLst/>
                <a:latin typeface="Amazon Ember"/>
              </a:rPr>
              <a:t>You can use AWS Glue to organize, cleanse, validate, and format data for storage in a data warehouse or data lake. </a:t>
            </a:r>
          </a:p>
          <a:p>
            <a:pPr marL="342900" indent="-342900">
              <a:buFont typeface="Arial" panose="020B0604020202020204" pitchFamily="34" charset="0"/>
              <a:buChar char="•"/>
            </a:pPr>
            <a:r>
              <a:rPr lang="en-US" sz="2000" b="0" i="0" dirty="0">
                <a:solidFill>
                  <a:srgbClr val="16191F"/>
                </a:solidFill>
                <a:effectLst/>
                <a:latin typeface="Amazon Ember"/>
              </a:rPr>
              <a:t>You can transform and move AWS Cloud data into your data store. </a:t>
            </a:r>
          </a:p>
          <a:p>
            <a:pPr marL="342900" indent="-342900">
              <a:buFont typeface="Arial" panose="020B0604020202020204" pitchFamily="34" charset="0"/>
              <a:buChar char="•"/>
            </a:pPr>
            <a:r>
              <a:rPr lang="en-US" sz="2000" b="0" i="0" dirty="0">
                <a:solidFill>
                  <a:srgbClr val="16191F"/>
                </a:solidFill>
                <a:effectLst/>
                <a:latin typeface="Amazon Ember"/>
              </a:rPr>
              <a:t>You can also load data from disparate static or streaming data sources into your data warehouse or data lake for regular reporting and analysis.</a:t>
            </a:r>
          </a:p>
          <a:p>
            <a:pPr marL="342900" indent="-342900">
              <a:buFont typeface="Arial" panose="020B0604020202020204" pitchFamily="34" charset="0"/>
              <a:buChar char="•"/>
            </a:pPr>
            <a:r>
              <a:rPr lang="en-US" sz="2000" b="0" i="0" dirty="0">
                <a:solidFill>
                  <a:srgbClr val="16191F"/>
                </a:solidFill>
                <a:effectLst/>
                <a:latin typeface="Amazon Ember"/>
              </a:rPr>
              <a:t> By storing data in a data warehouse or data lake, you integrate information from different parts of your business and provide a common source of data for decision making.</a:t>
            </a:r>
            <a:endParaRPr lang="en-US" sz="2000" dirty="0"/>
          </a:p>
        </p:txBody>
      </p:sp>
      <p:pic>
        <p:nvPicPr>
          <p:cNvPr id="4" name="Picture 3">
            <a:extLst>
              <a:ext uri="{FF2B5EF4-FFF2-40B4-BE49-F238E27FC236}">
                <a16:creationId xmlns:a16="http://schemas.microsoft.com/office/drawing/2014/main" id="{14D3E1B9-7EFA-4885-8828-84641A0EF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945" y="3241613"/>
            <a:ext cx="7774473" cy="3389737"/>
          </a:xfrm>
          <a:prstGeom prst="rect">
            <a:avLst/>
          </a:prstGeom>
        </p:spPr>
      </p:pic>
    </p:spTree>
    <p:extLst>
      <p:ext uri="{BB962C8B-B14F-4D97-AF65-F5344CB8AC3E}">
        <p14:creationId xmlns:p14="http://schemas.microsoft.com/office/powerpoint/2010/main" val="361234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S3 to S3</a:t>
            </a:r>
            <a:endParaRPr lang="en-US" sz="2800" b="0" i="0" u="none" strike="noStrike" dirty="0">
              <a:solidFill>
                <a:schemeClr val="bg1"/>
              </a:solidFill>
              <a:effectLst/>
              <a:latin typeface="Amazon Ember"/>
            </a:endParaRPr>
          </a:p>
        </p:txBody>
      </p:sp>
      <p:sp>
        <p:nvSpPr>
          <p:cNvPr id="6" name="TextBox 5">
            <a:extLst>
              <a:ext uri="{FF2B5EF4-FFF2-40B4-BE49-F238E27FC236}">
                <a16:creationId xmlns:a16="http://schemas.microsoft.com/office/drawing/2014/main" id="{D3475B3A-48C1-4FD1-9249-0265C95F1C49}"/>
              </a:ext>
            </a:extLst>
          </p:cNvPr>
          <p:cNvSpPr txBox="1"/>
          <p:nvPr/>
        </p:nvSpPr>
        <p:spPr>
          <a:xfrm>
            <a:off x="265043" y="861116"/>
            <a:ext cx="11661914"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t>Now we need to set up Job</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Create a new job set up name for the job in our case (</a:t>
            </a:r>
            <a:r>
              <a:rPr lang="en-US" altLang="en-US" dirty="0"/>
              <a:t>DEMO.JOB</a:t>
            </a:r>
            <a:r>
              <a:rPr lang="en-US" altLang="en-US" sz="1800" dirty="0"/>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Choose the IAM role we created.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Select the type Spark.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Enable the job bookmark.(if we enable this it will remember what records were transferred already.)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Choose the data source and data target.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Click on Save job and edit script it would take us to a script where what transformations we want to do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Run the job.</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t>It would take </a:t>
            </a:r>
            <a:r>
              <a:rPr lang="en-US" altLang="en-US" sz="1800" dirty="0" err="1"/>
              <a:t>upto</a:t>
            </a:r>
            <a:r>
              <a:rPr lang="en-US" altLang="en-US" sz="1800" dirty="0"/>
              <a:t> 5 to 10 min</a:t>
            </a:r>
          </a:p>
        </p:txBody>
      </p:sp>
    </p:spTree>
    <p:extLst>
      <p:ext uri="{BB962C8B-B14F-4D97-AF65-F5344CB8AC3E}">
        <p14:creationId xmlns:p14="http://schemas.microsoft.com/office/powerpoint/2010/main" val="411165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Terminologies</a:t>
            </a:r>
            <a:endParaRPr lang="en-US" sz="2800" b="0" i="0" u="none" strike="noStrike" dirty="0">
              <a:solidFill>
                <a:schemeClr val="bg1"/>
              </a:solidFill>
              <a:effectLst/>
              <a:latin typeface="Amazon Ember"/>
            </a:endParaRPr>
          </a:p>
        </p:txBody>
      </p:sp>
      <p:pic>
        <p:nvPicPr>
          <p:cNvPr id="6" name="Picture 5">
            <a:extLst>
              <a:ext uri="{FF2B5EF4-FFF2-40B4-BE49-F238E27FC236}">
                <a16:creationId xmlns:a16="http://schemas.microsoft.com/office/drawing/2014/main" id="{DC32EC6B-3761-4751-8B3F-E65DEBBD6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715" y="4272799"/>
            <a:ext cx="4830569" cy="2551677"/>
          </a:xfrm>
          <a:prstGeom prst="rect">
            <a:avLst/>
          </a:prstGeom>
        </p:spPr>
      </p:pic>
      <p:graphicFrame>
        <p:nvGraphicFramePr>
          <p:cNvPr id="7" name="Table 7">
            <a:extLst>
              <a:ext uri="{FF2B5EF4-FFF2-40B4-BE49-F238E27FC236}">
                <a16:creationId xmlns:a16="http://schemas.microsoft.com/office/drawing/2014/main" id="{7F268915-E1EB-4629-B88B-D8F08EEC982D}"/>
              </a:ext>
            </a:extLst>
          </p:cNvPr>
          <p:cNvGraphicFramePr>
            <a:graphicFrameLocks noGrp="1"/>
          </p:cNvGraphicFramePr>
          <p:nvPr>
            <p:extLst>
              <p:ext uri="{D42A27DB-BD31-4B8C-83A1-F6EECF244321}">
                <p14:modId xmlns:p14="http://schemas.microsoft.com/office/powerpoint/2010/main" val="148298621"/>
              </p:ext>
            </p:extLst>
          </p:nvPr>
        </p:nvGraphicFramePr>
        <p:xfrm>
          <a:off x="132522" y="719666"/>
          <a:ext cx="11900451" cy="3479800"/>
        </p:xfrm>
        <a:graphic>
          <a:graphicData uri="http://schemas.openxmlformats.org/drawingml/2006/table">
            <a:tbl>
              <a:tblPr firstRow="1" bandRow="1">
                <a:tableStyleId>{5940675A-B579-460E-94D1-54222C63F5DA}</a:tableStyleId>
              </a:tblPr>
              <a:tblGrid>
                <a:gridCol w="2754263">
                  <a:extLst>
                    <a:ext uri="{9D8B030D-6E8A-4147-A177-3AD203B41FA5}">
                      <a16:colId xmlns:a16="http://schemas.microsoft.com/office/drawing/2014/main" val="274287293"/>
                    </a:ext>
                  </a:extLst>
                </a:gridCol>
                <a:gridCol w="9146188">
                  <a:extLst>
                    <a:ext uri="{9D8B030D-6E8A-4147-A177-3AD203B41FA5}">
                      <a16:colId xmlns:a16="http://schemas.microsoft.com/office/drawing/2014/main" val="297550105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 Data Catalog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Central place for storing our data schemas, table definition. I</a:t>
                      </a:r>
                      <a:r>
                        <a:rPr lang="en-US" sz="1800" b="0" i="0" kern="1200" dirty="0">
                          <a:solidFill>
                            <a:schemeClr val="tx1"/>
                          </a:solidFill>
                          <a:effectLst/>
                          <a:latin typeface="+mn-lt"/>
                          <a:ea typeface="+mn-ea"/>
                          <a:cs typeface="+mn-cs"/>
                        </a:rPr>
                        <a:t>t contains table definitions, job definitions, and other control information to manage your AWS Glue environment.</a:t>
                      </a:r>
                      <a:endParaRPr lang="en-US" sz="1800" dirty="0"/>
                    </a:p>
                  </a:txBody>
                  <a:tcPr/>
                </a:tc>
                <a:extLst>
                  <a:ext uri="{0D108BD9-81ED-4DB2-BD59-A6C34878D82A}">
                    <a16:rowId xmlns:a16="http://schemas.microsoft.com/office/drawing/2014/main" val="13688213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Classifier</a:t>
                      </a:r>
                    </a:p>
                    <a:p>
                      <a:endParaRPr lang="en-US" sz="1800" dirty="0"/>
                    </a:p>
                  </a:txBody>
                  <a:tcPr/>
                </a:tc>
                <a:tc>
                  <a:txBody>
                    <a:bodyPr/>
                    <a:lstStyle/>
                    <a:p>
                      <a:r>
                        <a:rPr lang="en-US" sz="1800" b="0" i="0" kern="1200" dirty="0">
                          <a:solidFill>
                            <a:schemeClr val="tx1"/>
                          </a:solidFill>
                          <a:effectLst/>
                          <a:latin typeface="+mn-lt"/>
                          <a:ea typeface="+mn-ea"/>
                          <a:cs typeface="+mn-cs"/>
                        </a:rPr>
                        <a:t>Determines the schema of your data. AWS Glue provides classifiers for common file types, such as CSV, JSON, AVRO, XML, and others.</a:t>
                      </a:r>
                      <a:endParaRPr lang="en-US" sz="1800" dirty="0"/>
                    </a:p>
                  </a:txBody>
                  <a:tcPr/>
                </a:tc>
                <a:extLst>
                  <a:ext uri="{0D108BD9-81ED-4DB2-BD59-A6C34878D82A}">
                    <a16:rowId xmlns:a16="http://schemas.microsoft.com/office/drawing/2014/main" val="3164370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Connection</a:t>
                      </a:r>
                    </a:p>
                  </a:txBody>
                  <a:tcPr/>
                </a:tc>
                <a:tc>
                  <a:txBody>
                    <a:bodyPr/>
                    <a:lstStyle/>
                    <a:p>
                      <a:r>
                        <a:rPr lang="en-US" sz="1800" b="0" i="0" kern="1200" dirty="0">
                          <a:solidFill>
                            <a:schemeClr val="tx1"/>
                          </a:solidFill>
                          <a:effectLst/>
                          <a:latin typeface="+mn-lt"/>
                          <a:ea typeface="+mn-ea"/>
                          <a:cs typeface="+mn-cs"/>
                        </a:rPr>
                        <a:t>A Data Catalog object that contains the properties that are required to connect to a particular data store.</a:t>
                      </a:r>
                      <a:endParaRPr lang="en-US" sz="1800" dirty="0"/>
                    </a:p>
                  </a:txBody>
                  <a:tcPr/>
                </a:tc>
                <a:extLst>
                  <a:ext uri="{0D108BD9-81ED-4DB2-BD59-A6C34878D82A}">
                    <a16:rowId xmlns:a16="http://schemas.microsoft.com/office/drawing/2014/main" val="37970162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Crawler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 program that connects to a data store (source or target), progresses through a prioritized list of classifiers to determine the schema for your data, and then creates metadata tables in the AWS Glue Data Catalog. A tool which can automatically create table definitions in the data catalog</a:t>
                      </a:r>
                      <a:endParaRPr lang="en-US" sz="1800" dirty="0"/>
                    </a:p>
                  </a:txBody>
                  <a:tcPr/>
                </a:tc>
                <a:extLst>
                  <a:ext uri="{0D108BD9-81ED-4DB2-BD59-A6C34878D82A}">
                    <a16:rowId xmlns:a16="http://schemas.microsoft.com/office/drawing/2014/main" val="33724702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Database</a:t>
                      </a:r>
                    </a:p>
                  </a:txBody>
                  <a:tcPr/>
                </a:tc>
                <a:tc>
                  <a:txBody>
                    <a:bodyPr/>
                    <a:lstStyle/>
                    <a:p>
                      <a:r>
                        <a:rPr lang="en-US" sz="1800" b="0" i="0" kern="1200" dirty="0">
                          <a:solidFill>
                            <a:schemeClr val="tx1"/>
                          </a:solidFill>
                          <a:effectLst/>
                          <a:latin typeface="+mn-lt"/>
                          <a:ea typeface="+mn-ea"/>
                          <a:cs typeface="+mn-cs"/>
                        </a:rPr>
                        <a:t>A set of associated Data Catalog table definitions organized into a logical group.</a:t>
                      </a:r>
                      <a:endParaRPr lang="en-US" sz="1800" dirty="0"/>
                    </a:p>
                  </a:txBody>
                  <a:tcPr/>
                </a:tc>
                <a:extLst>
                  <a:ext uri="{0D108BD9-81ED-4DB2-BD59-A6C34878D82A}">
                    <a16:rowId xmlns:a16="http://schemas.microsoft.com/office/drawing/2014/main" val="2735725020"/>
                  </a:ext>
                </a:extLst>
              </a:tr>
            </a:tbl>
          </a:graphicData>
        </a:graphic>
      </p:graphicFrame>
    </p:spTree>
    <p:extLst>
      <p:ext uri="{BB962C8B-B14F-4D97-AF65-F5344CB8AC3E}">
        <p14:creationId xmlns:p14="http://schemas.microsoft.com/office/powerpoint/2010/main" val="314607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Terminologies</a:t>
            </a:r>
            <a:endParaRPr lang="en-US" sz="2800" b="0" i="0" u="none" strike="noStrike" dirty="0">
              <a:solidFill>
                <a:schemeClr val="bg1"/>
              </a:solidFill>
              <a:effectLst/>
              <a:latin typeface="Amazon Ember"/>
            </a:endParaRPr>
          </a:p>
        </p:txBody>
      </p:sp>
      <p:graphicFrame>
        <p:nvGraphicFramePr>
          <p:cNvPr id="3" name="Table 3">
            <a:extLst>
              <a:ext uri="{FF2B5EF4-FFF2-40B4-BE49-F238E27FC236}">
                <a16:creationId xmlns:a16="http://schemas.microsoft.com/office/drawing/2014/main" id="{3098D558-93BF-4E44-B235-C2221F32D21A}"/>
              </a:ext>
            </a:extLst>
          </p:cNvPr>
          <p:cNvGraphicFramePr>
            <a:graphicFrameLocks noGrp="1"/>
          </p:cNvGraphicFramePr>
          <p:nvPr>
            <p:extLst>
              <p:ext uri="{D42A27DB-BD31-4B8C-83A1-F6EECF244321}">
                <p14:modId xmlns:p14="http://schemas.microsoft.com/office/powerpoint/2010/main" val="2794909381"/>
              </p:ext>
            </p:extLst>
          </p:nvPr>
        </p:nvGraphicFramePr>
        <p:xfrm>
          <a:off x="132522" y="698799"/>
          <a:ext cx="11887200" cy="3627120"/>
        </p:xfrm>
        <a:graphic>
          <a:graphicData uri="http://schemas.openxmlformats.org/drawingml/2006/table">
            <a:tbl>
              <a:tblPr firstRow="1" bandRow="1">
                <a:tableStyleId>{5940675A-B579-460E-94D1-54222C63F5DA}</a:tableStyleId>
              </a:tblPr>
              <a:tblGrid>
                <a:gridCol w="1965755">
                  <a:extLst>
                    <a:ext uri="{9D8B030D-6E8A-4147-A177-3AD203B41FA5}">
                      <a16:colId xmlns:a16="http://schemas.microsoft.com/office/drawing/2014/main" val="2950221541"/>
                    </a:ext>
                  </a:extLst>
                </a:gridCol>
                <a:gridCol w="9921445">
                  <a:extLst>
                    <a:ext uri="{9D8B030D-6E8A-4147-A177-3AD203B41FA5}">
                      <a16:colId xmlns:a16="http://schemas.microsoft.com/office/drawing/2014/main" val="3004248998"/>
                    </a:ext>
                  </a:extLst>
                </a:gridCol>
              </a:tblGrid>
              <a:tr h="771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Notebook server</a:t>
                      </a:r>
                    </a:p>
                    <a:p>
                      <a:endParaRPr lang="en-US" sz="1600" dirty="0"/>
                    </a:p>
                  </a:txBody>
                  <a:tcPr/>
                </a:tc>
                <a:tc>
                  <a:txBody>
                    <a:bodyPr/>
                    <a:lstStyle/>
                    <a:p>
                      <a:r>
                        <a:rPr lang="en-US" sz="1600" b="0" i="0" kern="1200" dirty="0">
                          <a:solidFill>
                            <a:schemeClr val="tx1"/>
                          </a:solidFill>
                          <a:effectLst/>
                          <a:latin typeface="+mn-lt"/>
                          <a:ea typeface="+mn-ea"/>
                          <a:cs typeface="+mn-cs"/>
                        </a:rPr>
                        <a:t>A web-based environment that you can use to run your </a:t>
                      </a:r>
                      <a:r>
                        <a:rPr lang="en-US" sz="1600" b="0" i="0" kern="1200" dirty="0" err="1">
                          <a:solidFill>
                            <a:schemeClr val="tx1"/>
                          </a:solidFill>
                          <a:effectLst/>
                          <a:latin typeface="+mn-lt"/>
                          <a:ea typeface="+mn-ea"/>
                          <a:cs typeface="+mn-cs"/>
                        </a:rPr>
                        <a:t>PySpark</a:t>
                      </a:r>
                      <a:r>
                        <a:rPr lang="en-US" sz="1600" b="0" i="0" kern="1200" dirty="0">
                          <a:solidFill>
                            <a:schemeClr val="tx1"/>
                          </a:solidFill>
                          <a:effectLst/>
                          <a:latin typeface="+mn-lt"/>
                          <a:ea typeface="+mn-ea"/>
                          <a:cs typeface="+mn-cs"/>
                        </a:rPr>
                        <a:t> statements. </a:t>
                      </a:r>
                      <a:r>
                        <a:rPr lang="en-US" sz="1600" b="0" i="0" kern="1200" dirty="0" err="1">
                          <a:solidFill>
                            <a:schemeClr val="tx1"/>
                          </a:solidFill>
                          <a:effectLst/>
                          <a:latin typeface="+mn-lt"/>
                          <a:ea typeface="+mn-ea"/>
                          <a:cs typeface="+mn-cs"/>
                        </a:rPr>
                        <a:t>PySpark</a:t>
                      </a:r>
                      <a:r>
                        <a:rPr lang="en-US" sz="1600" b="0" i="0" kern="1200" dirty="0">
                          <a:solidFill>
                            <a:schemeClr val="tx1"/>
                          </a:solidFill>
                          <a:effectLst/>
                          <a:latin typeface="+mn-lt"/>
                          <a:ea typeface="+mn-ea"/>
                          <a:cs typeface="+mn-cs"/>
                        </a:rPr>
                        <a:t> is a Python dialect for ETL programming. You can set up a notebook server on a development endpoint to run </a:t>
                      </a:r>
                      <a:r>
                        <a:rPr lang="en-US" sz="1600" b="0" i="0" kern="1200" dirty="0" err="1">
                          <a:solidFill>
                            <a:schemeClr val="tx1"/>
                          </a:solidFill>
                          <a:effectLst/>
                          <a:latin typeface="+mn-lt"/>
                          <a:ea typeface="+mn-ea"/>
                          <a:cs typeface="+mn-cs"/>
                        </a:rPr>
                        <a:t>PySpark</a:t>
                      </a:r>
                      <a:r>
                        <a:rPr lang="en-US" sz="1600" b="0" i="0" kern="1200" dirty="0">
                          <a:solidFill>
                            <a:schemeClr val="tx1"/>
                          </a:solidFill>
                          <a:effectLst/>
                          <a:latin typeface="+mn-lt"/>
                          <a:ea typeface="+mn-ea"/>
                          <a:cs typeface="+mn-cs"/>
                        </a:rPr>
                        <a:t> statements with AWS Glue extensions.</a:t>
                      </a:r>
                      <a:endParaRPr lang="en-US" sz="1600" dirty="0"/>
                    </a:p>
                  </a:txBody>
                  <a:tcPr/>
                </a:tc>
                <a:extLst>
                  <a:ext uri="{0D108BD9-81ED-4DB2-BD59-A6C34878D82A}">
                    <a16:rowId xmlns:a16="http://schemas.microsoft.com/office/drawing/2014/main" val="1271520966"/>
                  </a:ext>
                </a:extLst>
              </a:tr>
              <a:tr h="540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Script</a:t>
                      </a:r>
                    </a:p>
                    <a:p>
                      <a:endParaRPr lang="en-US" sz="1600" dirty="0"/>
                    </a:p>
                  </a:txBody>
                  <a:tcPr/>
                </a:tc>
                <a:tc>
                  <a:txBody>
                    <a:bodyPr/>
                    <a:lstStyle/>
                    <a:p>
                      <a:r>
                        <a:rPr lang="en-US" sz="1600" b="0" i="0" kern="1200" dirty="0">
                          <a:solidFill>
                            <a:schemeClr val="tx1"/>
                          </a:solidFill>
                          <a:effectLst/>
                          <a:latin typeface="+mn-lt"/>
                          <a:ea typeface="+mn-ea"/>
                          <a:cs typeface="+mn-cs"/>
                        </a:rPr>
                        <a:t>Code that extracts data from sources, transforms it, and loads it into targets. AWS Glue generates </a:t>
                      </a:r>
                      <a:r>
                        <a:rPr lang="en-US" sz="1600" b="0" i="0" kern="1200" dirty="0" err="1">
                          <a:solidFill>
                            <a:schemeClr val="tx1"/>
                          </a:solidFill>
                          <a:effectLst/>
                          <a:latin typeface="+mn-lt"/>
                          <a:ea typeface="+mn-ea"/>
                          <a:cs typeface="+mn-cs"/>
                        </a:rPr>
                        <a:t>PySpark</a:t>
                      </a:r>
                      <a:r>
                        <a:rPr lang="en-US" sz="1600" b="0" i="0" kern="1200" dirty="0">
                          <a:solidFill>
                            <a:schemeClr val="tx1"/>
                          </a:solidFill>
                          <a:effectLst/>
                          <a:latin typeface="+mn-lt"/>
                          <a:ea typeface="+mn-ea"/>
                          <a:cs typeface="+mn-cs"/>
                        </a:rPr>
                        <a:t> or Scala scripts.</a:t>
                      </a:r>
                      <a:endParaRPr lang="en-US" sz="1600" dirty="0"/>
                    </a:p>
                  </a:txBody>
                  <a:tcPr/>
                </a:tc>
                <a:extLst>
                  <a:ext uri="{0D108BD9-81ED-4DB2-BD59-A6C34878D82A}">
                    <a16:rowId xmlns:a16="http://schemas.microsoft.com/office/drawing/2014/main" val="3770262115"/>
                  </a:ext>
                </a:extLst>
              </a:tr>
              <a:tr h="771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Table</a:t>
                      </a:r>
                    </a:p>
                    <a:p>
                      <a:endParaRPr lang="en-US" sz="1600" dirty="0"/>
                    </a:p>
                  </a:txBody>
                  <a:tcPr/>
                </a:tc>
                <a:tc>
                  <a:txBody>
                    <a:bodyPr/>
                    <a:lstStyle/>
                    <a:p>
                      <a:r>
                        <a:rPr lang="en-US" sz="1600" b="0" i="0" kern="1200" dirty="0">
                          <a:solidFill>
                            <a:schemeClr val="tx1"/>
                          </a:solidFill>
                          <a:effectLst/>
                          <a:latin typeface="+mn-lt"/>
                          <a:ea typeface="+mn-ea"/>
                          <a:cs typeface="+mn-cs"/>
                        </a:rPr>
                        <a:t>The metadata definition that represents your data. Whether your data is in an Amazon Simple Storage Service (Amazon S3) file, an Amazon Relational Database Service (Amazon RDS) table, or another set of data, a table defines the schema of your data</a:t>
                      </a:r>
                      <a:endParaRPr lang="en-US" sz="1600" dirty="0"/>
                    </a:p>
                  </a:txBody>
                  <a:tcPr/>
                </a:tc>
                <a:extLst>
                  <a:ext uri="{0D108BD9-81ED-4DB2-BD59-A6C34878D82A}">
                    <a16:rowId xmlns:a16="http://schemas.microsoft.com/office/drawing/2014/main" val="2672372963"/>
                  </a:ext>
                </a:extLst>
              </a:tr>
              <a:tr h="540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Transform</a:t>
                      </a:r>
                    </a:p>
                    <a:p>
                      <a:endParaRPr lang="en-US" sz="1600" dirty="0"/>
                    </a:p>
                  </a:txBody>
                  <a:tcPr/>
                </a:tc>
                <a:tc>
                  <a:txBody>
                    <a:bodyPr/>
                    <a:lstStyle/>
                    <a:p>
                      <a:r>
                        <a:rPr lang="en-US" sz="1600" b="0" i="0" kern="1200" dirty="0">
                          <a:solidFill>
                            <a:schemeClr val="tx1"/>
                          </a:solidFill>
                          <a:effectLst/>
                          <a:latin typeface="+mn-lt"/>
                          <a:ea typeface="+mn-ea"/>
                          <a:cs typeface="+mn-cs"/>
                        </a:rPr>
                        <a:t>The code logic that is used to manipulate your data into a different format.</a:t>
                      </a:r>
                      <a:endParaRPr lang="en-US" sz="1600" dirty="0"/>
                    </a:p>
                  </a:txBody>
                  <a:tcPr/>
                </a:tc>
                <a:extLst>
                  <a:ext uri="{0D108BD9-81ED-4DB2-BD59-A6C34878D82A}">
                    <a16:rowId xmlns:a16="http://schemas.microsoft.com/office/drawing/2014/main" val="753448142"/>
                  </a:ext>
                </a:extLst>
              </a:tr>
              <a:tr h="771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Trigger</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Initiates an ETL job. Triggers can be defined based on a scheduled time or an event. To run jobs, it can be set to run on demand, or when an other job has finished successfully</a:t>
                      </a:r>
                      <a:endParaRPr lang="en-US" sz="1600" dirty="0"/>
                    </a:p>
                    <a:p>
                      <a:endParaRPr lang="en-US" sz="1600" dirty="0"/>
                    </a:p>
                  </a:txBody>
                  <a:tcPr/>
                </a:tc>
                <a:extLst>
                  <a:ext uri="{0D108BD9-81ED-4DB2-BD59-A6C34878D82A}">
                    <a16:rowId xmlns:a16="http://schemas.microsoft.com/office/drawing/2014/main" val="1108306305"/>
                  </a:ext>
                </a:extLst>
              </a:tr>
            </a:tbl>
          </a:graphicData>
        </a:graphic>
      </p:graphicFrame>
      <p:pic>
        <p:nvPicPr>
          <p:cNvPr id="8" name="Picture 7">
            <a:extLst>
              <a:ext uri="{FF2B5EF4-FFF2-40B4-BE49-F238E27FC236}">
                <a16:creationId xmlns:a16="http://schemas.microsoft.com/office/drawing/2014/main" id="{C025AA8F-D5D5-4D18-8F76-07DD72412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416" y="4378385"/>
            <a:ext cx="4157168" cy="2285167"/>
          </a:xfrm>
          <a:prstGeom prst="rect">
            <a:avLst/>
          </a:prstGeom>
        </p:spPr>
      </p:pic>
    </p:spTree>
    <p:extLst>
      <p:ext uri="{BB962C8B-B14F-4D97-AF65-F5344CB8AC3E}">
        <p14:creationId xmlns:p14="http://schemas.microsoft.com/office/powerpoint/2010/main" val="61307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a:t>
            </a:r>
            <a:r>
              <a:rPr lang="en-US" sz="2800" dirty="0">
                <a:solidFill>
                  <a:schemeClr val="bg1"/>
                </a:solidFill>
                <a:latin typeface="Amazon Ember"/>
              </a:rPr>
              <a:t>Terminologies</a:t>
            </a:r>
            <a:endParaRPr lang="en-US" sz="2800" b="0" i="0" u="none" strike="noStrike" dirty="0">
              <a:solidFill>
                <a:schemeClr val="bg1"/>
              </a:solidFill>
              <a:effectLst/>
              <a:latin typeface="Amazon Ember"/>
            </a:endParaRPr>
          </a:p>
        </p:txBody>
      </p:sp>
      <p:graphicFrame>
        <p:nvGraphicFramePr>
          <p:cNvPr id="3" name="Table 3">
            <a:extLst>
              <a:ext uri="{FF2B5EF4-FFF2-40B4-BE49-F238E27FC236}">
                <a16:creationId xmlns:a16="http://schemas.microsoft.com/office/drawing/2014/main" id="{3098D558-93BF-4E44-B235-C2221F32D21A}"/>
              </a:ext>
            </a:extLst>
          </p:cNvPr>
          <p:cNvGraphicFramePr>
            <a:graphicFrameLocks noGrp="1"/>
          </p:cNvGraphicFramePr>
          <p:nvPr>
            <p:extLst>
              <p:ext uri="{D42A27DB-BD31-4B8C-83A1-F6EECF244321}">
                <p14:modId xmlns:p14="http://schemas.microsoft.com/office/powerpoint/2010/main" val="34694567"/>
              </p:ext>
            </p:extLst>
          </p:nvPr>
        </p:nvGraphicFramePr>
        <p:xfrm>
          <a:off x="132522" y="732382"/>
          <a:ext cx="11860695" cy="2899762"/>
        </p:xfrm>
        <a:graphic>
          <a:graphicData uri="http://schemas.openxmlformats.org/drawingml/2006/table">
            <a:tbl>
              <a:tblPr firstRow="1" bandRow="1">
                <a:tableStyleId>{5940675A-B579-460E-94D1-54222C63F5DA}</a:tableStyleId>
              </a:tblPr>
              <a:tblGrid>
                <a:gridCol w="2462953">
                  <a:extLst>
                    <a:ext uri="{9D8B030D-6E8A-4147-A177-3AD203B41FA5}">
                      <a16:colId xmlns:a16="http://schemas.microsoft.com/office/drawing/2014/main" val="2950221541"/>
                    </a:ext>
                  </a:extLst>
                </a:gridCol>
                <a:gridCol w="9397742">
                  <a:extLst>
                    <a:ext uri="{9D8B030D-6E8A-4147-A177-3AD203B41FA5}">
                      <a16:colId xmlns:a16="http://schemas.microsoft.com/office/drawing/2014/main" val="3004248998"/>
                    </a:ext>
                  </a:extLst>
                </a:gridCol>
              </a:tblGrid>
              <a:tr h="48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Data store</a:t>
                      </a:r>
                    </a:p>
                    <a:p>
                      <a:endParaRPr lang="en-US" sz="1600" dirty="0"/>
                    </a:p>
                  </a:txBody>
                  <a:tcPr/>
                </a:tc>
                <a:tc>
                  <a:txBody>
                    <a:bodyPr/>
                    <a:lstStyle/>
                    <a:p>
                      <a:r>
                        <a:rPr lang="en-US" sz="1600" b="0" i="0" kern="1200" dirty="0">
                          <a:solidFill>
                            <a:schemeClr val="tx1"/>
                          </a:solidFill>
                          <a:effectLst/>
                          <a:latin typeface="+mn-lt"/>
                          <a:ea typeface="+mn-ea"/>
                          <a:cs typeface="+mn-cs"/>
                        </a:rPr>
                        <a:t>A </a:t>
                      </a:r>
                      <a:r>
                        <a:rPr lang="en-US" sz="1600" b="0" i="1" kern="1200" dirty="0">
                          <a:solidFill>
                            <a:schemeClr val="tx1"/>
                          </a:solidFill>
                          <a:effectLst/>
                          <a:latin typeface="+mn-lt"/>
                          <a:ea typeface="+mn-ea"/>
                          <a:cs typeface="+mn-cs"/>
                        </a:rPr>
                        <a:t>data store</a:t>
                      </a:r>
                      <a:r>
                        <a:rPr lang="en-US" sz="1600" b="0" i="0" kern="1200" dirty="0">
                          <a:solidFill>
                            <a:schemeClr val="tx1"/>
                          </a:solidFill>
                          <a:effectLst/>
                          <a:latin typeface="+mn-lt"/>
                          <a:ea typeface="+mn-ea"/>
                          <a:cs typeface="+mn-cs"/>
                        </a:rPr>
                        <a:t> is a repository for persistently storing your data. Examples include Amazon S3 buckets and relational databases.</a:t>
                      </a:r>
                      <a:endParaRPr lang="en-US" sz="1600" dirty="0"/>
                    </a:p>
                  </a:txBody>
                  <a:tcPr/>
                </a:tc>
                <a:extLst>
                  <a:ext uri="{0D108BD9-81ED-4DB2-BD59-A6C34878D82A}">
                    <a16:rowId xmlns:a16="http://schemas.microsoft.com/office/drawing/2014/main" val="1271520966"/>
                  </a:ext>
                </a:extLst>
              </a:tr>
              <a:tr h="48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Data source</a:t>
                      </a:r>
                    </a:p>
                  </a:txBody>
                  <a:tcPr/>
                </a:tc>
                <a:tc>
                  <a:txBody>
                    <a:bodyPr/>
                    <a:lstStyle/>
                    <a:p>
                      <a:r>
                        <a:rPr lang="en-US" sz="1600" b="0" i="0" kern="1200" dirty="0">
                          <a:solidFill>
                            <a:schemeClr val="tx1"/>
                          </a:solidFill>
                          <a:effectLst/>
                          <a:latin typeface="+mn-lt"/>
                          <a:ea typeface="+mn-ea"/>
                          <a:cs typeface="+mn-cs"/>
                        </a:rPr>
                        <a:t>A </a:t>
                      </a:r>
                      <a:r>
                        <a:rPr lang="en-US" sz="1600" b="0" i="1" kern="1200" dirty="0">
                          <a:solidFill>
                            <a:schemeClr val="tx1"/>
                          </a:solidFill>
                          <a:effectLst/>
                          <a:latin typeface="+mn-lt"/>
                          <a:ea typeface="+mn-ea"/>
                          <a:cs typeface="+mn-cs"/>
                        </a:rPr>
                        <a:t>data source</a:t>
                      </a:r>
                      <a:r>
                        <a:rPr lang="en-US" sz="1600" b="0" i="0" kern="1200" dirty="0">
                          <a:solidFill>
                            <a:schemeClr val="tx1"/>
                          </a:solidFill>
                          <a:effectLst/>
                          <a:latin typeface="+mn-lt"/>
                          <a:ea typeface="+mn-ea"/>
                          <a:cs typeface="+mn-cs"/>
                        </a:rPr>
                        <a:t> is a data store that is used as input to a process or transform.</a:t>
                      </a:r>
                      <a:endParaRPr lang="en-US" sz="1600" dirty="0"/>
                    </a:p>
                  </a:txBody>
                  <a:tcPr/>
                </a:tc>
                <a:extLst>
                  <a:ext uri="{0D108BD9-81ED-4DB2-BD59-A6C34878D82A}">
                    <a16:rowId xmlns:a16="http://schemas.microsoft.com/office/drawing/2014/main" val="3770262115"/>
                  </a:ext>
                </a:extLst>
              </a:tr>
              <a:tr h="693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Data target</a:t>
                      </a:r>
                    </a:p>
                  </a:txBody>
                  <a:tcPr/>
                </a:tc>
                <a:tc>
                  <a:txBody>
                    <a:bodyPr/>
                    <a:lstStyle/>
                    <a:p>
                      <a:r>
                        <a:rPr lang="en-US" sz="1600" b="0" i="0" u="none" strike="noStrike" kern="1200" dirty="0">
                          <a:solidFill>
                            <a:schemeClr val="tx1"/>
                          </a:solidFill>
                          <a:effectLst/>
                          <a:latin typeface="+mn-lt"/>
                          <a:ea typeface="+mn-ea"/>
                          <a:cs typeface="+mn-cs"/>
                        </a:rPr>
                        <a:t>A </a:t>
                      </a:r>
                      <a:r>
                        <a:rPr lang="en-US" sz="1600" b="0" i="1" u="none" strike="noStrike" kern="1200" dirty="0">
                          <a:solidFill>
                            <a:schemeClr val="tx1"/>
                          </a:solidFill>
                          <a:effectLst/>
                          <a:latin typeface="+mn-lt"/>
                          <a:ea typeface="+mn-ea"/>
                          <a:cs typeface="+mn-cs"/>
                        </a:rPr>
                        <a:t>data target</a:t>
                      </a:r>
                      <a:r>
                        <a:rPr lang="en-US" sz="1600" b="0" i="0" u="none" strike="noStrike" kern="1200" dirty="0">
                          <a:solidFill>
                            <a:schemeClr val="tx1"/>
                          </a:solidFill>
                          <a:effectLst/>
                          <a:latin typeface="+mn-lt"/>
                          <a:ea typeface="+mn-ea"/>
                          <a:cs typeface="+mn-cs"/>
                        </a:rPr>
                        <a:t> is a data store that a process or transform writes to.</a:t>
                      </a:r>
                    </a:p>
                  </a:txBody>
                  <a:tcPr/>
                </a:tc>
                <a:extLst>
                  <a:ext uri="{0D108BD9-81ED-4DB2-BD59-A6C34878D82A}">
                    <a16:rowId xmlns:a16="http://schemas.microsoft.com/office/drawing/2014/main" val="2672372963"/>
                  </a:ext>
                </a:extLst>
              </a:tr>
              <a:tr h="48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Development endpoint</a:t>
                      </a:r>
                    </a:p>
                  </a:txBody>
                  <a:tcPr/>
                </a:tc>
                <a:tc>
                  <a:txBody>
                    <a:bodyPr/>
                    <a:lstStyle/>
                    <a:p>
                      <a:r>
                        <a:rPr lang="en-US" sz="1600" b="0" i="0" kern="1200" dirty="0">
                          <a:solidFill>
                            <a:schemeClr val="tx1"/>
                          </a:solidFill>
                          <a:effectLst/>
                          <a:latin typeface="+mn-lt"/>
                          <a:ea typeface="+mn-ea"/>
                          <a:cs typeface="+mn-cs"/>
                        </a:rPr>
                        <a:t>An environment that you can use to develop and test your AWS Glue ETL scripts.</a:t>
                      </a:r>
                      <a:endParaRPr lang="en-US" sz="1600" dirty="0"/>
                    </a:p>
                  </a:txBody>
                  <a:tcPr/>
                </a:tc>
                <a:extLst>
                  <a:ext uri="{0D108BD9-81ED-4DB2-BD59-A6C34878D82A}">
                    <a16:rowId xmlns:a16="http://schemas.microsoft.com/office/drawing/2014/main" val="753448142"/>
                  </a:ext>
                </a:extLst>
              </a:tr>
              <a:tr h="6551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chemeClr val="tx1"/>
                          </a:solidFill>
                          <a:effectLst/>
                          <a:latin typeface="+mn-lt"/>
                          <a:ea typeface="+mn-ea"/>
                          <a:cs typeface="+mn-cs"/>
                        </a:rPr>
                        <a:t>Jobs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The business logic that is required to perform ETL work. It is composed of a transformation script. S</a:t>
                      </a:r>
                      <a:r>
                        <a:rPr lang="en-US" sz="1600" dirty="0"/>
                        <a:t>cript which does the data loading and transformation.</a:t>
                      </a:r>
                    </a:p>
                  </a:txBody>
                  <a:tcPr/>
                </a:tc>
                <a:extLst>
                  <a:ext uri="{0D108BD9-81ED-4DB2-BD59-A6C34878D82A}">
                    <a16:rowId xmlns:a16="http://schemas.microsoft.com/office/drawing/2014/main" val="1108306305"/>
                  </a:ext>
                </a:extLst>
              </a:tr>
            </a:tbl>
          </a:graphicData>
        </a:graphic>
      </p:graphicFrame>
      <p:pic>
        <p:nvPicPr>
          <p:cNvPr id="5" name="Picture 4">
            <a:extLst>
              <a:ext uri="{FF2B5EF4-FFF2-40B4-BE49-F238E27FC236}">
                <a16:creationId xmlns:a16="http://schemas.microsoft.com/office/drawing/2014/main" id="{DBEE5CE2-1A1D-420B-BBF0-D57315010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918" y="3822903"/>
            <a:ext cx="5426542" cy="3035095"/>
          </a:xfrm>
          <a:prstGeom prst="rect">
            <a:avLst/>
          </a:prstGeom>
        </p:spPr>
      </p:pic>
    </p:spTree>
    <p:extLst>
      <p:ext uri="{BB962C8B-B14F-4D97-AF65-F5344CB8AC3E}">
        <p14:creationId xmlns:p14="http://schemas.microsoft.com/office/powerpoint/2010/main" val="328605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Components</a:t>
            </a:r>
          </a:p>
        </p:txBody>
      </p:sp>
      <p:graphicFrame>
        <p:nvGraphicFramePr>
          <p:cNvPr id="7" name="Table 7">
            <a:extLst>
              <a:ext uri="{FF2B5EF4-FFF2-40B4-BE49-F238E27FC236}">
                <a16:creationId xmlns:a16="http://schemas.microsoft.com/office/drawing/2014/main" id="{80D8A105-4A50-40AF-A322-D4317CD1DB84}"/>
              </a:ext>
            </a:extLst>
          </p:cNvPr>
          <p:cNvGraphicFramePr>
            <a:graphicFrameLocks noGrp="1"/>
          </p:cNvGraphicFramePr>
          <p:nvPr>
            <p:extLst>
              <p:ext uri="{D42A27DB-BD31-4B8C-83A1-F6EECF244321}">
                <p14:modId xmlns:p14="http://schemas.microsoft.com/office/powerpoint/2010/main" val="2038372831"/>
              </p:ext>
            </p:extLst>
          </p:nvPr>
        </p:nvGraphicFramePr>
        <p:xfrm>
          <a:off x="1681021" y="1127085"/>
          <a:ext cx="8829957" cy="4943132"/>
        </p:xfrm>
        <a:graphic>
          <a:graphicData uri="http://schemas.openxmlformats.org/drawingml/2006/table">
            <a:tbl>
              <a:tblPr firstRow="1" bandRow="1">
                <a:tableStyleId>{5940675A-B579-460E-94D1-54222C63F5DA}</a:tableStyleId>
              </a:tblPr>
              <a:tblGrid>
                <a:gridCol w="2365509">
                  <a:extLst>
                    <a:ext uri="{9D8B030D-6E8A-4147-A177-3AD203B41FA5}">
                      <a16:colId xmlns:a16="http://schemas.microsoft.com/office/drawing/2014/main" val="556295147"/>
                    </a:ext>
                  </a:extLst>
                </a:gridCol>
                <a:gridCol w="6464448">
                  <a:extLst>
                    <a:ext uri="{9D8B030D-6E8A-4147-A177-3AD203B41FA5}">
                      <a16:colId xmlns:a16="http://schemas.microsoft.com/office/drawing/2014/main" val="386108237"/>
                    </a:ext>
                  </a:extLst>
                </a:gridCol>
              </a:tblGrid>
              <a:tr h="1492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Crawler</a:t>
                      </a:r>
                    </a:p>
                    <a:p>
                      <a:endParaRPr lang="en-US" b="1" dirty="0"/>
                    </a:p>
                  </a:txBody>
                  <a:tcPr/>
                </a:tc>
                <a:tc>
                  <a:txBody>
                    <a:bodyPr/>
                    <a:lstStyle/>
                    <a:p>
                      <a:r>
                        <a:rPr lang="en-US" sz="1800" b="0" i="0" kern="1200" dirty="0">
                          <a:solidFill>
                            <a:schemeClr val="tx1"/>
                          </a:solidFill>
                          <a:effectLst/>
                          <a:latin typeface="+mn-lt"/>
                          <a:ea typeface="+mn-ea"/>
                          <a:cs typeface="+mn-cs"/>
                        </a:rPr>
                        <a:t>A program that connects to a data store (source or target), progresses through a prioritized list of classifiers to determine the schema for your data, and then creates metadata tables in the AWS Glue Data Catalog. A tool which can automatically create table definitions in the data catalog</a:t>
                      </a:r>
                      <a:endParaRPr lang="en-US" dirty="0"/>
                    </a:p>
                  </a:txBody>
                  <a:tcPr/>
                </a:tc>
                <a:extLst>
                  <a:ext uri="{0D108BD9-81ED-4DB2-BD59-A6C34878D82A}">
                    <a16:rowId xmlns:a16="http://schemas.microsoft.com/office/drawing/2014/main" val="4285806685"/>
                  </a:ext>
                </a:extLst>
              </a:tr>
              <a:tr h="932666">
                <a:tc>
                  <a:txBody>
                    <a:bodyPr/>
                    <a:lstStyle/>
                    <a:p>
                      <a:r>
                        <a:rPr lang="en-US" b="1" dirty="0"/>
                        <a:t> Data Catalog</a:t>
                      </a:r>
                    </a:p>
                  </a:txBody>
                  <a:tcPr/>
                </a:tc>
                <a:tc>
                  <a:txBody>
                    <a:bodyPr/>
                    <a:lstStyle/>
                    <a:p>
                      <a:r>
                        <a:rPr lang="en-US" dirty="0"/>
                        <a:t>Central place for storing our data schemas, table definition. I</a:t>
                      </a:r>
                      <a:r>
                        <a:rPr lang="en-US" sz="1800" b="0" i="0" kern="1200" dirty="0">
                          <a:solidFill>
                            <a:schemeClr val="tx1"/>
                          </a:solidFill>
                          <a:effectLst/>
                          <a:latin typeface="+mn-lt"/>
                          <a:ea typeface="+mn-ea"/>
                          <a:cs typeface="+mn-cs"/>
                        </a:rPr>
                        <a:t>t contains table definitions, job definitions, and other control information to manage your AWS Glue environment.</a:t>
                      </a:r>
                      <a:endParaRPr lang="en-US" dirty="0"/>
                    </a:p>
                  </a:txBody>
                  <a:tcPr/>
                </a:tc>
                <a:extLst>
                  <a:ext uri="{0D108BD9-81ED-4DB2-BD59-A6C34878D82A}">
                    <a16:rowId xmlns:a16="http://schemas.microsoft.com/office/drawing/2014/main" val="3867378850"/>
                  </a:ext>
                </a:extLst>
              </a:tr>
              <a:tr h="932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Jobs</a:t>
                      </a:r>
                    </a:p>
                    <a:p>
                      <a:endParaRPr lang="en-US" b="1" dirty="0"/>
                    </a:p>
                  </a:txBody>
                  <a:tcPr/>
                </a:tc>
                <a:tc>
                  <a:txBody>
                    <a:bodyPr/>
                    <a:lstStyle/>
                    <a:p>
                      <a:r>
                        <a:rPr lang="en-US" sz="1800" b="0" i="0" kern="1200" dirty="0">
                          <a:solidFill>
                            <a:schemeClr val="tx1"/>
                          </a:solidFill>
                          <a:effectLst/>
                          <a:latin typeface="+mn-lt"/>
                          <a:ea typeface="+mn-ea"/>
                          <a:cs typeface="+mn-cs"/>
                        </a:rPr>
                        <a:t>The business logic that is required to perform ETL work. It is composed of a transformation script. S</a:t>
                      </a:r>
                      <a:r>
                        <a:rPr lang="en-US" dirty="0"/>
                        <a:t>cript which does the data loading and transformation.</a:t>
                      </a:r>
                    </a:p>
                  </a:txBody>
                  <a:tcPr/>
                </a:tc>
                <a:extLst>
                  <a:ext uri="{0D108BD9-81ED-4DB2-BD59-A6C34878D82A}">
                    <a16:rowId xmlns:a16="http://schemas.microsoft.com/office/drawing/2014/main" val="1373926996"/>
                  </a:ext>
                </a:extLst>
              </a:tr>
              <a:tr h="652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Script</a:t>
                      </a:r>
                    </a:p>
                    <a:p>
                      <a:endParaRPr lang="en-US" b="1" dirty="0"/>
                    </a:p>
                  </a:txBody>
                  <a:tcPr/>
                </a:tc>
                <a:tc>
                  <a:txBody>
                    <a:bodyPr/>
                    <a:lstStyle/>
                    <a:p>
                      <a:r>
                        <a:rPr lang="en-US" sz="1800" b="0" i="0" kern="1200" dirty="0">
                          <a:solidFill>
                            <a:schemeClr val="tx1"/>
                          </a:solidFill>
                          <a:effectLst/>
                          <a:latin typeface="+mn-lt"/>
                          <a:ea typeface="+mn-ea"/>
                          <a:cs typeface="+mn-cs"/>
                        </a:rPr>
                        <a:t>Code that extracts data from sources, transforms it, and loads it into targets. AWS Glue generates </a:t>
                      </a:r>
                      <a:r>
                        <a:rPr lang="en-US" sz="1800" b="0" i="0" kern="1200" dirty="0" err="1">
                          <a:solidFill>
                            <a:schemeClr val="tx1"/>
                          </a:solidFill>
                          <a:effectLst/>
                          <a:latin typeface="+mn-lt"/>
                          <a:ea typeface="+mn-ea"/>
                          <a:cs typeface="+mn-cs"/>
                        </a:rPr>
                        <a:t>PySpark</a:t>
                      </a:r>
                      <a:r>
                        <a:rPr lang="en-US" sz="1800" b="0" i="0" kern="1200" dirty="0">
                          <a:solidFill>
                            <a:schemeClr val="tx1"/>
                          </a:solidFill>
                          <a:effectLst/>
                          <a:latin typeface="+mn-lt"/>
                          <a:ea typeface="+mn-ea"/>
                          <a:cs typeface="+mn-cs"/>
                        </a:rPr>
                        <a:t> or Scala scripts.</a:t>
                      </a:r>
                      <a:endParaRPr lang="en-US" dirty="0"/>
                    </a:p>
                  </a:txBody>
                  <a:tcPr/>
                </a:tc>
                <a:extLst>
                  <a:ext uri="{0D108BD9-81ED-4DB2-BD59-A6C34878D82A}">
                    <a16:rowId xmlns:a16="http://schemas.microsoft.com/office/drawing/2014/main" val="3270356929"/>
                  </a:ext>
                </a:extLst>
              </a:tr>
              <a:tr h="932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rPr>
                        <a:t>Trigger</a:t>
                      </a:r>
                    </a:p>
                    <a:p>
                      <a:endParaRPr lang="en-US" b="1" dirty="0"/>
                    </a:p>
                  </a:txBody>
                  <a:tcPr/>
                </a:tc>
                <a:tc>
                  <a:txBody>
                    <a:bodyPr/>
                    <a:lstStyle/>
                    <a:p>
                      <a:r>
                        <a:rPr lang="en-US" sz="1800" b="0" i="0" kern="1200" dirty="0">
                          <a:solidFill>
                            <a:schemeClr val="tx1"/>
                          </a:solidFill>
                          <a:effectLst/>
                          <a:latin typeface="+mn-lt"/>
                          <a:ea typeface="+mn-ea"/>
                          <a:cs typeface="+mn-cs"/>
                        </a:rPr>
                        <a:t>Initiates an ETL job. Triggers can be defined based on a scheduled time or an event. To run jobs, it can be set to run on demand, or when an other job has finished successfully</a:t>
                      </a:r>
                      <a:endParaRPr lang="en-US" dirty="0"/>
                    </a:p>
                  </a:txBody>
                  <a:tcPr/>
                </a:tc>
                <a:extLst>
                  <a:ext uri="{0D108BD9-81ED-4DB2-BD59-A6C34878D82A}">
                    <a16:rowId xmlns:a16="http://schemas.microsoft.com/office/drawing/2014/main" val="2906369073"/>
                  </a:ext>
                </a:extLst>
              </a:tr>
            </a:tbl>
          </a:graphicData>
        </a:graphic>
      </p:graphicFrame>
    </p:spTree>
    <p:extLst>
      <p:ext uri="{BB962C8B-B14F-4D97-AF65-F5344CB8AC3E}">
        <p14:creationId xmlns:p14="http://schemas.microsoft.com/office/powerpoint/2010/main" val="231313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Concepts</a:t>
            </a:r>
          </a:p>
        </p:txBody>
      </p:sp>
      <p:sp>
        <p:nvSpPr>
          <p:cNvPr id="2" name="TextBox 1">
            <a:extLst>
              <a:ext uri="{FF2B5EF4-FFF2-40B4-BE49-F238E27FC236}">
                <a16:creationId xmlns:a16="http://schemas.microsoft.com/office/drawing/2014/main" id="{D259895C-2BE7-4988-844D-52A5575EC2EC}"/>
              </a:ext>
            </a:extLst>
          </p:cNvPr>
          <p:cNvSpPr txBox="1"/>
          <p:nvPr/>
        </p:nvSpPr>
        <p:spPr>
          <a:xfrm>
            <a:off x="106017" y="742122"/>
            <a:ext cx="11966713" cy="400110"/>
          </a:xfrm>
          <a:prstGeom prst="rect">
            <a:avLst/>
          </a:prstGeom>
          <a:noFill/>
        </p:spPr>
        <p:txBody>
          <a:bodyPr wrap="square" rtlCol="0">
            <a:spAutoFit/>
          </a:bodyPr>
          <a:lstStyle/>
          <a:p>
            <a:r>
              <a:rPr lang="en-US" sz="2000" b="0" i="0">
                <a:solidFill>
                  <a:srgbClr val="16191F"/>
                </a:solidFill>
                <a:effectLst/>
                <a:latin typeface="Amazon Ember"/>
              </a:rPr>
              <a:t>The following diagram shows the architecture of an AWS Glue environment.</a:t>
            </a:r>
            <a:endParaRPr lang="en-US" sz="2000" dirty="0"/>
          </a:p>
        </p:txBody>
      </p:sp>
      <p:pic>
        <p:nvPicPr>
          <p:cNvPr id="6" name="Picture 5">
            <a:extLst>
              <a:ext uri="{FF2B5EF4-FFF2-40B4-BE49-F238E27FC236}">
                <a16:creationId xmlns:a16="http://schemas.microsoft.com/office/drawing/2014/main" id="{80EA4A8B-CC5A-4E11-B58A-107D92192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89" y="1303968"/>
            <a:ext cx="7316221" cy="5487166"/>
          </a:xfrm>
          <a:prstGeom prst="rect">
            <a:avLst/>
          </a:prstGeom>
        </p:spPr>
      </p:pic>
    </p:spTree>
    <p:extLst>
      <p:ext uri="{BB962C8B-B14F-4D97-AF65-F5344CB8AC3E}">
        <p14:creationId xmlns:p14="http://schemas.microsoft.com/office/powerpoint/2010/main" val="341613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U</a:t>
            </a:r>
            <a:r>
              <a:rPr lang="en-US" sz="2800" dirty="0">
                <a:solidFill>
                  <a:schemeClr val="bg1"/>
                </a:solidFill>
                <a:latin typeface="Amazon Ember"/>
              </a:rPr>
              <a:t>nderstanding Data</a:t>
            </a:r>
            <a:endParaRPr lang="en-US" sz="2800" b="0" i="0" u="none" strike="noStrike" dirty="0">
              <a:solidFill>
                <a:schemeClr val="bg1"/>
              </a:solidFill>
              <a:effectLst/>
              <a:latin typeface="Amazon Ember"/>
            </a:endParaRPr>
          </a:p>
        </p:txBody>
      </p:sp>
      <p:pic>
        <p:nvPicPr>
          <p:cNvPr id="3" name="Picture 2">
            <a:extLst>
              <a:ext uri="{FF2B5EF4-FFF2-40B4-BE49-F238E27FC236}">
                <a16:creationId xmlns:a16="http://schemas.microsoft.com/office/drawing/2014/main" id="{28B84C50-4781-491F-89EB-365562006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74" y="861116"/>
            <a:ext cx="10986052" cy="5945696"/>
          </a:xfrm>
          <a:prstGeom prst="rect">
            <a:avLst/>
          </a:prstGeom>
        </p:spPr>
      </p:pic>
    </p:spTree>
    <p:extLst>
      <p:ext uri="{BB962C8B-B14F-4D97-AF65-F5344CB8AC3E}">
        <p14:creationId xmlns:p14="http://schemas.microsoft.com/office/powerpoint/2010/main" val="154777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E993B352-57D1-449D-B00F-6434219D219E}"/>
              </a:ext>
            </a:extLst>
          </p:cNvPr>
          <p:cNvSpPr txBox="1"/>
          <p:nvPr/>
        </p:nvSpPr>
        <p:spPr>
          <a:xfrm>
            <a:off x="0" y="2"/>
            <a:ext cx="12192000" cy="646331"/>
          </a:xfrm>
          <a:prstGeom prst="rect">
            <a:avLst/>
          </a:prstGeom>
          <a:solidFill>
            <a:schemeClr val="tx1"/>
          </a:solidFill>
        </p:spPr>
        <p:txBody>
          <a:bodyPr wrap="square" rtlCol="0">
            <a:spAutoFit/>
          </a:bodyPr>
          <a:lstStyle/>
          <a:p>
            <a:pPr defTabSz="913550" fontAlgn="base">
              <a:lnSpc>
                <a:spcPct val="90000"/>
              </a:lnSpc>
              <a:spcBef>
                <a:spcPct val="0"/>
              </a:spcBef>
              <a:spcAft>
                <a:spcPct val="0"/>
              </a:spcAft>
              <a:buClr>
                <a:srgbClr val="505050"/>
              </a:buClr>
              <a:buSzPct val="100000"/>
              <a:defRPr/>
            </a:pPr>
            <a:endParaRPr lang="en-IN" sz="4000" b="1">
              <a:ln w="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E0281C42-C47B-466F-9C15-C4CF13648D36}"/>
              </a:ext>
            </a:extLst>
          </p:cNvPr>
          <p:cNvSpPr txBox="1"/>
          <p:nvPr/>
        </p:nvSpPr>
        <p:spPr>
          <a:xfrm>
            <a:off x="0" y="66866"/>
            <a:ext cx="10623418" cy="522156"/>
          </a:xfrm>
          <a:prstGeom prst="rect">
            <a:avLst/>
          </a:prstGeom>
          <a:noFill/>
        </p:spPr>
        <p:txBody>
          <a:bodyPr wrap="square" rtlCol="0" anchor="t">
            <a:spAutoFit/>
          </a:bodyPr>
          <a:lstStyle/>
          <a:p>
            <a:pPr algn="l"/>
            <a:r>
              <a:rPr lang="en-US" sz="2800" b="0" i="0" u="none" strike="noStrike" dirty="0">
                <a:solidFill>
                  <a:schemeClr val="bg1"/>
                </a:solidFill>
                <a:effectLst/>
                <a:latin typeface="Amazon Ember"/>
              </a:rPr>
              <a:t>AWS Glue U</a:t>
            </a:r>
            <a:r>
              <a:rPr lang="en-US" sz="2800" dirty="0">
                <a:solidFill>
                  <a:schemeClr val="bg1"/>
                </a:solidFill>
                <a:latin typeface="Amazon Ember"/>
              </a:rPr>
              <a:t>nderstanding Data</a:t>
            </a:r>
            <a:endParaRPr lang="en-US" sz="2800" b="0" i="0" u="none" strike="noStrike" dirty="0">
              <a:solidFill>
                <a:schemeClr val="bg1"/>
              </a:solidFill>
              <a:effectLst/>
              <a:latin typeface="Amazon Ember"/>
            </a:endParaRPr>
          </a:p>
        </p:txBody>
      </p:sp>
      <p:pic>
        <p:nvPicPr>
          <p:cNvPr id="4" name="Picture 3">
            <a:extLst>
              <a:ext uri="{FF2B5EF4-FFF2-40B4-BE49-F238E27FC236}">
                <a16:creationId xmlns:a16="http://schemas.microsoft.com/office/drawing/2014/main" id="{A347AD5C-BF16-4BF9-AECF-B0B719275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24" y="833077"/>
            <a:ext cx="10641952" cy="5958057"/>
          </a:xfrm>
          <a:prstGeom prst="rect">
            <a:avLst/>
          </a:prstGeom>
        </p:spPr>
      </p:pic>
    </p:spTree>
    <p:extLst>
      <p:ext uri="{BB962C8B-B14F-4D97-AF65-F5344CB8AC3E}">
        <p14:creationId xmlns:p14="http://schemas.microsoft.com/office/powerpoint/2010/main" val="4016155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1830</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Amazon Ember</vt:lpstr>
      <vt:lpstr>AmazonEmber</vt:lpstr>
      <vt:lpstr>Arial</vt:lpstr>
      <vt:lpstr>Calibri</vt:lpstr>
      <vt:lpstr>Calibri Light</vt:lpstr>
      <vt:lpstr>Helvetica Neue</vt:lpstr>
      <vt:lpstr>inherit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Sarbahi</dc:creator>
  <cp:lastModifiedBy>Japesh Gawale</cp:lastModifiedBy>
  <cp:revision>66</cp:revision>
  <dcterms:created xsi:type="dcterms:W3CDTF">2021-05-07T09:08:38Z</dcterms:created>
  <dcterms:modified xsi:type="dcterms:W3CDTF">2021-07-05T06:59:48Z</dcterms:modified>
</cp:coreProperties>
</file>