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2" r:id="rId24"/>
    <p:sldId id="299" r:id="rId25"/>
    <p:sldId id="300" r:id="rId26"/>
    <p:sldId id="301" r:id="rId27"/>
    <p:sldId id="295" r:id="rId28"/>
    <p:sldId id="296" r:id="rId29"/>
    <p:sldId id="297" r:id="rId30"/>
    <p:sldId id="298" r:id="rId31"/>
  </p:sldIdLst>
  <p:sldSz cx="9144000" cy="5143500" type="screen16x9"/>
  <p:notesSz cx="6858000" cy="9144000"/>
  <p:embeddedFontLs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leway" pitchFamily="2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j95P1gHAECaXw2GXJI/3o/pdc9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296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813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376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593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4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4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5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4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5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5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54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5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46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6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4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4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4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4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4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4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4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4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4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5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5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5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52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5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5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5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53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4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e@davisdavid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343353" y="3707150"/>
            <a:ext cx="84573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5000" b="1">
                <a:solidFill>
                  <a:schemeClr val="dk2"/>
                </a:solidFill>
              </a:rPr>
              <a:t>Natural Language Processing</a:t>
            </a:r>
            <a:endParaRPr sz="5000" b="1">
              <a:solidFill>
                <a:schemeClr val="dk2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8777" y="125675"/>
            <a:ext cx="5744999" cy="38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5.Text Summarization</a:t>
            </a:r>
            <a:endParaRPr sz="2300"/>
          </a:p>
        </p:txBody>
      </p:sp>
      <p:sp>
        <p:nvSpPr>
          <p:cNvPr id="130" name="Google Shape;130;p10"/>
          <p:cNvSpPr txBox="1"/>
          <p:nvPr/>
        </p:nvSpPr>
        <p:spPr>
          <a:xfrm>
            <a:off x="4299284" y="1251708"/>
            <a:ext cx="4283242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Generating concise summaries of longer texts, such as news articles, research papers, or legal documents.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summarization helps in information retrieval and efficient content consumption.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Hackernoon.com (TLDR)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0" descr="Automatic Text Summarization Methods: A Comprehensive 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35505"/>
            <a:ext cx="41656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>
            <a:spLocks noGrp="1"/>
          </p:cNvSpPr>
          <p:nvPr>
            <p:ph type="title"/>
          </p:nvPr>
        </p:nvSpPr>
        <p:spPr>
          <a:xfrm>
            <a:off x="124200" y="433375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6.Speech Recognition</a:t>
            </a:r>
            <a:endParaRPr sz="2300"/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01275"/>
            <a:ext cx="3473116" cy="1886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/>
        </p:nvSpPr>
        <p:spPr>
          <a:xfrm>
            <a:off x="3673642" y="1068775"/>
            <a:ext cx="4499811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Recognition: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Converting spoken language into written text.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 techniques are employed in speech recognition systems used for: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Transcription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assistants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Voice-controlled devices.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Siri and Google Assistant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7.Conversational AI</a:t>
            </a:r>
            <a:endParaRPr sz="2300"/>
          </a:p>
        </p:txBody>
      </p:sp>
      <p:sp>
        <p:nvSpPr>
          <p:cNvPr id="144" name="Google Shape;144;p12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4090737" y="1191250"/>
            <a:ext cx="4973113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3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Chatbots and Virtual Assistants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Creating conversational agents that can understand and respond to natural language queries or commands.</a:t>
            </a:r>
            <a:endParaRPr/>
          </a:p>
          <a:p>
            <a:pPr marL="123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3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 is used to process user input, generate appropriate responses, and handle dialogues.</a:t>
            </a: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Lato"/>
              <a:buNone/>
            </a:pPr>
            <a:endParaRPr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Lato"/>
              <a:buChar char="●"/>
            </a:pPr>
            <a:r>
              <a:rPr lang="en-GB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Virtual Assistants: </a:t>
            </a:r>
            <a:r>
              <a:rPr lang="en-GB" sz="1400" b="0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Alexa, Cortana, Google Assistant and Siri</a:t>
            </a:r>
            <a:endParaRPr/>
          </a:p>
          <a:p>
            <a:pPr marL="457200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Lato"/>
              <a:buChar char="●"/>
            </a:pPr>
            <a:r>
              <a:rPr lang="en-GB" sz="1400" b="0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ChatGPT from OpenAI</a:t>
            </a:r>
            <a:endParaRPr sz="1400" b="0" i="0" u="none" strike="noStrike" cap="none">
              <a:solidFill>
                <a:srgbClr val="202124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Lato"/>
              <a:buChar char="●"/>
            </a:pPr>
            <a:r>
              <a:rPr lang="en-GB" sz="1400" b="0" i="0" u="none" strike="noStrike" cap="none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Bard from Google</a:t>
            </a:r>
            <a:br>
              <a:rPr lang="en-GB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br>
              <a:rPr lang="en-GB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2" descr="Chatbot Development Using Deep NL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0" y="948700"/>
            <a:ext cx="3120189" cy="312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8.Autocomplete</a:t>
            </a:r>
            <a:endParaRPr sz="1300" b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300"/>
          </a:p>
        </p:txBody>
      </p:sp>
      <p:sp>
        <p:nvSpPr>
          <p:cNvPr id="152" name="Google Shape;152;p13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00" y="948700"/>
            <a:ext cx="4186237" cy="261264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 txBox="1"/>
          <p:nvPr/>
        </p:nvSpPr>
        <p:spPr>
          <a:xfrm>
            <a:off x="4572000" y="745900"/>
            <a:ext cx="4491825" cy="2688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5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Autocomplete, or sentence completion, combines NLP with certain machine learning algorithms in order to predict the likelihood of a following word or sentence to complete the meaning.</a:t>
            </a:r>
            <a:br>
              <a:rPr lang="en-GB" sz="145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br>
              <a:rPr lang="en-GB" sz="145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-GB" sz="1450" b="1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GB" sz="1450" b="0" i="0" u="none" strike="noStrike" cap="none">
                <a:solidFill>
                  <a:srgbClr val="3A3A3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Google Search and Gmail.</a:t>
            </a:r>
            <a:endParaRPr sz="1450" b="0" i="0" u="none" strike="noStrike" cap="none">
              <a:solidFill>
                <a:srgbClr val="3A3A3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9.Information Retrieval</a:t>
            </a:r>
            <a:endParaRPr sz="1300" b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300"/>
          </a:p>
        </p:txBody>
      </p:sp>
      <p:sp>
        <p:nvSpPr>
          <p:cNvPr id="160" name="Google Shape;160;p14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4572000" y="745900"/>
            <a:ext cx="4491825" cy="279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Retrieval: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Retrieving relevant documents or information from a large corpus based on user queries. </a:t>
            </a:r>
            <a:b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engines use NLP techniques to understand user queries and match them with relevant documents.</a:t>
            </a:r>
            <a:b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GB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Google search engine and Bing search engine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4" descr="Search Engines Using Deep Learning - Analytics Vidhy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717" y="1170866"/>
            <a:ext cx="4094817" cy="237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/>
        </p:nvSpPr>
        <p:spPr>
          <a:xfrm>
            <a:off x="5108875" y="2010324"/>
            <a:ext cx="3848400" cy="1278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31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Types of Datasets Used in NLP</a:t>
            </a:r>
            <a:endParaRPr sz="3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5" descr="What is Big Data Analytics? | Webo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725" y="1160045"/>
            <a:ext cx="4261233" cy="242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1.</a:t>
            </a:r>
            <a:r>
              <a:rPr lang="en-GB" sz="230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Text Corpora</a:t>
            </a:r>
            <a:endParaRPr sz="2300"/>
          </a:p>
        </p:txBody>
      </p:sp>
      <p:sp>
        <p:nvSpPr>
          <p:cNvPr id="174" name="Google Shape;174;p16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229363" y="948700"/>
            <a:ext cx="4491825" cy="244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Text Corpora are large collections of text documents that serve as the foundation for training various NLP models.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Corpora can include sources such as books, articles, web pages, social media posts, chat logs, and more.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6" descr="Just what is a corpus and how can it help me? | by Vojtech Janda | Engramo  English Blog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2802" y="1122737"/>
            <a:ext cx="4171846" cy="258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2.</a:t>
            </a:r>
            <a:r>
              <a:rPr lang="en-GB" sz="230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Labeled Datasets</a:t>
            </a:r>
            <a:endParaRPr sz="2300"/>
          </a:p>
        </p:txBody>
      </p:sp>
      <p:sp>
        <p:nvSpPr>
          <p:cNvPr id="182" name="Google Shape;182;p17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229363" y="948700"/>
            <a:ext cx="4491825" cy="332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Labeled Datasets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These datasets have text documents or sentences that are manually annotated with labels or tags.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example, 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 have text samples labeled as </a:t>
            </a: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positive, negative, or neutral.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 entity recognition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 have text annotated with named entities such as </a:t>
            </a: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 names, locations, organizations, etc.</a:t>
            </a: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7" descr="Production Machine Learning Pipeline for Text Classification with fastTex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0645" y="1385427"/>
            <a:ext cx="4353205" cy="244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3.</a:t>
            </a:r>
            <a:r>
              <a:rPr lang="en-GB" sz="230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Translation</a:t>
            </a:r>
            <a:r>
              <a:rPr lang="en-GB" sz="230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Datasets</a:t>
            </a:r>
            <a:endParaRPr sz="2300"/>
          </a:p>
        </p:txBody>
      </p:sp>
      <p:sp>
        <p:nvSpPr>
          <p:cNvPr id="190" name="Google Shape;190;p18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229363" y="948700"/>
            <a:ext cx="4491825" cy="282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Translation Datasets: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datasets consist of parallel text in multiple languages.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sentence or phrase in one language is paired with its corresponding translation in another language.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These datasets are used to train machine translation models.</a:t>
            </a: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6050" y="1159042"/>
            <a:ext cx="4309054" cy="2691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4.</a:t>
            </a:r>
            <a:r>
              <a:rPr lang="en-GB" sz="230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Question-Answering Datasets</a:t>
            </a:r>
            <a:endParaRPr sz="2300"/>
          </a:p>
        </p:txBody>
      </p:sp>
      <p:sp>
        <p:nvSpPr>
          <p:cNvPr id="198" name="Google Shape;198;p19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229362" y="948700"/>
            <a:ext cx="8609837" cy="106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Question-Answering Datasets: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datasets include questions and their corresponding answers.They are used to train question-answering models to understand and respond to user queries.</a:t>
            </a: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9" descr="Modern Question Answering Systems Explained | deeps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108" y="2571750"/>
            <a:ext cx="7878763" cy="1919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chemeClr val="accent1"/>
                </a:solidFill>
              </a:rPr>
              <a:t>Overview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2"/>
          </p:nvPr>
        </p:nvSpPr>
        <p:spPr>
          <a:xfrm>
            <a:off x="4626750" y="135350"/>
            <a:ext cx="4458600" cy="4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-GB" b="1" dirty="0"/>
              <a:t>About Me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b="1" dirty="0"/>
              <a:t>What is NLP 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b="1" dirty="0"/>
              <a:t>Applications of NLP 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b="1" dirty="0"/>
              <a:t>Common Types of Datasets for NLP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b="1" dirty="0"/>
              <a:t>Python Tools for NLP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b="1" dirty="0"/>
              <a:t>Datasets for Today’ session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GB" b="1" dirty="0"/>
              <a:t>Series of Practical Sessions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5.</a:t>
            </a:r>
            <a:r>
              <a:rPr lang="en-GB" sz="230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Dialogue Datasets</a:t>
            </a:r>
            <a:endParaRPr sz="2300"/>
          </a:p>
        </p:txBody>
      </p:sp>
      <p:sp>
        <p:nvSpPr>
          <p:cNvPr id="206" name="Google Shape;206;p20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229363" y="948700"/>
            <a:ext cx="4491825" cy="205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Dialogue Datasets: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datasets capture conversational interactions between users and systems. </a:t>
            </a:r>
            <a:b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used to train chatbots, virtual assistants, and dialogue systems.</a:t>
            </a: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0" descr="DailyDialog Dataset | Papers With Co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7040" y="770021"/>
            <a:ext cx="3297571" cy="385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6.</a:t>
            </a:r>
            <a:r>
              <a:rPr lang="en-GB" sz="230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</a:t>
            </a:r>
            <a:r>
              <a:rPr lang="en-GB" sz="230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endParaRPr sz="2300"/>
          </a:p>
        </p:txBody>
      </p:sp>
      <p:sp>
        <p:nvSpPr>
          <p:cNvPr id="214" name="Google Shape;214;p21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229363" y="948700"/>
            <a:ext cx="4491825" cy="180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Datasets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These datasets consist of audio recordings paired with transcriptions or text labels.</a:t>
            </a:r>
            <a:b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used for training speech recognition and speech-to-text models.</a:t>
            </a: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8973" y="899544"/>
            <a:ext cx="3399173" cy="37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7.</a:t>
            </a:r>
            <a:r>
              <a:rPr lang="en-GB" sz="230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Domain</a:t>
            </a:r>
            <a:r>
              <a:rPr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-Specific Datasets</a:t>
            </a:r>
            <a:endParaRPr sz="2300"/>
          </a:p>
        </p:txBody>
      </p:sp>
      <p:sp>
        <p:nvSpPr>
          <p:cNvPr id="222" name="Google Shape;222;p22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229363" y="948700"/>
            <a:ext cx="4491825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Domain-Specific Datasets: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NLP applications require specialized datasets tailored to specific domains.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example, in medical NLP, datasets may include clinical notes, electronic health records, or biomedical literature.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2" descr="Natural Language Processing in Healthcare Medical Record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6050" y="1435875"/>
            <a:ext cx="4118012" cy="2706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/>
        </p:nvSpPr>
        <p:spPr>
          <a:xfrm>
            <a:off x="5108875" y="2010324"/>
            <a:ext cx="3848400" cy="1278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Python Tools for NLP</a:t>
            </a:r>
            <a:endParaRPr sz="31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0" name="Picture 2" descr="4. Package structure and distribution — Python Packages">
            <a:extLst>
              <a:ext uri="{FF2B5EF4-FFF2-40B4-BE49-F238E27FC236}">
                <a16:creationId xmlns:a16="http://schemas.microsoft.com/office/drawing/2014/main" id="{61ECCDCF-8A4B-C24D-B998-6569A2000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7" y="1149350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676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300" dirty="0"/>
              <a:t>Python Tools for NLP</a:t>
            </a:r>
            <a:endParaRPr sz="2300" dirty="0"/>
          </a:p>
        </p:txBody>
      </p:sp>
      <p:sp>
        <p:nvSpPr>
          <p:cNvPr id="222" name="Google Shape;222;p22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CBD24-F543-6A43-BB2F-38EAF7149199}"/>
              </a:ext>
            </a:extLst>
          </p:cNvPr>
          <p:cNvSpPr txBox="1"/>
          <p:nvPr/>
        </p:nvSpPr>
        <p:spPr>
          <a:xfrm>
            <a:off x="473176" y="770554"/>
            <a:ext cx="82857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NLTK (Natural Language Toolkit): </a:t>
            </a:r>
            <a:br>
              <a:rPr lang="en-GB" b="1" dirty="0"/>
            </a:br>
            <a:r>
              <a:rPr lang="en-GB" dirty="0"/>
              <a:t>A comprehensive library for NLP tasks like tokenization, POS tagging, parsing, and more.</a:t>
            </a:r>
          </a:p>
          <a:p>
            <a:endParaRPr lang="en-GB" dirty="0"/>
          </a:p>
          <a:p>
            <a:r>
              <a:rPr lang="en-GB" b="1" dirty="0"/>
              <a:t>2. </a:t>
            </a:r>
            <a:r>
              <a:rPr lang="en-GB" b="1" dirty="0" err="1"/>
              <a:t>spaCy</a:t>
            </a:r>
            <a:r>
              <a:rPr lang="en-GB" b="1" dirty="0"/>
              <a:t>: </a:t>
            </a:r>
            <a:br>
              <a:rPr lang="en-GB" dirty="0"/>
            </a:br>
            <a:r>
              <a:rPr lang="en-GB" dirty="0"/>
              <a:t>A fast and efficient NLP library for various NLP tasks, including tokenization,</a:t>
            </a:r>
            <a:br>
              <a:rPr lang="en-GB" dirty="0"/>
            </a:br>
            <a:r>
              <a:rPr lang="en-GB" dirty="0"/>
              <a:t> named entity recognition and word vectors.</a:t>
            </a:r>
          </a:p>
          <a:p>
            <a:endParaRPr lang="en-GB" dirty="0"/>
          </a:p>
          <a:p>
            <a:r>
              <a:rPr lang="en-GB" b="1" dirty="0"/>
              <a:t>3. </a:t>
            </a:r>
            <a:r>
              <a:rPr lang="en-GB" b="1" dirty="0" err="1"/>
              <a:t>Gensim</a:t>
            </a:r>
            <a:r>
              <a:rPr lang="en-GB" b="1" dirty="0"/>
              <a:t>:</a:t>
            </a:r>
            <a:br>
              <a:rPr lang="en-GB" dirty="0"/>
            </a:br>
            <a:r>
              <a:rPr lang="en-GB" dirty="0"/>
              <a:t> A library for topic </a:t>
            </a:r>
            <a:r>
              <a:rPr lang="en-GB" dirty="0" err="1"/>
              <a:t>modeling</a:t>
            </a:r>
            <a:r>
              <a:rPr lang="en-GB" dirty="0"/>
              <a:t> and document similarity using techniques like LDA</a:t>
            </a:r>
            <a:br>
              <a:rPr lang="en-GB" dirty="0"/>
            </a:br>
            <a:r>
              <a:rPr lang="en-GB" dirty="0"/>
              <a:t> (Latent Dirichlet Allocation) and Word2Vec.</a:t>
            </a:r>
          </a:p>
          <a:p>
            <a:endParaRPr lang="en-GB" dirty="0"/>
          </a:p>
          <a:p>
            <a:r>
              <a:rPr lang="en-GB" b="1" dirty="0"/>
              <a:t>4. </a:t>
            </a:r>
            <a:r>
              <a:rPr lang="en-GB" b="1" dirty="0" err="1"/>
              <a:t>TextBlob</a:t>
            </a:r>
            <a:r>
              <a:rPr lang="en-GB" b="1" dirty="0"/>
              <a:t>:</a:t>
            </a:r>
            <a:br>
              <a:rPr lang="en-GB" dirty="0"/>
            </a:br>
            <a:r>
              <a:rPr lang="en-GB" dirty="0"/>
              <a:t> A simple NLP library built on top of NLTK and Pattern for tasks like sentiment analysis, </a:t>
            </a:r>
            <a:br>
              <a:rPr lang="en-GB" dirty="0"/>
            </a:br>
            <a:r>
              <a:rPr lang="en-GB" dirty="0"/>
              <a:t>part-of-speech tagging, noun phrase extraction, and more.</a:t>
            </a:r>
          </a:p>
          <a:p>
            <a:endParaRPr lang="en-GB" dirty="0"/>
          </a:p>
          <a:p>
            <a:r>
              <a:rPr lang="en-GB" b="1" dirty="0"/>
              <a:t>5. Scikit-learn: </a:t>
            </a:r>
            <a:br>
              <a:rPr lang="en-GB" dirty="0"/>
            </a:br>
            <a:r>
              <a:rPr lang="en-GB" dirty="0"/>
              <a:t>A popular machine learning library with NLP capabilities, including text classification, </a:t>
            </a:r>
            <a:br>
              <a:rPr lang="en-GB" dirty="0"/>
            </a:br>
            <a:r>
              <a:rPr lang="en-GB" dirty="0"/>
              <a:t>clustering, and feature extraction.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601983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300" dirty="0"/>
              <a:t>Python Tools for NLP</a:t>
            </a:r>
            <a:endParaRPr sz="2300" dirty="0"/>
          </a:p>
        </p:txBody>
      </p:sp>
      <p:sp>
        <p:nvSpPr>
          <p:cNvPr id="222" name="Google Shape;222;p22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CBD24-F543-6A43-BB2F-38EAF7149199}"/>
              </a:ext>
            </a:extLst>
          </p:cNvPr>
          <p:cNvSpPr txBox="1"/>
          <p:nvPr/>
        </p:nvSpPr>
        <p:spPr>
          <a:xfrm>
            <a:off x="473176" y="428995"/>
            <a:ext cx="82857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b="1" dirty="0"/>
              <a:t>6. Transformers (formerly Hugging Face Transformers): </a:t>
            </a:r>
            <a:br>
              <a:rPr lang="en-GB" b="1" dirty="0"/>
            </a:br>
            <a:r>
              <a:rPr lang="en-GB" dirty="0"/>
              <a:t>A library that provides access to a vast collection of pre-trained transformer-based language models, making it easy to use advanced NLP models like BERT, GPT, and more.</a:t>
            </a:r>
          </a:p>
          <a:p>
            <a:endParaRPr lang="en-GB" dirty="0"/>
          </a:p>
          <a:p>
            <a:r>
              <a:rPr lang="en-GB" b="1" dirty="0"/>
              <a:t>7. </a:t>
            </a:r>
            <a:r>
              <a:rPr lang="en-GB" b="1" dirty="0" err="1"/>
              <a:t>AllenNLP</a:t>
            </a:r>
            <a:r>
              <a:rPr lang="en-GB" b="1" dirty="0"/>
              <a:t>: </a:t>
            </a:r>
            <a:br>
              <a:rPr lang="en-GB" b="1" dirty="0"/>
            </a:br>
            <a:r>
              <a:rPr lang="en-GB" dirty="0"/>
              <a:t>A research-oriented NLP library that simplifies the implementation of state-of-the-art models for tasks like text classification, reading comprehension, and more.</a:t>
            </a:r>
          </a:p>
          <a:p>
            <a:endParaRPr lang="en-GB" dirty="0"/>
          </a:p>
          <a:p>
            <a:r>
              <a:rPr lang="en-GB" b="1" dirty="0"/>
              <a:t>8. Flair:</a:t>
            </a:r>
            <a:br>
              <a:rPr lang="en-GB" b="1" dirty="0"/>
            </a:br>
            <a:r>
              <a:rPr lang="en-GB" b="1" dirty="0"/>
              <a:t> </a:t>
            </a:r>
            <a:r>
              <a:rPr lang="en-GB" dirty="0"/>
              <a:t>A framework for state-of-the-art NLP that provides embeddings, contextualized word representations, and allows you to build custom NLP models.</a:t>
            </a:r>
          </a:p>
          <a:p>
            <a:endParaRPr lang="en-GB" dirty="0"/>
          </a:p>
          <a:p>
            <a:r>
              <a:rPr lang="en-GB" b="1" dirty="0"/>
              <a:t>9. Pattern: </a:t>
            </a:r>
            <a:br>
              <a:rPr lang="en-GB" b="1" dirty="0"/>
            </a:br>
            <a:r>
              <a:rPr lang="en-GB" dirty="0"/>
              <a:t>A web mining and natural language processing library that includes modules for sentiment analysis, part-of-speech tagging, and more.</a:t>
            </a:r>
          </a:p>
          <a:p>
            <a:endParaRPr lang="en-GB" dirty="0"/>
          </a:p>
          <a:p>
            <a:r>
              <a:rPr lang="en-GB" b="1" dirty="0"/>
              <a:t>10. </a:t>
            </a:r>
            <a:r>
              <a:rPr lang="en-GB" b="1" dirty="0" err="1"/>
              <a:t>StanfordNLP</a:t>
            </a:r>
            <a:r>
              <a:rPr lang="en-GB" b="1" dirty="0"/>
              <a:t>: </a:t>
            </a:r>
            <a:br>
              <a:rPr lang="en-GB" dirty="0"/>
            </a:br>
            <a:r>
              <a:rPr lang="en-GB" dirty="0"/>
              <a:t>A Python wrapper for the Stanford </a:t>
            </a:r>
            <a:r>
              <a:rPr lang="en-GB" dirty="0" err="1"/>
              <a:t>CoreNLP</a:t>
            </a:r>
            <a:r>
              <a:rPr lang="en-GB" dirty="0"/>
              <a:t> library, providing a range of NLP capabilities such as tokenization, POS tagging, and dependency parsing.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395228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300" dirty="0"/>
              <a:t>Python Tools for NLP</a:t>
            </a:r>
            <a:endParaRPr sz="2300" dirty="0"/>
          </a:p>
        </p:txBody>
      </p:sp>
      <p:sp>
        <p:nvSpPr>
          <p:cNvPr id="222" name="Google Shape;222;p22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CBD24-F543-6A43-BB2F-38EAF7149199}"/>
              </a:ext>
            </a:extLst>
          </p:cNvPr>
          <p:cNvSpPr txBox="1"/>
          <p:nvPr/>
        </p:nvSpPr>
        <p:spPr>
          <a:xfrm>
            <a:off x="473176" y="428995"/>
            <a:ext cx="8285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02A7D-1568-4447-A7ED-554478FF6C00}"/>
              </a:ext>
            </a:extLst>
          </p:cNvPr>
          <p:cNvSpPr txBox="1"/>
          <p:nvPr/>
        </p:nvSpPr>
        <p:spPr>
          <a:xfrm>
            <a:off x="385077" y="798327"/>
            <a:ext cx="80129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11.Tensorflow:</a:t>
            </a:r>
          </a:p>
          <a:p>
            <a:r>
              <a:rPr lang="en-GB" dirty="0"/>
              <a:t>TensorFlow is an open-source deep learning framework developed by Google.  For NLP, TensorFlow can be used for tasks such as text classification,  sequence-to-sequence models, language translation, sentiment analysis, and </a:t>
            </a:r>
            <a:r>
              <a:rPr lang="en-GB"/>
              <a:t>more.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12.Pytorch:</a:t>
            </a:r>
          </a:p>
          <a:p>
            <a:r>
              <a:rPr lang="en-GB" dirty="0"/>
              <a:t> </a:t>
            </a:r>
            <a:r>
              <a:rPr lang="en-GB" dirty="0" err="1"/>
              <a:t>PyTorch</a:t>
            </a:r>
            <a:r>
              <a:rPr lang="en-GB" dirty="0"/>
              <a:t> is an open-source deep learning framework developed by  Facebook's AI Research lab (FAIR). </a:t>
            </a:r>
            <a:r>
              <a:rPr lang="en-GB" dirty="0" err="1"/>
              <a:t>PyTorch</a:t>
            </a:r>
            <a:r>
              <a:rPr lang="en-GB" dirty="0"/>
              <a:t> can be effectively used for building  NLP models, ranging from simple tasks like text classification to more complex tasks  like sequence </a:t>
            </a:r>
            <a:r>
              <a:rPr lang="en-GB" dirty="0" err="1"/>
              <a:t>labeling</a:t>
            </a:r>
            <a:r>
              <a:rPr lang="en-GB" dirty="0"/>
              <a:t> and machine translation.</a:t>
            </a:r>
          </a:p>
          <a:p>
            <a:endParaRPr lang="en-GB" dirty="0"/>
          </a:p>
          <a:p>
            <a:r>
              <a:rPr lang="en-GB" b="1" dirty="0"/>
              <a:t>13.Nemo:</a:t>
            </a:r>
          </a:p>
          <a:p>
            <a:r>
              <a:rPr lang="en-GB" dirty="0"/>
              <a:t>NVIDIA </a:t>
            </a:r>
            <a:r>
              <a:rPr lang="en-GB" dirty="0" err="1"/>
              <a:t>NeMo</a:t>
            </a:r>
            <a:r>
              <a:rPr lang="en-GB" dirty="0"/>
              <a:t> (Neural Modules) is an open-source Python framework developed by NVIDIA for building and training conversational AI models, including  Natural Language Processing (NLP) models(STT,TTS), Text classification and other NLP tasks.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1848657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title"/>
          </p:nvPr>
        </p:nvSpPr>
        <p:spPr>
          <a:xfrm>
            <a:off x="1464625" y="373375"/>
            <a:ext cx="726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 dirty="0"/>
              <a:t>Python Tools for NLP</a:t>
            </a:r>
            <a:endParaRPr sz="2400" dirty="0"/>
          </a:p>
        </p:txBody>
      </p:sp>
      <p:pic>
        <p:nvPicPr>
          <p:cNvPr id="346" name="Google Shape;346;p40" descr="What is Gensim? — gens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1542" y="1032623"/>
            <a:ext cx="1828800" cy="695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 descr="scikit-learn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9819" y="1108417"/>
            <a:ext cx="1332691" cy="76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 descr="GitHub - MaartenGr/BERTopic: Leveraging BERT and c-TF-IDF to create easily  interpretable topics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2742" y="1143988"/>
            <a:ext cx="1828800" cy="87692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 txBox="1"/>
          <p:nvPr/>
        </p:nvSpPr>
        <p:spPr>
          <a:xfrm>
            <a:off x="-1872309" y="2429841"/>
            <a:ext cx="22958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The Natural Language Toolkit — What is it? | by Kelsey Lane | Medium">
            <a:extLst>
              <a:ext uri="{FF2B5EF4-FFF2-40B4-BE49-F238E27FC236}">
                <a16:creationId xmlns:a16="http://schemas.microsoft.com/office/drawing/2014/main" id="{3B97FA26-7D8B-3243-9EB8-AC8E95398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14" y="914090"/>
            <a:ext cx="1060450" cy="115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Cy - Wikipedia">
            <a:extLst>
              <a:ext uri="{FF2B5EF4-FFF2-40B4-BE49-F238E27FC236}">
                <a16:creationId xmlns:a16="http://schemas.microsoft.com/office/drawing/2014/main" id="{3B326A5B-09ED-554B-8EED-56133C4E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18" y="2136035"/>
            <a:ext cx="2000096" cy="7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xtBlob: Simplified Text Processing — TextBlob 0.16.0 documentation">
            <a:extLst>
              <a:ext uri="{FF2B5EF4-FFF2-40B4-BE49-F238E27FC236}">
                <a16:creationId xmlns:a16="http://schemas.microsoft.com/office/drawing/2014/main" id="{55BAA85F-512A-1B4F-963F-C660C2E13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7" y="959016"/>
            <a:ext cx="1160215" cy="106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sked Language Modeling with Hugging Face Transformers: A Beginner's Guide  | by Ganesh Lokare | Medium">
            <a:extLst>
              <a:ext uri="{FF2B5EF4-FFF2-40B4-BE49-F238E27FC236}">
                <a16:creationId xmlns:a16="http://schemas.microsoft.com/office/drawing/2014/main" id="{FD37BF16-5602-064A-AB6B-DB6634A9F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0" y="3269832"/>
            <a:ext cx="2693049" cy="115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allenai/allennlp: An open-source NLP research library, built on  PyTorch.">
            <a:extLst>
              <a:ext uri="{FF2B5EF4-FFF2-40B4-BE49-F238E27FC236}">
                <a16:creationId xmlns:a16="http://schemas.microsoft.com/office/drawing/2014/main" id="{85030BA7-016C-AC47-B315-042E5277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47" y="2429841"/>
            <a:ext cx="1495964" cy="26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roduction to Flair for NLP in Python - State-of-the-art Library for NLP!">
            <a:extLst>
              <a:ext uri="{FF2B5EF4-FFF2-40B4-BE49-F238E27FC236}">
                <a16:creationId xmlns:a16="http://schemas.microsoft.com/office/drawing/2014/main" id="{6B6FAF83-7D1C-F041-9BE5-EE963904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59" y="2190428"/>
            <a:ext cx="1475862" cy="7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nsorFlow - Wikipedia">
            <a:extLst>
              <a:ext uri="{FF2B5EF4-FFF2-40B4-BE49-F238E27FC236}">
                <a16:creationId xmlns:a16="http://schemas.microsoft.com/office/drawing/2014/main" id="{6AD51D6B-8E1F-AD42-9ECE-E5029B910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21" y="2068254"/>
            <a:ext cx="1368971" cy="87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elcome to PyTorch Tutorials — PyTorch Tutorials 2.0.1+cu117 documentation">
            <a:extLst>
              <a:ext uri="{FF2B5EF4-FFF2-40B4-BE49-F238E27FC236}">
                <a16:creationId xmlns:a16="http://schemas.microsoft.com/office/drawing/2014/main" id="{9E95EA78-658A-D64A-946A-BBDADF9D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303" y="3186629"/>
            <a:ext cx="1320570" cy="132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acking Into Nvidia Nemo Script(Download Common Voice)">
            <a:extLst>
              <a:ext uri="{FF2B5EF4-FFF2-40B4-BE49-F238E27FC236}">
                <a16:creationId xmlns:a16="http://schemas.microsoft.com/office/drawing/2014/main" id="{F1515E0F-AAA1-C34C-A481-3FC0C62ED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94" y="3114693"/>
            <a:ext cx="2642664" cy="148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 dirty="0"/>
              <a:t>Datasets for Today’s Session</a:t>
            </a:r>
            <a:endParaRPr sz="2300" dirty="0"/>
          </a:p>
        </p:txBody>
      </p:sp>
      <p:sp>
        <p:nvSpPr>
          <p:cNvPr id="355" name="Google Shape;355;p41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41"/>
          <p:cNvSpPr txBox="1"/>
          <p:nvPr/>
        </p:nvSpPr>
        <p:spPr>
          <a:xfrm>
            <a:off x="1130969" y="1128098"/>
            <a:ext cx="571901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Swahili News Headlines: </a:t>
            </a:r>
            <a:b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Political,health,sports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economy,international</a:t>
            </a:r>
            <a:endParaRPr lang="en-GB"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GB" dirty="0">
              <a:solidFill>
                <a:schemeClr val="dk2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en-GB" dirty="0">
              <a:solidFill>
                <a:schemeClr val="dk2"/>
              </a:solidFill>
            </a:endParaRPr>
          </a:p>
          <a:p>
            <a:pPr marL="285750" indent="-285750">
              <a:buSzPts val="1400"/>
              <a:buFont typeface="Arial"/>
              <a:buChar char="•"/>
            </a:pPr>
            <a:r>
              <a:rPr lang="en-GB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Swahili News Articles: </a:t>
            </a:r>
            <a:b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Political,health,sports</a:t>
            </a:r>
            <a:r>
              <a:rPr lang="en-GB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economy,international</a:t>
            </a:r>
            <a:endParaRPr lang="en-GB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>
            <a:spLocks noGrp="1"/>
          </p:cNvSpPr>
          <p:nvPr>
            <p:ph type="title"/>
          </p:nvPr>
        </p:nvSpPr>
        <p:spPr>
          <a:xfrm>
            <a:off x="1584825" y="397400"/>
            <a:ext cx="726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Masakhane Community</a:t>
            </a:r>
            <a:endParaRPr/>
          </a:p>
        </p:txBody>
      </p:sp>
      <p:sp>
        <p:nvSpPr>
          <p:cNvPr id="362" name="Google Shape;362;p42"/>
          <p:cNvSpPr txBox="1"/>
          <p:nvPr/>
        </p:nvSpPr>
        <p:spPr>
          <a:xfrm>
            <a:off x="3729600" y="1291450"/>
            <a:ext cx="5321400" cy="26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A grassroots NLP community for Africa, by Africans.</a:t>
            </a:r>
            <a:endParaRPr sz="2300" b="0" i="0" u="none" strike="noStrike" cap="none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1" i="0" u="none" strike="noStrike" cap="none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Website:</a:t>
            </a:r>
            <a:r>
              <a:rPr lang="en-GB" sz="2300" b="0" i="0" u="none" strike="noStrike" cap="none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https://www.masakhane.io/</a:t>
            </a:r>
            <a:endParaRPr sz="2300" b="0" i="0" u="none" strike="noStrike" cap="none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1" i="0" u="none" strike="noStrike" cap="none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Slack: </a:t>
            </a:r>
            <a:r>
              <a:rPr lang="en-GB" sz="2300" b="0" i="0" u="none" strike="noStrike" cap="none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https://masakhane-nlp.slack.com/</a:t>
            </a:r>
            <a:endParaRPr sz="2300" b="0" i="0" u="none" strike="noStrike" cap="none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21212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3" name="Google Shape;36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00" y="951400"/>
            <a:ext cx="35909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2376200" y="419725"/>
            <a:ext cx="63216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body" idx="2"/>
          </p:nvPr>
        </p:nvSpPr>
        <p:spPr>
          <a:xfrm>
            <a:off x="2919664" y="937375"/>
            <a:ext cx="6104020" cy="3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100" b="1"/>
              <a:t>Davis David </a:t>
            </a:r>
            <a:br>
              <a:rPr lang="en-GB" sz="3100" b="1"/>
            </a:br>
            <a:endParaRPr sz="28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800" b="1"/>
              <a:t>Data Scientist @dLab</a:t>
            </a:r>
            <a:br>
              <a:rPr lang="en-GB" sz="1700"/>
            </a:br>
            <a:br>
              <a:rPr lang="en-GB" sz="1700"/>
            </a:br>
            <a:r>
              <a:rPr lang="en-GB" sz="1700"/>
              <a:t>👉 </a:t>
            </a:r>
            <a:r>
              <a:rPr lang="en-GB" sz="1700" b="1"/>
              <a:t>Software Developer &amp; Technical Writer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/>
              <a:t>Email: </a:t>
            </a:r>
            <a:r>
              <a:rPr lang="en-GB" sz="1700" b="1" u="sng">
                <a:solidFill>
                  <a:schemeClr val="hlink"/>
                </a:solidFill>
                <a:hlinkClick r:id="rId3"/>
              </a:rPr>
              <a:t>me@davisdavid.com</a:t>
            </a:r>
            <a:r>
              <a:rPr lang="en-GB" sz="1700" b="1" u="sng">
                <a:solidFill>
                  <a:schemeClr val="hlink"/>
                </a:solidFill>
              </a:rPr>
              <a:t> or davisdavid179@gmail.com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/>
              <a:t>Profile: </a:t>
            </a:r>
            <a:r>
              <a:rPr lang="en-GB" sz="1700"/>
              <a:t>davisdavid.com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/>
              <a:t>Twitter: </a:t>
            </a:r>
            <a:r>
              <a:rPr lang="en-GB" sz="1700"/>
              <a:t>@Davis_McDavid </a:t>
            </a:r>
            <a:br>
              <a:rPr lang="en-GB" sz="1700"/>
            </a:br>
            <a:br>
              <a:rPr lang="en-GB" sz="1700"/>
            </a:br>
            <a:endParaRPr sz="1700"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4">
            <a:alphaModFix/>
          </a:blip>
          <a:srcRect l="-441"/>
          <a:stretch/>
        </p:blipFill>
        <p:spPr>
          <a:xfrm>
            <a:off x="268176" y="937375"/>
            <a:ext cx="2651488" cy="261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>
            <a:spLocks noGrp="1"/>
          </p:cNvSpPr>
          <p:nvPr>
            <p:ph type="title"/>
          </p:nvPr>
        </p:nvSpPr>
        <p:spPr>
          <a:xfrm>
            <a:off x="124200" y="193635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Questions &amp; Answers</a:t>
            </a:r>
            <a:endParaRPr sz="2300"/>
          </a:p>
        </p:txBody>
      </p:sp>
      <p:sp>
        <p:nvSpPr>
          <p:cNvPr id="369" name="Google Shape;369;p43"/>
          <p:cNvSpPr txBox="1"/>
          <p:nvPr/>
        </p:nvSpPr>
        <p:spPr>
          <a:xfrm>
            <a:off x="6668725" y="123577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1572800" y="533425"/>
            <a:ext cx="726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What is NLP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1423350" y="1397450"/>
            <a:ext cx="7044600" cy="3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 stands for Natural Language Processing. It is a field of AI and computational linguistics that focuses on the interaction between computers and human language.</a:t>
            </a:r>
            <a:endParaRPr/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NLP aims to enable computers to </a:t>
            </a:r>
            <a:r>
              <a:rPr lang="en-GB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understand, interpret, and generate </a:t>
            </a: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</a:t>
            </a:r>
            <a:r>
              <a:rPr lang="en-GB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</a:t>
            </a: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</a:pPr>
            <a:r>
              <a:rPr lang="en-GB" sz="16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NLP combines computational linguistics, rule-based modeling of human language with statistical, machine learning, and deep learning models. </a:t>
            </a:r>
            <a:br>
              <a:rPr lang="en-GB" sz="16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-GB" sz="16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Together, these technologies enable computers to process human language in the form of text or voice data.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5108875" y="2010325"/>
            <a:ext cx="3848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31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Applications of NLP</a:t>
            </a:r>
            <a:endParaRPr sz="31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28750"/>
            <a:ext cx="4572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1.Text Classification</a:t>
            </a:r>
            <a:endParaRPr sz="2300"/>
          </a:p>
        </p:txBody>
      </p:sp>
      <p:sp>
        <p:nvSpPr>
          <p:cNvPr id="102" name="Google Shape;102;p6"/>
          <p:cNvSpPr txBox="1"/>
          <p:nvPr/>
        </p:nvSpPr>
        <p:spPr>
          <a:xfrm>
            <a:off x="4373971" y="1447044"/>
            <a:ext cx="40191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Classification: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Categorizing text into predefined categories or classes based on its content.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is useful for: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classification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Spam filtering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 categorization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recommendation.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250" y="1085594"/>
            <a:ext cx="3973111" cy="19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2.Sentiment Analysis</a:t>
            </a:r>
            <a:endParaRPr sz="2300"/>
          </a:p>
        </p:txBody>
      </p:sp>
      <p:sp>
        <p:nvSpPr>
          <p:cNvPr id="109" name="Google Shape;109;p7"/>
          <p:cNvSpPr txBox="1"/>
          <p:nvPr/>
        </p:nvSpPr>
        <p:spPr>
          <a:xfrm>
            <a:off x="4373971" y="1447044"/>
            <a:ext cx="4019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Analyzing text to determine the sentiment expressed, such as </a:t>
            </a:r>
            <a:r>
              <a:rPr lang="en-GB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positive, negative, or neutral.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is used in: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media monitoring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feedback analysis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Brand reputation management.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250" y="1447044"/>
            <a:ext cx="3580870" cy="1872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3.</a:t>
            </a:r>
            <a:r>
              <a:rPr lang="en-GB" sz="23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Named Entity Recognition </a:t>
            </a:r>
            <a:endParaRPr sz="2300"/>
          </a:p>
        </p:txBody>
      </p:sp>
      <p:sp>
        <p:nvSpPr>
          <p:cNvPr id="116" name="Google Shape;116;p8"/>
          <p:cNvSpPr txBox="1"/>
          <p:nvPr/>
        </p:nvSpPr>
        <p:spPr>
          <a:xfrm>
            <a:off x="4373971" y="1447044"/>
            <a:ext cx="4019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 Entity Recognition (NER):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and extracting named entities such as person names, locations, organizations, dates, and more from text.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used in: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extraction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 graph construction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mining.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8" descr="What is Named Entity Recognition (NER) : Definition, Examples, Types, and  Applica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044"/>
            <a:ext cx="3970422" cy="2382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68250" y="313300"/>
            <a:ext cx="8895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300"/>
              <a:t>4.Machine Translation</a:t>
            </a:r>
            <a:endParaRPr sz="2300"/>
          </a:p>
        </p:txBody>
      </p:sp>
      <p:sp>
        <p:nvSpPr>
          <p:cNvPr id="123" name="Google Shape;123;p9"/>
          <p:cNvSpPr txBox="1"/>
          <p:nvPr/>
        </p:nvSpPr>
        <p:spPr>
          <a:xfrm>
            <a:off x="4299284" y="1251708"/>
            <a:ext cx="4283242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Machine Translation</a:t>
            </a:r>
            <a:r>
              <a:rPr lang="en-GB"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is the process of using AI to automatically </a:t>
            </a:r>
            <a:r>
              <a:rPr lang="en-GB" sz="14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translate text or speech from one language to another. Example from </a:t>
            </a:r>
            <a:r>
              <a:rPr lang="en-GB" sz="1400" b="1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Swahili</a:t>
            </a:r>
            <a:r>
              <a:rPr lang="en-GB" sz="14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GB" sz="1400" b="1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English.</a:t>
            </a:r>
            <a:endParaRPr sz="1400" b="1" i="0" u="none" strike="noStrike" cap="none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translation systems like 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Translate 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NLP techniques to automatically translate text.</a:t>
            </a:r>
            <a:br>
              <a:rPr lang="en-GB" sz="14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250" y="1203370"/>
            <a:ext cx="3874361" cy="273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115ECC"/>
      </a:dk1>
      <a:lt1>
        <a:srgbClr val="FFFFFF"/>
      </a:lt1>
      <a:dk2>
        <a:srgbClr val="000000"/>
      </a:dk2>
      <a:lt2>
        <a:srgbClr val="757575"/>
      </a:lt2>
      <a:accent1>
        <a:srgbClr val="0161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1397</Words>
  <Application>Microsoft Macintosh PowerPoint</Application>
  <PresentationFormat>On-screen Show (16:9)</PresentationFormat>
  <Paragraphs>149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Lato</vt:lpstr>
      <vt:lpstr>Raleway</vt:lpstr>
      <vt:lpstr>Arial</vt:lpstr>
      <vt:lpstr>Swiss</vt:lpstr>
      <vt:lpstr>PowerPoint Presentation</vt:lpstr>
      <vt:lpstr>Overview</vt:lpstr>
      <vt:lpstr>About Me</vt:lpstr>
      <vt:lpstr>What is NLP</vt:lpstr>
      <vt:lpstr>PowerPoint Presentation</vt:lpstr>
      <vt:lpstr>1.Text Classification</vt:lpstr>
      <vt:lpstr>2.Sentiment Analysis</vt:lpstr>
      <vt:lpstr>3. Named Entity Recognition </vt:lpstr>
      <vt:lpstr>4.Machine Translation</vt:lpstr>
      <vt:lpstr>5.Text Summarization</vt:lpstr>
      <vt:lpstr>6.Speech Recognition</vt:lpstr>
      <vt:lpstr>7.Conversational AI</vt:lpstr>
      <vt:lpstr>8.Autocomplete </vt:lpstr>
      <vt:lpstr>9.Information Retrieval </vt:lpstr>
      <vt:lpstr>PowerPoint Presentation</vt:lpstr>
      <vt:lpstr>1. Text Corpora</vt:lpstr>
      <vt:lpstr>2. Labeled Datasets</vt:lpstr>
      <vt:lpstr>3. Machine Translation Datasets</vt:lpstr>
      <vt:lpstr>4. Question-Answering Datasets</vt:lpstr>
      <vt:lpstr>5. Dialogue Datasets</vt:lpstr>
      <vt:lpstr>6. Speech Datasets</vt:lpstr>
      <vt:lpstr>7. Domain-Specific Datasets</vt:lpstr>
      <vt:lpstr>PowerPoint Presentation</vt:lpstr>
      <vt:lpstr>Python Tools for NLP</vt:lpstr>
      <vt:lpstr>Python Tools for NLP</vt:lpstr>
      <vt:lpstr>Python Tools for NLP</vt:lpstr>
      <vt:lpstr>Python Tools for NLP</vt:lpstr>
      <vt:lpstr>Datasets for Today’s Session</vt:lpstr>
      <vt:lpstr>Masakhane Community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Davis David</cp:lastModifiedBy>
  <cp:revision>5</cp:revision>
  <dcterms:modified xsi:type="dcterms:W3CDTF">2023-07-26T07:41:18Z</dcterms:modified>
</cp:coreProperties>
</file>