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7" r:id="rId9"/>
    <p:sldId id="268" r:id="rId10"/>
    <p:sldId id="269"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8" d="100"/>
          <a:sy n="108" d="100"/>
        </p:scale>
        <p:origin x="-710" y="-1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71434-4749-4781-820B-6FF72ED619C6}" type="datetimeFigureOut">
              <a:rPr lang="en-US" smtClean="0"/>
              <a:t>10/1/2018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45C32-6505-4C1B-AE98-EBA85CA56989}" type="slidenum">
              <a:rPr lang="en-US" smtClean="0"/>
              <a:t>‹Nr.›</a:t>
            </a:fld>
            <a:endParaRPr lang="en-US"/>
          </a:p>
        </p:txBody>
      </p:sp>
    </p:spTree>
    <p:extLst>
      <p:ext uri="{BB962C8B-B14F-4D97-AF65-F5344CB8AC3E}">
        <p14:creationId xmlns:p14="http://schemas.microsoft.com/office/powerpoint/2010/main" val="1882158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5BD5F85-71AE-4A2D-9FA8-52AC7B86E783}" type="datetime1">
              <a:rPr lang="en-US" smtClean="0"/>
              <a:t>10/1/2018</a:t>
            </a:fld>
            <a:endParaRPr lang="en-US"/>
          </a:p>
        </p:txBody>
      </p:sp>
      <p:sp>
        <p:nvSpPr>
          <p:cNvPr id="17" name="Footer Placeholder 16"/>
          <p:cNvSpPr>
            <a:spLocks noGrp="1"/>
          </p:cNvSpPr>
          <p:nvPr>
            <p:ph type="ftr" sz="quarter" idx="11"/>
          </p:nvPr>
        </p:nvSpPr>
        <p:spPr/>
        <p:txBody>
          <a:bodyPr/>
          <a:lstStyle/>
          <a:p>
            <a:r>
              <a:rPr lang="en-US" smtClean="0"/>
              <a:t>Predrag Radenković 3237/10</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‹Nr.›</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C951DE-9121-4283-AD3A-14E01CE84E07}" type="datetime1">
              <a:rPr lang="en-US" smtClean="0"/>
              <a:t>10/1/2018</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401C2-232B-4FA0-9743-842AC68A59C7}" type="datetime1">
              <a:rPr lang="en-US" smtClean="0"/>
              <a:t>10/1/2018</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9A15425-6B32-40AF-A521-95FB05248266}" type="datetime1">
              <a:rPr lang="en-US" smtClean="0"/>
              <a:t>10/1/2018</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C47964-4832-4D3A-8746-A626A2BE70A5}" type="datetime1">
              <a:rPr lang="en-US" smtClean="0"/>
              <a:t>10/1/2018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Predrag Radenković 3237/10</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‹Nr.›</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35AA23-CE9F-469A-84FF-F9123F2D62B2}" type="datetime1">
              <a:rPr lang="en-US" smtClean="0"/>
              <a:t>10/1/2018</a:t>
            </a:fld>
            <a:endParaRPr lang="en-US"/>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FE0D3E-F5B9-4ADA-81CF-1D56E13436A3}" type="datetime1">
              <a:rPr lang="en-US" smtClean="0"/>
              <a:t>10/1/2018</a:t>
            </a:fld>
            <a:endParaRPr lang="en-US"/>
          </a:p>
        </p:txBody>
      </p:sp>
      <p:sp>
        <p:nvSpPr>
          <p:cNvPr id="8" name="Footer Placeholder 7"/>
          <p:cNvSpPr>
            <a:spLocks noGrp="1"/>
          </p:cNvSpPr>
          <p:nvPr>
            <p:ph type="ftr" sz="quarter" idx="11"/>
          </p:nvPr>
        </p:nvSpPr>
        <p:spPr/>
        <p:txBody>
          <a:bodyPr/>
          <a:lstStyle/>
          <a:p>
            <a:r>
              <a:rPr lang="en-US" smtClean="0"/>
              <a:t>Predrag Radenković 3237/10</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1F22F3-6DAA-4DBE-8A49-FA74EB9EFB20}" type="datetime1">
              <a:rPr lang="en-US" smtClean="0"/>
              <a:t>10/1/2018</a:t>
            </a:fld>
            <a:endParaRPr lang="en-US"/>
          </a:p>
        </p:txBody>
      </p:sp>
      <p:sp>
        <p:nvSpPr>
          <p:cNvPr id="4" name="Footer Placeholder 3"/>
          <p:cNvSpPr>
            <a:spLocks noGrp="1"/>
          </p:cNvSpPr>
          <p:nvPr>
            <p:ph type="ftr" sz="quarter" idx="11"/>
          </p:nvPr>
        </p:nvSpPr>
        <p:spPr/>
        <p:txBody>
          <a:bodyPr/>
          <a:lstStyle/>
          <a:p>
            <a:r>
              <a:rPr lang="en-US" smtClean="0"/>
              <a:t>Predrag Radenković 3237/10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AC777-06B8-4FE4-8120-FE59E8E865BB}" type="datetime1">
              <a:rPr lang="en-US" smtClean="0"/>
              <a:t>10/1/2018</a:t>
            </a:fld>
            <a:endParaRPr lang="en-US"/>
          </a:p>
        </p:txBody>
      </p:sp>
      <p:sp>
        <p:nvSpPr>
          <p:cNvPr id="3" name="Footer Placeholder 2"/>
          <p:cNvSpPr>
            <a:spLocks noGrp="1"/>
          </p:cNvSpPr>
          <p:nvPr>
            <p:ph type="ftr" sz="quarter" idx="11"/>
          </p:nvPr>
        </p:nvSpPr>
        <p:spPr/>
        <p:txBody>
          <a:bodyPr/>
          <a:lstStyle/>
          <a:p>
            <a:r>
              <a:rPr lang="en-US" smtClean="0"/>
              <a:t>Predrag Radenković 3237/10</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EE1DB6-C092-4B79-97B1-E3C6F5BF8300}" type="datetime1">
              <a:rPr lang="en-US" smtClean="0"/>
              <a:t>10/1/2018</a:t>
            </a:fld>
            <a:endParaRPr lang="en-US"/>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F7D7656-36D7-478D-AF1C-AC34278D4D18}" type="datetime1">
              <a:rPr lang="en-US" smtClean="0"/>
              <a:t>10/1/2018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Predrag Radenković 3237/10</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‹Nr.›</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01B73C9-6DB4-4ADB-8B31-368A6557B5FE}" type="datetime1">
              <a:rPr lang="en-US" smtClean="0"/>
              <a:t>10/1/2018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Predrag Radenković 3237/10</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52800" y="4267200"/>
            <a:ext cx="5257800" cy="1752600"/>
          </a:xfrm>
        </p:spPr>
        <p:txBody>
          <a:bodyPr>
            <a:normAutofit/>
          </a:bodyPr>
          <a:lstStyle/>
          <a:p>
            <a:pPr algn="l"/>
            <a:r>
              <a:rPr lang="en-US" dirty="0" err="1" smtClean="0"/>
              <a:t>Predrag</a:t>
            </a:r>
            <a:r>
              <a:rPr lang="en-US" dirty="0" smtClean="0"/>
              <a:t> </a:t>
            </a:r>
            <a:r>
              <a:rPr lang="en-US" dirty="0" err="1" smtClean="0"/>
              <a:t>Radenkovi</a:t>
            </a:r>
            <a:r>
              <a:rPr lang="sr-Latn-RS" dirty="0" smtClean="0"/>
              <a:t>ć</a:t>
            </a:r>
            <a:r>
              <a:rPr lang="en-US" dirty="0" smtClean="0"/>
              <a:t> </a:t>
            </a:r>
            <a:r>
              <a:rPr lang="sr-Latn-RS" dirty="0" smtClean="0"/>
              <a:t>3237/10</a:t>
            </a:r>
          </a:p>
          <a:p>
            <a:pPr algn="l"/>
            <a:r>
              <a:rPr lang="sr-Latn-RS" dirty="0" smtClean="0"/>
              <a:t>Facult</a:t>
            </a:r>
            <a:r>
              <a:rPr lang="en-US" dirty="0" smtClean="0"/>
              <a:t>y of Electrical Engineering</a:t>
            </a:r>
          </a:p>
          <a:p>
            <a:pPr algn="l"/>
            <a:r>
              <a:rPr lang="en-US" dirty="0" smtClean="0"/>
              <a:t>University Of Belgrade</a:t>
            </a:r>
            <a:endParaRPr lang="en-US" dirty="0"/>
          </a:p>
        </p:txBody>
      </p:sp>
      <p:sp>
        <p:nvSpPr>
          <p:cNvPr id="2" name="Title 1"/>
          <p:cNvSpPr>
            <a:spLocks noGrp="1"/>
          </p:cNvSpPr>
          <p:nvPr>
            <p:ph type="ctrTitle"/>
          </p:nvPr>
        </p:nvSpPr>
        <p:spPr>
          <a:xfrm>
            <a:off x="533400" y="1371600"/>
            <a:ext cx="7772400" cy="1470025"/>
          </a:xfrm>
        </p:spPr>
        <p:txBody>
          <a:bodyPr>
            <a:normAutofit/>
          </a:bodyPr>
          <a:lstStyle/>
          <a:p>
            <a:r>
              <a:rPr lang="en-US" sz="6000" dirty="0" smtClean="0"/>
              <a:t>Random Forest</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a:t>
            </a:r>
            <a:endParaRPr lang="en-US" dirty="0"/>
          </a:p>
        </p:txBody>
      </p:sp>
      <p:sp>
        <p:nvSpPr>
          <p:cNvPr id="3" name="Content Placeholder 2"/>
          <p:cNvSpPr>
            <a:spLocks noGrp="1"/>
          </p:cNvSpPr>
          <p:nvPr>
            <p:ph sz="quarter" idx="1"/>
          </p:nvPr>
        </p:nvSpPr>
        <p:spPr/>
        <p:txBody>
          <a:bodyPr/>
          <a:lstStyle/>
          <a:p>
            <a:r>
              <a:rPr lang="en-US" dirty="0" smtClean="0"/>
              <a:t>Random forests have been observed to </a:t>
            </a:r>
            <a:r>
              <a:rPr lang="en-US" dirty="0" err="1" smtClean="0"/>
              <a:t>overfit</a:t>
            </a:r>
            <a:r>
              <a:rPr lang="en-US" dirty="0" smtClean="0"/>
              <a:t> for some datasets with noisy classification/regression tasks.</a:t>
            </a:r>
            <a:endParaRPr lang="en-US" baseline="30000" dirty="0" smtClean="0"/>
          </a:p>
          <a:p>
            <a:r>
              <a:rPr lang="en-US" dirty="0" smtClean="0"/>
              <a:t>For data including categorical variables with different number of levels, random forests are biased in favor of those attributes with more levels. Therefore, the variable importance scores from random forest are not reliable for this type of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 - Additional information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Estimating the test error:</a:t>
            </a:r>
          </a:p>
          <a:p>
            <a:r>
              <a:rPr lang="en-US" dirty="0" smtClean="0"/>
              <a:t>While growing forest, estimate test error from training samples</a:t>
            </a:r>
          </a:p>
          <a:p>
            <a:r>
              <a:rPr lang="en-US" dirty="0" smtClean="0"/>
              <a:t>For each tree grown, 33-36% of samples are not selected in bootstrap, called out of bootstrap (OOB) samples</a:t>
            </a:r>
          </a:p>
          <a:p>
            <a:r>
              <a:rPr lang="en-US" dirty="0" smtClean="0"/>
              <a:t>Using OOB samples as input to the corresponding tree, predictions are made as if they were novel test samples</a:t>
            </a:r>
          </a:p>
          <a:p>
            <a:r>
              <a:rPr lang="en-US" dirty="0" smtClean="0"/>
              <a:t>Through book-keeping, majority vote (classification), average (regression) is computed for all OOB samples from all trees.</a:t>
            </a:r>
          </a:p>
          <a:p>
            <a:r>
              <a:rPr lang="en-US" dirty="0" smtClean="0"/>
              <a:t>Such estimated test error is very accurate in practice, with reasonable 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r>
              <a:rPr lang="en-US" dirty="0" smtClean="0"/>
              <a:t>/14</a:t>
            </a:r>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 - Additional information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Estimating the importance of each predictor:</a:t>
            </a:r>
          </a:p>
          <a:p>
            <a:r>
              <a:rPr lang="en-US" dirty="0" smtClean="0"/>
              <a:t>Denote by ê the OOB estimate of the loss when using original training set, D.</a:t>
            </a:r>
          </a:p>
          <a:p>
            <a:r>
              <a:rPr lang="en-US" dirty="0" smtClean="0"/>
              <a:t>For each predictor </a:t>
            </a:r>
            <a:r>
              <a:rPr lang="en-US" dirty="0" err="1" smtClean="0"/>
              <a:t>xp</a:t>
            </a:r>
            <a:r>
              <a:rPr lang="en-US" dirty="0" smtClean="0"/>
              <a:t> where p∈{1,..,k}</a:t>
            </a:r>
          </a:p>
          <a:p>
            <a:pPr lvl="1"/>
            <a:r>
              <a:rPr lang="en-US" dirty="0" smtClean="0"/>
              <a:t>Randomly permute </a:t>
            </a:r>
            <a:r>
              <a:rPr lang="en-US" dirty="0" err="1" smtClean="0"/>
              <a:t>p</a:t>
            </a:r>
            <a:r>
              <a:rPr lang="en-US" sz="1600" dirty="0" err="1" smtClean="0"/>
              <a:t>th</a:t>
            </a:r>
            <a:r>
              <a:rPr lang="en-US" sz="1600" dirty="0" smtClean="0"/>
              <a:t> </a:t>
            </a:r>
            <a:r>
              <a:rPr lang="en-US" dirty="0" smtClean="0"/>
              <a:t>predictor to generate a new set of samples D' ={(y</a:t>
            </a:r>
            <a:r>
              <a:rPr lang="en-US" sz="1600" dirty="0" smtClean="0"/>
              <a:t>1</a:t>
            </a:r>
            <a:r>
              <a:rPr lang="en-US" dirty="0" smtClean="0"/>
              <a:t>,x'</a:t>
            </a:r>
            <a:r>
              <a:rPr lang="en-US" sz="1600" dirty="0" smtClean="0"/>
              <a:t>1</a:t>
            </a:r>
            <a:r>
              <a:rPr lang="en-US" dirty="0" smtClean="0"/>
              <a:t>),…,(</a:t>
            </a:r>
            <a:r>
              <a:rPr lang="en-US" dirty="0" err="1" smtClean="0"/>
              <a:t>y</a:t>
            </a:r>
            <a:r>
              <a:rPr lang="en-US" sz="1600" dirty="0" err="1" smtClean="0"/>
              <a:t>N</a:t>
            </a:r>
            <a:r>
              <a:rPr lang="en-US" dirty="0" err="1" smtClean="0"/>
              <a:t>,x'</a:t>
            </a:r>
            <a:r>
              <a:rPr lang="en-US" sz="1600" dirty="0" err="1" smtClean="0"/>
              <a:t>N</a:t>
            </a:r>
            <a:r>
              <a:rPr lang="en-US" dirty="0" smtClean="0"/>
              <a:t>)</a:t>
            </a:r>
            <a:r>
              <a:rPr lang="en-US" b="1" dirty="0" smtClean="0"/>
              <a:t>}</a:t>
            </a:r>
          </a:p>
          <a:p>
            <a:pPr lvl="1"/>
            <a:r>
              <a:rPr lang="en-US" dirty="0" smtClean="0"/>
              <a:t>Compute OOB estimate </a:t>
            </a:r>
            <a:r>
              <a:rPr lang="en-US" dirty="0" err="1" smtClean="0"/>
              <a:t>ê</a:t>
            </a:r>
            <a:r>
              <a:rPr lang="en-US" sz="1600" dirty="0" err="1" smtClean="0"/>
              <a:t>k</a:t>
            </a:r>
            <a:r>
              <a:rPr lang="en-US" sz="1600" dirty="0" smtClean="0"/>
              <a:t> </a:t>
            </a:r>
            <a:r>
              <a:rPr lang="en-US" dirty="0" smtClean="0"/>
              <a:t>of prediction error with the new samples</a:t>
            </a:r>
          </a:p>
          <a:p>
            <a:r>
              <a:rPr lang="en-US" dirty="0" smtClean="0"/>
              <a:t>A measure of importance of predictor </a:t>
            </a:r>
            <a:r>
              <a:rPr lang="en-US" dirty="0" err="1" smtClean="0"/>
              <a:t>xp</a:t>
            </a:r>
            <a:r>
              <a:rPr lang="en-US" dirty="0" smtClean="0"/>
              <a:t> is </a:t>
            </a:r>
            <a:r>
              <a:rPr lang="en-US" dirty="0" err="1" smtClean="0"/>
              <a:t>êk</a:t>
            </a:r>
            <a:r>
              <a:rPr lang="en-US" dirty="0" smtClean="0"/>
              <a:t> – ê, the increase in error due to random perturbation of </a:t>
            </a:r>
            <a:r>
              <a:rPr lang="en-US" dirty="0" err="1" smtClean="0"/>
              <a:t>pth</a:t>
            </a:r>
            <a:r>
              <a:rPr lang="en-US" dirty="0" smtClean="0"/>
              <a:t> predictor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 &amp; summary:</a:t>
            </a:r>
            <a:endParaRPr lang="en-US" dirty="0"/>
          </a:p>
        </p:txBody>
      </p:sp>
      <p:sp>
        <p:nvSpPr>
          <p:cNvPr id="3" name="Content Placeholder 2"/>
          <p:cNvSpPr>
            <a:spLocks noGrp="1"/>
          </p:cNvSpPr>
          <p:nvPr>
            <p:ph sz="quarter" idx="1"/>
          </p:nvPr>
        </p:nvSpPr>
        <p:spPr/>
        <p:txBody>
          <a:bodyPr>
            <a:normAutofit/>
          </a:bodyPr>
          <a:lstStyle/>
          <a:p>
            <a:r>
              <a:rPr lang="en-US" sz="2000" dirty="0" smtClean="0"/>
              <a:t>Fast </a:t>
            </a:r>
            <a:r>
              <a:rPr lang="en-US" sz="2000" dirty="0" err="1" smtClean="0"/>
              <a:t>fast</a:t>
            </a:r>
            <a:r>
              <a:rPr lang="en-US" sz="2000" dirty="0" smtClean="0"/>
              <a:t> </a:t>
            </a:r>
            <a:r>
              <a:rPr lang="en-US" sz="2000" dirty="0" err="1" smtClean="0"/>
              <a:t>fast</a:t>
            </a:r>
            <a:r>
              <a:rPr lang="en-US" sz="2000" dirty="0" smtClean="0"/>
              <a:t>!</a:t>
            </a:r>
          </a:p>
          <a:p>
            <a:pPr lvl="1"/>
            <a:r>
              <a:rPr lang="en-US" sz="2000" dirty="0" smtClean="0"/>
              <a:t>RF is fast to build. Even faster to predict!</a:t>
            </a:r>
          </a:p>
          <a:p>
            <a:pPr lvl="1"/>
            <a:r>
              <a:rPr lang="en-US" sz="2000" dirty="0" smtClean="0"/>
              <a:t>Practically speaking, not requiring cross-validation alone for model selection significantly speeds training by 10x-100x or more.</a:t>
            </a:r>
          </a:p>
          <a:p>
            <a:pPr lvl="1"/>
            <a:r>
              <a:rPr lang="en-US" sz="2000" dirty="0" smtClean="0"/>
              <a:t>Fully parallelizable … to go even faster!</a:t>
            </a:r>
          </a:p>
          <a:p>
            <a:r>
              <a:rPr lang="en-US" sz="2000" dirty="0" smtClean="0"/>
              <a:t>Automatic predictor selection from large number of candidates</a:t>
            </a:r>
          </a:p>
          <a:p>
            <a:r>
              <a:rPr lang="en-US" sz="2000" dirty="0" smtClean="0"/>
              <a:t>Resistance to over training</a:t>
            </a:r>
          </a:p>
          <a:p>
            <a:r>
              <a:rPr lang="en-US" sz="2000" dirty="0" smtClean="0"/>
              <a:t>Ability to handle data without preprocessing</a:t>
            </a:r>
          </a:p>
          <a:p>
            <a:pPr lvl="1"/>
            <a:r>
              <a:rPr lang="en-US" sz="1800" dirty="0" smtClean="0"/>
              <a:t>data does not need to be rescaled, transformed, or modified</a:t>
            </a:r>
          </a:p>
          <a:p>
            <a:pPr lvl="1"/>
            <a:r>
              <a:rPr lang="en-US" sz="1800" dirty="0" smtClean="0"/>
              <a:t>resistant to outliers</a:t>
            </a:r>
          </a:p>
          <a:p>
            <a:pPr lvl="1"/>
            <a:r>
              <a:rPr lang="en-US" sz="1800" dirty="0" smtClean="0"/>
              <a:t>automatic handling of missing values</a:t>
            </a:r>
          </a:p>
          <a:p>
            <a:r>
              <a:rPr lang="en-US" sz="2000" dirty="0" smtClean="0"/>
              <a:t>Cluster identification can be used to generate tree-based clusters through sample proximity</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447800"/>
            <a:ext cx="8153400" cy="4572000"/>
          </a:xfrm>
        </p:spPr>
        <p:txBody>
          <a:bodyPr>
            <a:normAutofit/>
          </a:bodyPr>
          <a:lstStyle/>
          <a:p>
            <a:pPr algn="ctr">
              <a:buNone/>
            </a:pPr>
            <a:r>
              <a:rPr lang="en-US" sz="7000" dirty="0" smtClean="0"/>
              <a:t>Thank you!</a:t>
            </a:r>
            <a:endParaRPr lang="en-US" sz="7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normAutofit/>
          </a:bodyPr>
          <a:lstStyle/>
          <a:p>
            <a:r>
              <a:rPr lang="en-US" sz="2800" b="1" dirty="0" smtClean="0"/>
              <a:t>Random forest</a:t>
            </a:r>
            <a:r>
              <a:rPr lang="en-US" sz="2800" dirty="0" smtClean="0"/>
              <a:t> (or </a:t>
            </a:r>
            <a:r>
              <a:rPr lang="en-US" sz="2800" b="1" dirty="0" smtClean="0"/>
              <a:t>random forests</a:t>
            </a:r>
            <a:r>
              <a:rPr lang="en-US" sz="2800" dirty="0" smtClean="0"/>
              <a:t>) is an ensemble classifier that consists of many decision trees and outputs the class that is the mode of the class's output by individual trees.</a:t>
            </a:r>
          </a:p>
          <a:p>
            <a:r>
              <a:rPr lang="en-US" sz="2800" dirty="0" smtClean="0"/>
              <a:t>The term came from </a:t>
            </a:r>
            <a:r>
              <a:rPr lang="en-US" sz="2800" b="1" dirty="0" smtClean="0"/>
              <a:t>random decision forests</a:t>
            </a:r>
            <a:r>
              <a:rPr lang="en-US" sz="2800" dirty="0" smtClean="0"/>
              <a:t> that was first proposed by Tin </a:t>
            </a:r>
            <a:r>
              <a:rPr lang="en-US" sz="2800" dirty="0" err="1" smtClean="0"/>
              <a:t>Kam</a:t>
            </a:r>
            <a:r>
              <a:rPr lang="en-US" sz="2800" dirty="0" smtClean="0"/>
              <a:t> Ho of Bell Labs in 1995.</a:t>
            </a:r>
          </a:p>
          <a:p>
            <a:r>
              <a:rPr lang="en-US" sz="2800" dirty="0" smtClean="0"/>
              <a:t>The method combines </a:t>
            </a:r>
            <a:r>
              <a:rPr lang="en-US" sz="2800" dirty="0" err="1" smtClean="0"/>
              <a:t>Breiman's</a:t>
            </a:r>
            <a:r>
              <a:rPr lang="en-US" sz="2800" dirty="0" smtClean="0"/>
              <a:t> "bagging" idea and the random selection of features.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r>
              <a:rPr lang="en-US" dirty="0" smtClean="0"/>
              <a:t>/14</a:t>
            </a:r>
            <a:endParaRPr lang="en-US" dirty="0"/>
          </a:p>
        </p:txBody>
      </p:sp>
      <p:sp>
        <p:nvSpPr>
          <p:cNvPr id="5" name="Footer Placeholder 4"/>
          <p:cNvSpPr>
            <a:spLocks noGrp="1"/>
          </p:cNvSpPr>
          <p:nvPr>
            <p:ph type="ftr" sz="quarter" idx="11"/>
          </p:nvPr>
        </p:nvSpPr>
        <p:spPr/>
        <p:txBody>
          <a:bodyPr/>
          <a:lstStyle/>
          <a:p>
            <a:r>
              <a:rPr lang="en-US" dirty="0" err="1" smtClean="0"/>
              <a:t>Predrag</a:t>
            </a:r>
            <a:r>
              <a:rPr lang="en-US" dirty="0" smtClean="0"/>
              <a:t> </a:t>
            </a:r>
            <a:r>
              <a:rPr lang="en-US" dirty="0" err="1" smtClean="0"/>
              <a:t>Radenkovi</a:t>
            </a:r>
            <a:r>
              <a:rPr lang="sr-Latn-RS" dirty="0" smtClean="0"/>
              <a:t>ć</a:t>
            </a:r>
            <a:r>
              <a:rPr lang="en-US" dirty="0" smtClean="0"/>
              <a:t> 3237/10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Decision trees are individual learners that are combined. They are one of the most popular learning methods commonly used for data exploration.</a:t>
            </a:r>
          </a:p>
          <a:p>
            <a:r>
              <a:rPr lang="en-US" dirty="0" smtClean="0"/>
              <a:t>One type of decision tree is called CART… classification and regression tree.</a:t>
            </a:r>
          </a:p>
          <a:p>
            <a:r>
              <a:rPr lang="en-US" dirty="0" smtClean="0"/>
              <a:t>CART … greedy, top-down binary, recursive partitioning, that divides feature space into sets of disjoint rectangular regions.</a:t>
            </a:r>
          </a:p>
          <a:p>
            <a:pPr lvl="1"/>
            <a:r>
              <a:rPr lang="en-US" dirty="0" smtClean="0"/>
              <a:t>Regions should be pure </a:t>
            </a:r>
            <a:r>
              <a:rPr lang="en-US" dirty="0" err="1" smtClean="0"/>
              <a:t>wrt</a:t>
            </a:r>
            <a:r>
              <a:rPr lang="en-US" dirty="0" smtClean="0"/>
              <a:t> response variable</a:t>
            </a:r>
          </a:p>
          <a:p>
            <a:pPr lvl="1"/>
            <a:r>
              <a:rPr lang="en-US" dirty="0" smtClean="0"/>
              <a:t>Simple model is fit in each region – majority vote for classification, constant value for regression.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dirty="0" smtClean="0"/>
              <a:t>Decision tress involve greedy, recursive partitioning.</a:t>
            </a:r>
            <a:endParaRPr lang="en-US" sz="2700" dirty="0"/>
          </a:p>
        </p:txBody>
      </p:sp>
      <p:sp>
        <p:nvSpPr>
          <p:cNvPr id="3" name="Content Placeholder 2"/>
          <p:cNvSpPr>
            <a:spLocks noGrp="1"/>
          </p:cNvSpPr>
          <p:nvPr>
            <p:ph sz="quarter" idx="1"/>
          </p:nvPr>
        </p:nvSpPr>
        <p:spPr>
          <a:xfrm>
            <a:off x="914400" y="1447800"/>
            <a:ext cx="7772400" cy="457200"/>
          </a:xfrm>
        </p:spPr>
        <p:txBody>
          <a:bodyPr>
            <a:normAutofit lnSpcReduction="10000"/>
          </a:bodyPr>
          <a:lstStyle/>
          <a:p>
            <a:r>
              <a:rPr lang="en-US" dirty="0" smtClean="0"/>
              <a:t>Simple dataset with two predictors</a:t>
            </a:r>
            <a:endParaRPr lang="en-US" dirty="0"/>
          </a:p>
        </p:txBody>
      </p:sp>
      <p:pic>
        <p:nvPicPr>
          <p:cNvPr id="4" name="Picture 3" descr="1.png"/>
          <p:cNvPicPr>
            <a:picLocks noChangeAspect="1"/>
          </p:cNvPicPr>
          <p:nvPr/>
        </p:nvPicPr>
        <p:blipFill>
          <a:blip r:embed="rId2" cstate="print"/>
          <a:stretch>
            <a:fillRect/>
          </a:stretch>
        </p:blipFill>
        <p:spPr>
          <a:xfrm>
            <a:off x="1295400" y="1828800"/>
            <a:ext cx="5010850" cy="1743318"/>
          </a:xfrm>
          <a:prstGeom prst="rect">
            <a:avLst/>
          </a:prstGeom>
        </p:spPr>
      </p:pic>
      <p:sp>
        <p:nvSpPr>
          <p:cNvPr id="6" name="Content Placeholder 2"/>
          <p:cNvSpPr txBox="1">
            <a:spLocks/>
          </p:cNvSpPr>
          <p:nvPr/>
        </p:nvSpPr>
        <p:spPr>
          <a:xfrm>
            <a:off x="990600" y="3581400"/>
            <a:ext cx="7772400" cy="4572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Greedy,</a:t>
            </a:r>
            <a:r>
              <a:rPr kumimoji="0" lang="en-US" sz="2600" b="0" i="0" u="none" strike="noStrike" kern="1200" cap="none" spc="0" normalizeH="0" noProof="0" dirty="0" smtClean="0">
                <a:ln>
                  <a:noFill/>
                </a:ln>
                <a:solidFill>
                  <a:schemeClr val="tx1"/>
                </a:solidFill>
                <a:effectLst/>
                <a:uLnTx/>
                <a:uFillTx/>
                <a:latin typeface="+mn-lt"/>
                <a:ea typeface="+mn-ea"/>
                <a:cs typeface="+mn-cs"/>
              </a:rPr>
              <a:t> recursive partitioning along TI and PE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2.png"/>
          <p:cNvPicPr>
            <a:picLocks noChangeAspect="1"/>
          </p:cNvPicPr>
          <p:nvPr/>
        </p:nvPicPr>
        <p:blipFill>
          <a:blip r:embed="rId3" cstate="print"/>
          <a:stretch>
            <a:fillRect/>
          </a:stretch>
        </p:blipFill>
        <p:spPr>
          <a:xfrm>
            <a:off x="1295400" y="4343400"/>
            <a:ext cx="5191850" cy="1743318"/>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4</a:t>
            </a:fld>
            <a:r>
              <a:rPr lang="en-US" dirty="0" smtClean="0"/>
              <a:t>/14</a:t>
            </a:r>
            <a:endParaRPr lang="en-US" dirty="0"/>
          </a:p>
        </p:txBody>
      </p:sp>
      <p:sp>
        <p:nvSpPr>
          <p:cNvPr id="9" name="Footer Placeholder 8"/>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Each tree is constructed using the following algorithm:</a:t>
            </a:r>
          </a:p>
          <a:p>
            <a:pPr marL="788670" lvl="1" indent="-514350">
              <a:buFont typeface="+mj-lt"/>
              <a:buAutoNum type="arabicPeriod"/>
            </a:pPr>
            <a:r>
              <a:rPr lang="en-US" dirty="0" smtClean="0"/>
              <a:t>Let the number of training cases be </a:t>
            </a:r>
            <a:r>
              <a:rPr lang="en-US" i="1" dirty="0" smtClean="0"/>
              <a:t>N</a:t>
            </a:r>
            <a:r>
              <a:rPr lang="en-US" dirty="0" smtClean="0"/>
              <a:t>, and the number of variables in the classifier be </a:t>
            </a:r>
            <a:r>
              <a:rPr lang="en-US" i="1" dirty="0" smtClean="0"/>
              <a:t>M</a:t>
            </a:r>
            <a:r>
              <a:rPr lang="en-US" dirty="0" smtClean="0"/>
              <a:t>.</a:t>
            </a:r>
          </a:p>
          <a:p>
            <a:pPr marL="788670" lvl="1" indent="-514350">
              <a:buFont typeface="+mj-lt"/>
              <a:buAutoNum type="arabicPeriod"/>
            </a:pPr>
            <a:r>
              <a:rPr lang="en-US" dirty="0" smtClean="0"/>
              <a:t>We are told the number </a:t>
            </a:r>
            <a:r>
              <a:rPr lang="en-US" i="1" dirty="0" smtClean="0"/>
              <a:t>m</a:t>
            </a:r>
            <a:r>
              <a:rPr lang="en-US" dirty="0" smtClean="0"/>
              <a:t> of input variables to be used to determine the decision at a node of the tree; </a:t>
            </a:r>
            <a:r>
              <a:rPr lang="en-US" i="1" dirty="0" smtClean="0"/>
              <a:t>m</a:t>
            </a:r>
            <a:r>
              <a:rPr lang="en-US" dirty="0" smtClean="0"/>
              <a:t> should be much less than </a:t>
            </a:r>
            <a:r>
              <a:rPr lang="en-US" i="1" dirty="0" smtClean="0"/>
              <a:t>M</a:t>
            </a:r>
            <a:r>
              <a:rPr lang="en-US" dirty="0" smtClean="0"/>
              <a:t>.</a:t>
            </a:r>
          </a:p>
          <a:p>
            <a:pPr marL="788670" lvl="1" indent="-514350">
              <a:buFont typeface="+mj-lt"/>
              <a:buAutoNum type="arabicPeriod"/>
            </a:pPr>
            <a:r>
              <a:rPr lang="en-US" dirty="0" smtClean="0"/>
              <a:t>Choose a training set for this tree by choosing </a:t>
            </a:r>
            <a:r>
              <a:rPr lang="en-US" i="1" dirty="0" smtClean="0"/>
              <a:t>n</a:t>
            </a:r>
            <a:r>
              <a:rPr lang="en-US" dirty="0" smtClean="0"/>
              <a:t> times with replacement from all </a:t>
            </a:r>
            <a:r>
              <a:rPr lang="en-US" i="1" dirty="0" smtClean="0"/>
              <a:t>N</a:t>
            </a:r>
            <a:r>
              <a:rPr lang="en-US" dirty="0" smtClean="0"/>
              <a:t> available training cases (i.e. take a bootstrap sample). Use the rest of the cases to estimate the error of the tree, by predicting their classes.</a:t>
            </a:r>
          </a:p>
          <a:p>
            <a:pPr marL="788670" lvl="1" indent="-514350">
              <a:buFont typeface="+mj-lt"/>
              <a:buAutoNum type="arabicPeriod"/>
            </a:pPr>
            <a:r>
              <a:rPr lang="en-US" dirty="0" smtClean="0"/>
              <a:t>For each node of the tree, randomly choose </a:t>
            </a:r>
            <a:r>
              <a:rPr lang="en-US" i="1" dirty="0" smtClean="0"/>
              <a:t>m</a:t>
            </a:r>
            <a:r>
              <a:rPr lang="en-US" dirty="0" smtClean="0"/>
              <a:t> variables on which to base the decision at that node. Calculate the best split based on these </a:t>
            </a:r>
            <a:r>
              <a:rPr lang="en-US" i="1" dirty="0" smtClean="0"/>
              <a:t>m</a:t>
            </a:r>
            <a:r>
              <a:rPr lang="en-US" dirty="0" smtClean="0"/>
              <a:t> variables in the training set.</a:t>
            </a:r>
          </a:p>
          <a:p>
            <a:pPr marL="788670" lvl="1" indent="-514350">
              <a:buFont typeface="+mj-lt"/>
              <a:buAutoNum type="arabicPeriod"/>
            </a:pPr>
            <a:r>
              <a:rPr lang="en-US" dirty="0" smtClean="0"/>
              <a:t>Each tree is fully grown and not pruned (as may be done in constructing a normal tree classifier).</a:t>
            </a:r>
          </a:p>
          <a:p>
            <a:pPr>
              <a:buNone/>
            </a:pPr>
            <a:r>
              <a:rPr lang="en-US" dirty="0" smtClean="0"/>
              <a:t>For prediction a new sample is pushed down the tree. It is assigned the label of the training sample in the terminal node it ends up in. This procedure is iterated over all trees in the ensemble, and the average vote of all trees is reported as random forest prediction.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flow chart</a:t>
            </a:r>
            <a:endParaRPr lang="en-US" dirty="0"/>
          </a:p>
        </p:txBody>
      </p:sp>
      <p:sp>
        <p:nvSpPr>
          <p:cNvPr id="3" name="Content Placeholder 2"/>
          <p:cNvSpPr>
            <a:spLocks noGrp="1"/>
          </p:cNvSpPr>
          <p:nvPr>
            <p:ph sz="quarter" idx="1"/>
          </p:nvPr>
        </p:nvSpPr>
        <p:spPr>
          <a:xfrm>
            <a:off x="914400" y="1447800"/>
            <a:ext cx="7772400" cy="457200"/>
          </a:xfrm>
        </p:spPr>
        <p:txBody>
          <a:bodyPr>
            <a:normAutofit lnSpcReduction="10000"/>
          </a:bodyPr>
          <a:lstStyle/>
          <a:p>
            <a:r>
              <a:rPr lang="en-US" dirty="0" smtClean="0"/>
              <a:t>For computer scientists:</a:t>
            </a:r>
          </a:p>
          <a:p>
            <a:endParaRPr lang="en-US" dirty="0"/>
          </a:p>
        </p:txBody>
      </p:sp>
      <p:pic>
        <p:nvPicPr>
          <p:cNvPr id="4" name="Picture 3" descr="3.png"/>
          <p:cNvPicPr>
            <a:picLocks noChangeAspect="1"/>
          </p:cNvPicPr>
          <p:nvPr/>
        </p:nvPicPr>
        <p:blipFill>
          <a:blip r:embed="rId2" cstate="print"/>
          <a:stretch>
            <a:fillRect/>
          </a:stretch>
        </p:blipFill>
        <p:spPr>
          <a:xfrm>
            <a:off x="1123490" y="2057400"/>
            <a:ext cx="3296110" cy="390579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r>
              <a:rPr lang="en-US" dirty="0" smtClean="0"/>
              <a:t>/14</a:t>
            </a:r>
            <a:endParaRPr lang="en-US" dirty="0"/>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Random Forest – practical consideration</a:t>
            </a:r>
            <a:endParaRPr lang="en-US" sz="3300" dirty="0"/>
          </a:p>
        </p:txBody>
      </p:sp>
      <p:sp>
        <p:nvSpPr>
          <p:cNvPr id="3" name="Content Placeholder 2"/>
          <p:cNvSpPr>
            <a:spLocks noGrp="1"/>
          </p:cNvSpPr>
          <p:nvPr>
            <p:ph sz="quarter" idx="1"/>
          </p:nvPr>
        </p:nvSpPr>
        <p:spPr/>
        <p:txBody>
          <a:bodyPr/>
          <a:lstStyle/>
          <a:p>
            <a:r>
              <a:rPr lang="en-US" dirty="0" smtClean="0"/>
              <a:t>Splits are chosen according to a purity measure:</a:t>
            </a:r>
          </a:p>
          <a:p>
            <a:pPr marL="548640" lvl="2" indent="-274320">
              <a:spcBef>
                <a:spcPts val="580"/>
              </a:spcBef>
              <a:buClr>
                <a:schemeClr val="accent1"/>
              </a:buClr>
            </a:pPr>
            <a:r>
              <a:rPr lang="en-US" sz="2400" dirty="0" smtClean="0"/>
              <a:t>E.g. squared error (regression),  </a:t>
            </a:r>
            <a:r>
              <a:rPr lang="en-US" sz="2400" dirty="0" err="1" smtClean="0"/>
              <a:t>Gini</a:t>
            </a:r>
            <a:r>
              <a:rPr lang="en-US" sz="2400" dirty="0" smtClean="0"/>
              <a:t> index or </a:t>
            </a:r>
            <a:r>
              <a:rPr lang="en-US" sz="2400" dirty="0" err="1" smtClean="0"/>
              <a:t>devinace</a:t>
            </a:r>
            <a:r>
              <a:rPr lang="en-US" sz="2400" dirty="0" smtClean="0"/>
              <a:t> (classification)</a:t>
            </a:r>
          </a:p>
          <a:p>
            <a:r>
              <a:rPr lang="en-US" dirty="0" smtClean="0"/>
              <a:t>How to select N?</a:t>
            </a:r>
          </a:p>
          <a:p>
            <a:pPr lvl="1"/>
            <a:r>
              <a:rPr lang="en-US" dirty="0" smtClean="0"/>
              <a:t>Build trees until the error no longer decreases</a:t>
            </a:r>
          </a:p>
          <a:p>
            <a:r>
              <a:rPr lang="en-US" dirty="0" smtClean="0"/>
              <a:t>How to select M?</a:t>
            </a:r>
          </a:p>
          <a:p>
            <a:pPr lvl="1"/>
            <a:r>
              <a:rPr lang="en-US" dirty="0" smtClean="0"/>
              <a:t>Try to recommend  defaults, half of them and twice of them and pick the best.</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Features and Advantages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The advantages of random forest are:</a:t>
            </a:r>
          </a:p>
          <a:p>
            <a:r>
              <a:rPr lang="en-US" dirty="0" smtClean="0"/>
              <a:t>It is one of the most accurate learning algorithms available. For many data sets, it produces a highly accurate classifier.</a:t>
            </a:r>
          </a:p>
          <a:p>
            <a:r>
              <a:rPr lang="en-US" dirty="0" smtClean="0"/>
              <a:t>It runs efficiently on large databases.</a:t>
            </a:r>
          </a:p>
          <a:p>
            <a:r>
              <a:rPr lang="en-US" dirty="0" smtClean="0"/>
              <a:t>It can handle thousands of input variables without variable deletion.</a:t>
            </a:r>
          </a:p>
          <a:p>
            <a:r>
              <a:rPr lang="en-US" dirty="0" smtClean="0"/>
              <a:t>It gives estimates of what variables are important in the classification.</a:t>
            </a:r>
          </a:p>
          <a:p>
            <a:r>
              <a:rPr lang="en-US" dirty="0" smtClean="0"/>
              <a:t>It generates an internal unbiased estimate of the generalization error as the forest building progresses.</a:t>
            </a:r>
          </a:p>
          <a:p>
            <a:r>
              <a:rPr lang="en-US" dirty="0" smtClean="0"/>
              <a:t>It has an effective method for estimating missing data and maintains accuracy when a large proportion of the data are missing.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and Advantages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It has methods for balancing error in class population unbalanced data sets. </a:t>
            </a:r>
          </a:p>
          <a:p>
            <a:r>
              <a:rPr lang="en-US" dirty="0" smtClean="0"/>
              <a:t>Generated forests can be saved for future use on other data. </a:t>
            </a:r>
          </a:p>
          <a:p>
            <a:r>
              <a:rPr lang="en-US" dirty="0" smtClean="0"/>
              <a:t>Prototypes are computed that give information about the relation between the variables and the classification. </a:t>
            </a:r>
          </a:p>
          <a:p>
            <a:r>
              <a:rPr lang="en-US" dirty="0" smtClean="0"/>
              <a:t>It computes proximities between pairs of cases that can be used in clustering, locating outliers, or (by scaling) give interesting views of the data. </a:t>
            </a:r>
          </a:p>
          <a:p>
            <a:r>
              <a:rPr lang="en-US" dirty="0" smtClean="0"/>
              <a:t>The capabilities of the above can be extended to unlabeled data, leading to unsupervised clustering, data views and outlier detection. </a:t>
            </a:r>
          </a:p>
          <a:p>
            <a:r>
              <a:rPr lang="en-US" dirty="0" smtClean="0"/>
              <a:t>It offers an experimental method for detecting variable interactions.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r>
              <a:rPr lang="en-US" dirty="0" smtClean="0"/>
              <a:t>/14</a:t>
            </a:r>
            <a:endParaRPr lang="en-US" dirty="0"/>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1082</Words>
  <Application>Microsoft Office PowerPoint</Application>
  <PresentationFormat>Bildschirmpräsentation (4:3)</PresentationFormat>
  <Paragraphs>105</Paragraphs>
  <Slides>14</Slides>
  <Notes>0</Notes>
  <HiddenSlides>0</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Equity</vt:lpstr>
      <vt:lpstr>Random Forest</vt:lpstr>
      <vt:lpstr>Definition</vt:lpstr>
      <vt:lpstr>Decision trees</vt:lpstr>
      <vt:lpstr>Decision tress involve greedy, recursive partitioning.</vt:lpstr>
      <vt:lpstr>Algorithm</vt:lpstr>
      <vt:lpstr>Algorithm flow chart</vt:lpstr>
      <vt:lpstr>Random Forest – practical consideration</vt:lpstr>
      <vt:lpstr>Features and Advantages</vt:lpstr>
      <vt:lpstr>Features and Advantages</vt:lpstr>
      <vt:lpstr>Disadvantages</vt:lpstr>
      <vt:lpstr>RM - Additional information</vt:lpstr>
      <vt:lpstr>RM - Additional information</vt:lpstr>
      <vt:lpstr>Conclusions &amp; summary:</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Predrag Radenkovic</dc:creator>
  <cp:lastModifiedBy>jp-kolb</cp:lastModifiedBy>
  <cp:revision>42</cp:revision>
  <dcterms:created xsi:type="dcterms:W3CDTF">2006-08-16T00:00:00Z</dcterms:created>
  <dcterms:modified xsi:type="dcterms:W3CDTF">2018-10-01T12:24:34Z</dcterms:modified>
</cp:coreProperties>
</file>