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1" r:id="rId2"/>
    <p:sldId id="284" r:id="rId3"/>
    <p:sldId id="273" r:id="rId4"/>
    <p:sldId id="327" r:id="rId5"/>
    <p:sldId id="345" r:id="rId6"/>
    <p:sldId id="367" r:id="rId7"/>
    <p:sldId id="366" r:id="rId8"/>
    <p:sldId id="369" r:id="rId9"/>
    <p:sldId id="328" r:id="rId10"/>
    <p:sldId id="330" r:id="rId11"/>
    <p:sldId id="331" r:id="rId12"/>
    <p:sldId id="332" r:id="rId13"/>
    <p:sldId id="333" r:id="rId14"/>
    <p:sldId id="335" r:id="rId15"/>
    <p:sldId id="347" r:id="rId16"/>
    <p:sldId id="346" r:id="rId17"/>
    <p:sldId id="348" r:id="rId18"/>
    <p:sldId id="349" r:id="rId19"/>
    <p:sldId id="350" r:id="rId20"/>
    <p:sldId id="365" r:id="rId21"/>
    <p:sldId id="296" r:id="rId22"/>
    <p:sldId id="336" r:id="rId23"/>
    <p:sldId id="338" r:id="rId24"/>
    <p:sldId id="340" r:id="rId25"/>
    <p:sldId id="352" r:id="rId26"/>
    <p:sldId id="344" r:id="rId27"/>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0C0E0D"/>
    <a:srgbClr val="0D0F0E"/>
    <a:srgbClr val="FC6700"/>
    <a:srgbClr val="820503"/>
    <a:srgbClr val="FD6F00"/>
    <a:srgbClr val="07263C"/>
    <a:srgbClr val="08070A"/>
    <a:srgbClr val="031E31"/>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5" d="100"/>
          <a:sy n="95" d="100"/>
        </p:scale>
        <p:origin x="66" y="372"/>
      </p:cViewPr>
      <p:guideLst>
        <p:guide orient="horz" pos="219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2025/10/11</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2025/10/11</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2025/10/11</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2025/10/11</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2025/10/11</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2025/10/11</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2025/10/11</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2025/10/11</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2025/10/11</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tags" Target="../tags/tag66.xml"/><Relationship Id="rId7" Type="http://schemas.openxmlformats.org/officeDocument/2006/relationships/image" Target="../media/image2.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67.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slideLayout" Target="../slideLayouts/slideLayout1.xml"/><Relationship Id="rId7" Type="http://schemas.openxmlformats.org/officeDocument/2006/relationships/image" Target="../media/image14.png"/><Relationship Id="rId2" Type="http://schemas.openxmlformats.org/officeDocument/2006/relationships/tags" Target="../tags/tag87.xml"/><Relationship Id="rId1" Type="http://schemas.openxmlformats.org/officeDocument/2006/relationships/tags" Target="../tags/tag8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tags" Target="../tags/tag90.xml"/><Relationship Id="rId2" Type="http://schemas.openxmlformats.org/officeDocument/2006/relationships/tags" Target="../tags/tag89.xml"/><Relationship Id="rId1" Type="http://schemas.openxmlformats.org/officeDocument/2006/relationships/tags" Target="../tags/tag88.xml"/><Relationship Id="rId6" Type="http://schemas.openxmlformats.org/officeDocument/2006/relationships/image" Target="../media/image2.png"/><Relationship Id="rId5" Type="http://schemas.openxmlformats.org/officeDocument/2006/relationships/image" Target="../media/image17.png"/><Relationship Id="rId4"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tags" Target="../tags/tag93.xml"/><Relationship Id="rId7" Type="http://schemas.openxmlformats.org/officeDocument/2006/relationships/image" Target="../media/image19.png"/><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image" Target="../media/image2.png"/><Relationship Id="rId5" Type="http://schemas.openxmlformats.org/officeDocument/2006/relationships/image" Target="../media/image18.png"/><Relationship Id="rId4"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image" Target="../media/image21.png"/><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image" Target="../media/image2.png"/><Relationship Id="rId5" Type="http://schemas.openxmlformats.org/officeDocument/2006/relationships/image" Target="../media/image20.png"/><Relationship Id="rId4"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9.xml"/><Relationship Id="rId7" Type="http://schemas.openxmlformats.org/officeDocument/2006/relationships/image" Target="../media/image23.png"/><Relationship Id="rId2" Type="http://schemas.openxmlformats.org/officeDocument/2006/relationships/tags" Target="../tags/tag98.xml"/><Relationship Id="rId1" Type="http://schemas.openxmlformats.org/officeDocument/2006/relationships/tags" Target="../tags/tag97.xml"/><Relationship Id="rId6" Type="http://schemas.openxmlformats.org/officeDocument/2006/relationships/image" Target="../media/image22.png"/><Relationship Id="rId5" Type="http://schemas.openxmlformats.org/officeDocument/2006/relationships/slideLayout" Target="../slideLayouts/slideLayout1.xml"/><Relationship Id="rId4" Type="http://schemas.openxmlformats.org/officeDocument/2006/relationships/tags" Target="../tags/tag10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6.png"/><Relationship Id="rId2" Type="http://schemas.openxmlformats.org/officeDocument/2006/relationships/tags" Target="../tags/tag102.xml"/><Relationship Id="rId1" Type="http://schemas.openxmlformats.org/officeDocument/2006/relationships/tags" Target="../tags/tag10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8.png"/><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5.png"/><Relationship Id="rId2" Type="http://schemas.openxmlformats.org/officeDocument/2006/relationships/tags" Target="../tags/tag106.xml"/><Relationship Id="rId1" Type="http://schemas.openxmlformats.org/officeDocument/2006/relationships/tags" Target="../tags/tag105.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32.png"/><Relationship Id="rId2" Type="http://schemas.openxmlformats.org/officeDocument/2006/relationships/tags" Target="../tags/tag108.xml"/><Relationship Id="rId1" Type="http://schemas.openxmlformats.org/officeDocument/2006/relationships/tags" Target="../tags/tag10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tags" Target="../tags/tag111.xml"/><Relationship Id="rId7" Type="http://schemas.openxmlformats.org/officeDocument/2006/relationships/image" Target="../media/image33.png"/><Relationship Id="rId2" Type="http://schemas.openxmlformats.org/officeDocument/2006/relationships/tags" Target="../tags/tag110.xml"/><Relationship Id="rId1" Type="http://schemas.openxmlformats.org/officeDocument/2006/relationships/tags" Target="../tags/tag109.xml"/><Relationship Id="rId6" Type="http://schemas.openxmlformats.org/officeDocument/2006/relationships/image" Target="../media/image14.png"/><Relationship Id="rId5"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image" Target="../media/image35.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2.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36.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2.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1.jpeg"/><Relationship Id="rId5" Type="http://schemas.openxmlformats.org/officeDocument/2006/relationships/slideLayout" Target="../slideLayouts/slideLayout1.xml"/><Relationship Id="rId4" Type="http://schemas.openxmlformats.org/officeDocument/2006/relationships/tags" Target="../tags/tag117.xml"/></Relationships>
</file>

<file path=ppt/slides/_rels/slide22.xml.rels><?xml version="1.0" encoding="UTF-8" standalone="yes"?>
<Relationships xmlns="http://schemas.openxmlformats.org/package/2006/relationships"><Relationship Id="rId3" Type="http://schemas.openxmlformats.org/officeDocument/2006/relationships/tags" Target="../tags/tag120.xml"/><Relationship Id="rId7" Type="http://schemas.openxmlformats.org/officeDocument/2006/relationships/image" Target="../media/image2.png"/><Relationship Id="rId2" Type="http://schemas.openxmlformats.org/officeDocument/2006/relationships/tags" Target="../tags/tag119.xml"/><Relationship Id="rId1" Type="http://schemas.openxmlformats.org/officeDocument/2006/relationships/tags" Target="../tags/tag118.xml"/><Relationship Id="rId6" Type="http://schemas.openxmlformats.org/officeDocument/2006/relationships/slideLayout" Target="../slideLayouts/slideLayout1.xml"/><Relationship Id="rId5" Type="http://schemas.openxmlformats.org/officeDocument/2006/relationships/tags" Target="../tags/tag122.xml"/><Relationship Id="rId4" Type="http://schemas.openxmlformats.org/officeDocument/2006/relationships/tags" Target="../tags/tag121.xml"/></Relationships>
</file>

<file path=ppt/slides/_rels/slide23.xml.rels><?xml version="1.0" encoding="UTF-8" standalone="yes"?>
<Relationships xmlns="http://schemas.openxmlformats.org/package/2006/relationships"><Relationship Id="rId3" Type="http://schemas.openxmlformats.org/officeDocument/2006/relationships/tags" Target="../tags/tag125.xml"/><Relationship Id="rId2" Type="http://schemas.openxmlformats.org/officeDocument/2006/relationships/tags" Target="../tags/tag124.xml"/><Relationship Id="rId1" Type="http://schemas.openxmlformats.org/officeDocument/2006/relationships/tags" Target="../tags/tag123.xml"/><Relationship Id="rId6" Type="http://schemas.openxmlformats.org/officeDocument/2006/relationships/image" Target="../media/image2.png"/><Relationship Id="rId5" Type="http://schemas.openxmlformats.org/officeDocument/2006/relationships/image" Target="../media/image37.png"/><Relationship Id="rId4"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tags" Target="../tags/tag128.xml"/><Relationship Id="rId7" Type="http://schemas.openxmlformats.org/officeDocument/2006/relationships/image" Target="../media/image39.png"/><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image" Target="../media/image2.png"/><Relationship Id="rId5" Type="http://schemas.openxmlformats.org/officeDocument/2006/relationships/image" Target="../media/image38.png"/><Relationship Id="rId4"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42.png"/><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tags" Target="../tags/tag133.xml"/><Relationship Id="rId7" Type="http://schemas.openxmlformats.org/officeDocument/2006/relationships/image" Target="../media/image44.png"/><Relationship Id="rId2" Type="http://schemas.openxmlformats.org/officeDocument/2006/relationships/tags" Target="../tags/tag132.xml"/><Relationship Id="rId1" Type="http://schemas.openxmlformats.org/officeDocument/2006/relationships/tags" Target="../tags/tag131.xml"/><Relationship Id="rId6" Type="http://schemas.openxmlformats.org/officeDocument/2006/relationships/image" Target="../media/image2.png"/><Relationship Id="rId5" Type="http://schemas.openxmlformats.org/officeDocument/2006/relationships/image" Target="../media/image43.png"/><Relationship Id="rId4"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1.xml"/><Relationship Id="rId1" Type="http://schemas.openxmlformats.org/officeDocument/2006/relationships/tags" Target="../tags/tag7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2.png"/><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8.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9.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84.xml"/><Relationship Id="rId7" Type="http://schemas.openxmlformats.org/officeDocument/2006/relationships/image" Target="../media/image11.png"/><Relationship Id="rId2" Type="http://schemas.openxmlformats.org/officeDocument/2006/relationships/tags" Target="../tags/tag83.xml"/><Relationship Id="rId1" Type="http://schemas.openxmlformats.org/officeDocument/2006/relationships/tags" Target="../tags/tag82.xml"/><Relationship Id="rId6" Type="http://schemas.openxmlformats.org/officeDocument/2006/relationships/image" Target="../media/image10.png"/><Relationship Id="rId5" Type="http://schemas.openxmlformats.org/officeDocument/2006/relationships/slideLayout" Target="../slideLayouts/slideLayout1.xml"/><Relationship Id="rId4"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0E0D"/>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478200" y="1153795"/>
            <a:ext cx="9799200" cy="2570400"/>
          </a:xfrm>
        </p:spPr>
        <p:txBody>
          <a:bodyPr/>
          <a:lstStyle/>
          <a:p>
            <a:r>
              <a:rPr lang="zh-CN" altLang="zh-CN">
                <a:solidFill>
                  <a:schemeClr val="bg1"/>
                </a:solidFill>
              </a:rPr>
              <a:t>电源设计基础</a:t>
            </a:r>
          </a:p>
        </p:txBody>
      </p:sp>
      <p:sp>
        <p:nvSpPr>
          <p:cNvPr id="12" name="平行四边形 11"/>
          <p:cNvSpPr/>
          <p:nvPr>
            <p:custDataLst>
              <p:tags r:id="rId3"/>
            </p:custDataLst>
          </p:nvPr>
        </p:nvSpPr>
        <p:spPr>
          <a:xfrm>
            <a:off x="4126230" y="2672715"/>
            <a:ext cx="4980305" cy="8382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QQ图片20230829210201"/>
          <p:cNvPicPr>
            <a:picLocks noChangeAspect="1"/>
          </p:cNvPicPr>
          <p:nvPr/>
        </p:nvPicPr>
        <p:blipFill>
          <a:blip r:embed="rId6"/>
          <a:stretch>
            <a:fillRect/>
          </a:stretch>
        </p:blipFill>
        <p:spPr>
          <a:xfrm>
            <a:off x="8786495" y="4725035"/>
            <a:ext cx="3405505" cy="2270760"/>
          </a:xfrm>
          <a:prstGeom prst="rect">
            <a:avLst/>
          </a:prstGeom>
        </p:spPr>
      </p:pic>
      <p:sp>
        <p:nvSpPr>
          <p:cNvPr id="18" name="斜纹 17"/>
          <p:cNvSpPr/>
          <p:nvPr/>
        </p:nvSpPr>
        <p:spPr>
          <a:xfrm rot="10800000">
            <a:off x="8646795" y="6090285"/>
            <a:ext cx="142240" cy="1489075"/>
          </a:xfrm>
          <a:prstGeom prst="diagStripe">
            <a:avLst/>
          </a:prstGeom>
          <a:solidFill>
            <a:srgbClr val="FD6F00"/>
          </a:solidFill>
          <a:ln>
            <a:solidFill>
              <a:srgbClr val="FC67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1" name="半闭框 20"/>
          <p:cNvSpPr/>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sp>
        <p:nvSpPr>
          <p:cNvPr id="4" name="文本框 3"/>
          <p:cNvSpPr txBox="1"/>
          <p:nvPr/>
        </p:nvSpPr>
        <p:spPr>
          <a:xfrm>
            <a:off x="5175885" y="3808095"/>
            <a:ext cx="2403475" cy="368300"/>
          </a:xfrm>
          <a:prstGeom prst="rect">
            <a:avLst/>
          </a:prstGeom>
          <a:noFill/>
        </p:spPr>
        <p:txBody>
          <a:bodyPr wrap="square" rtlCol="0">
            <a:spAutoFit/>
          </a:bodyPr>
          <a:lstStyle/>
          <a:p>
            <a:pPr algn="ctr"/>
            <a:r>
              <a:rPr lang="zh-CN" altLang="en-US" dirty="0">
                <a:solidFill>
                  <a:schemeClr val="bg1"/>
                </a:solidFill>
              </a:rPr>
              <a:t>主讲人：崖峥嵘</a:t>
            </a:r>
          </a:p>
        </p:txBody>
      </p:sp>
      <p:sp>
        <p:nvSpPr>
          <p:cNvPr id="3" name="平行四边形 2"/>
          <p:cNvSpPr/>
          <p:nvPr>
            <p:custDataLst>
              <p:tags r:id="rId4"/>
            </p:custDataLst>
          </p:nvPr>
        </p:nvSpPr>
        <p:spPr>
          <a:xfrm>
            <a:off x="3666490" y="3640455"/>
            <a:ext cx="4980305" cy="8382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0" name="图片 9" descr="logo"/>
          <p:cNvPicPr>
            <a:picLocks noChangeAspect="1"/>
          </p:cNvPicPr>
          <p:nvPr/>
        </p:nvPicPr>
        <p:blipFill rotWithShape="1">
          <a:blip r:embed="rId7"/>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9" name="图片 18"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
        <p:nvSpPr>
          <p:cNvPr id="4" name="文本框 3"/>
          <p:cNvSpPr txBox="1"/>
          <p:nvPr/>
        </p:nvSpPr>
        <p:spPr>
          <a:xfrm>
            <a:off x="123190" y="1938655"/>
            <a:ext cx="8604885" cy="2893100"/>
          </a:xfrm>
          <a:prstGeom prst="rect">
            <a:avLst/>
          </a:prstGeom>
          <a:noFill/>
        </p:spPr>
        <p:txBody>
          <a:bodyPr wrap="square" rtlCol="0">
            <a:spAutoFit/>
          </a:bodyPr>
          <a:lstStyle/>
          <a:p>
            <a:pPr marL="457200" lvl="1" indent="457200"/>
            <a:r>
              <a:rPr lang="en-US" altLang="zh-CN" sz="2800" b="1" i="1" dirty="0" err="1">
                <a:solidFill>
                  <a:schemeClr val="bg1"/>
                </a:solidFill>
              </a:rPr>
              <a:t>dcdc</a:t>
            </a:r>
            <a:r>
              <a:rPr lang="zh-CN" altLang="en-US" sz="2800" b="1" i="1" dirty="0">
                <a:solidFill>
                  <a:schemeClr val="bg1"/>
                </a:solidFill>
              </a:rPr>
              <a:t>升降压电路</a:t>
            </a:r>
            <a:endParaRPr lang="en-US" altLang="zh-CN" sz="2800" b="1" i="1" dirty="0">
              <a:solidFill>
                <a:schemeClr val="bg1"/>
              </a:solidFill>
            </a:endParaRPr>
          </a:p>
          <a:p>
            <a:pPr marL="457200" lvl="1" indent="457200"/>
            <a:endParaRPr lang="en-US" altLang="zh-CN" sz="2800" b="1" i="1" dirty="0">
              <a:solidFill>
                <a:schemeClr val="bg1"/>
              </a:solidFill>
              <a:latin typeface="+mn-ea"/>
            </a:endParaRPr>
          </a:p>
          <a:p>
            <a:pPr marL="457200" lvl="1" indent="457200"/>
            <a:r>
              <a:rPr lang="en-US" altLang="zh-CN" b="1" dirty="0">
                <a:solidFill>
                  <a:schemeClr val="bg1"/>
                </a:solidFill>
                <a:latin typeface="+mn-ea"/>
              </a:rPr>
              <a:t>1.</a:t>
            </a:r>
            <a:r>
              <a:rPr lang="zh-CN" altLang="en-US" b="1" dirty="0">
                <a:solidFill>
                  <a:schemeClr val="bg1"/>
                </a:solidFill>
                <a:latin typeface="+mn-ea"/>
              </a:rPr>
              <a:t>设计方案非常成熟</a:t>
            </a:r>
          </a:p>
          <a:p>
            <a:pPr marL="457200" lvl="1" indent="457200"/>
            <a:endParaRPr lang="zh-CN" altLang="en-US" b="1" dirty="0">
              <a:solidFill>
                <a:schemeClr val="bg1"/>
              </a:solidFill>
              <a:latin typeface="+mn-ea"/>
            </a:endParaRPr>
          </a:p>
          <a:p>
            <a:pPr marL="457200" lvl="1" indent="457200"/>
            <a:r>
              <a:rPr lang="en-US" altLang="zh-CN" b="1" dirty="0">
                <a:solidFill>
                  <a:schemeClr val="bg1"/>
                </a:solidFill>
                <a:latin typeface="+mn-ea"/>
              </a:rPr>
              <a:t>2.</a:t>
            </a:r>
            <a:r>
              <a:rPr lang="zh-CN" altLang="en-US" b="1" dirty="0">
                <a:solidFill>
                  <a:schemeClr val="bg1"/>
                </a:solidFill>
                <a:latin typeface="+mn-ea"/>
              </a:rPr>
              <a:t>转换效率高一般能到</a:t>
            </a:r>
            <a:r>
              <a:rPr lang="en-US" altLang="zh-CN" b="1" dirty="0">
                <a:solidFill>
                  <a:schemeClr val="bg1"/>
                </a:solidFill>
                <a:latin typeface="+mn-ea"/>
              </a:rPr>
              <a:t>90%</a:t>
            </a:r>
            <a:r>
              <a:rPr lang="zh-CN" altLang="en-US" b="1" dirty="0">
                <a:solidFill>
                  <a:schemeClr val="bg1"/>
                </a:solidFill>
                <a:latin typeface="+mn-ea"/>
              </a:rPr>
              <a:t>以上</a:t>
            </a:r>
          </a:p>
          <a:p>
            <a:pPr marL="457200" lvl="1" indent="457200"/>
            <a:endParaRPr lang="zh-CN" altLang="en-US" b="1" dirty="0">
              <a:solidFill>
                <a:schemeClr val="bg1"/>
              </a:solidFill>
              <a:latin typeface="+mn-ea"/>
            </a:endParaRPr>
          </a:p>
          <a:p>
            <a:pPr marL="457200" lvl="1" indent="457200"/>
            <a:r>
              <a:rPr lang="en-US" altLang="zh-CN" b="1" dirty="0">
                <a:solidFill>
                  <a:schemeClr val="bg1"/>
                </a:solidFill>
                <a:latin typeface="+mn-ea"/>
              </a:rPr>
              <a:t>3.</a:t>
            </a:r>
            <a:r>
              <a:rPr lang="zh-CN" altLang="en-US" b="1" dirty="0">
                <a:solidFill>
                  <a:schemeClr val="bg1"/>
                </a:solidFill>
                <a:latin typeface="+mn-ea"/>
              </a:rPr>
              <a:t>原理简单</a:t>
            </a:r>
          </a:p>
          <a:p>
            <a:pPr marL="457200" lvl="1" indent="457200"/>
            <a:endParaRPr lang="zh-CN" altLang="en-US" b="1" dirty="0">
              <a:solidFill>
                <a:schemeClr val="bg1"/>
              </a:solidFill>
              <a:latin typeface="+mn-ea"/>
            </a:endParaRPr>
          </a:p>
          <a:p>
            <a:pPr marL="457200" lvl="1" indent="457200"/>
            <a:r>
              <a:rPr lang="en-US" altLang="zh-CN" b="1" dirty="0">
                <a:solidFill>
                  <a:schemeClr val="bg1"/>
                </a:solidFill>
                <a:latin typeface="+mn-ea"/>
              </a:rPr>
              <a:t>4.</a:t>
            </a:r>
            <a:r>
              <a:rPr lang="zh-CN" altLang="en-US" b="1" dirty="0">
                <a:solidFill>
                  <a:schemeClr val="bg1"/>
                </a:solidFill>
                <a:latin typeface="+mn-ea"/>
              </a:rPr>
              <a:t>能满足大功率输出的要求</a:t>
            </a: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3" name="图片 2"/>
          <p:cNvPicPr>
            <a:picLocks noChangeAspect="1"/>
          </p:cNvPicPr>
          <p:nvPr/>
        </p:nvPicPr>
        <p:blipFill>
          <a:blip r:embed="rId5"/>
          <a:stretch>
            <a:fillRect/>
          </a:stretch>
        </p:blipFill>
        <p:spPr>
          <a:xfrm>
            <a:off x="5535135" y="429423"/>
            <a:ext cx="5119056" cy="1903126"/>
          </a:xfrm>
          <a:prstGeom prst="rect">
            <a:avLst/>
          </a:prstGeom>
        </p:spPr>
      </p:pic>
      <p:pic>
        <p:nvPicPr>
          <p:cNvPr id="9" name="图片 8"/>
          <p:cNvPicPr>
            <a:picLocks noChangeAspect="1"/>
          </p:cNvPicPr>
          <p:nvPr/>
        </p:nvPicPr>
        <p:blipFill>
          <a:blip r:embed="rId6"/>
          <a:stretch>
            <a:fillRect/>
          </a:stretch>
        </p:blipFill>
        <p:spPr>
          <a:xfrm>
            <a:off x="5535135" y="2419638"/>
            <a:ext cx="5119056" cy="2009185"/>
          </a:xfrm>
          <a:prstGeom prst="rect">
            <a:avLst/>
          </a:prstGeom>
        </p:spPr>
      </p:pic>
      <p:pic>
        <p:nvPicPr>
          <p:cNvPr id="11" name="图片 10"/>
          <p:cNvPicPr>
            <a:picLocks noChangeAspect="1"/>
          </p:cNvPicPr>
          <p:nvPr/>
        </p:nvPicPr>
        <p:blipFill>
          <a:blip r:embed="rId7"/>
          <a:stretch>
            <a:fillRect/>
          </a:stretch>
        </p:blipFill>
        <p:spPr>
          <a:xfrm>
            <a:off x="5526349" y="4525452"/>
            <a:ext cx="5127842" cy="1903126"/>
          </a:xfrm>
          <a:prstGeom prst="rect">
            <a:avLst/>
          </a:prstGeom>
        </p:spPr>
      </p:pic>
      <p:pic>
        <p:nvPicPr>
          <p:cNvPr id="14" name="图片 13"/>
          <p:cNvPicPr>
            <a:picLocks noChangeAspect="1"/>
          </p:cNvPicPr>
          <p:nvPr/>
        </p:nvPicPr>
        <p:blipFill>
          <a:blip r:embed="rId8"/>
          <a:stretch>
            <a:fillRect/>
          </a:stretch>
        </p:blipFill>
        <p:spPr>
          <a:xfrm>
            <a:off x="2949166" y="5629141"/>
            <a:ext cx="1371600" cy="428625"/>
          </a:xfrm>
          <a:prstGeom prst="rect">
            <a:avLst/>
          </a:prstGeom>
        </p:spPr>
      </p:pic>
      <p:pic>
        <p:nvPicPr>
          <p:cNvPr id="15" name="图片 14"/>
          <p:cNvPicPr>
            <a:picLocks noChangeAspect="1"/>
          </p:cNvPicPr>
          <p:nvPr/>
        </p:nvPicPr>
        <p:blipFill>
          <a:blip r:embed="rId9"/>
          <a:stretch>
            <a:fillRect/>
          </a:stretch>
        </p:blipFill>
        <p:spPr>
          <a:xfrm>
            <a:off x="1176347" y="5648135"/>
            <a:ext cx="1047750" cy="428625"/>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2" name="图片 1"/>
          <p:cNvPicPr>
            <a:picLocks noChangeAspect="1"/>
          </p:cNvPicPr>
          <p:nvPr>
            <p:custDataLst>
              <p:tags r:id="rId3"/>
            </p:custDataLst>
          </p:nvPr>
        </p:nvPicPr>
        <p:blipFill>
          <a:blip r:embed="rId5"/>
          <a:stretch>
            <a:fillRect/>
          </a:stretch>
        </p:blipFill>
        <p:spPr>
          <a:xfrm>
            <a:off x="1226185" y="2748915"/>
            <a:ext cx="9199245" cy="3719195"/>
          </a:xfrm>
          <a:prstGeom prst="rect">
            <a:avLst/>
          </a:prstGeom>
        </p:spPr>
      </p:pic>
      <p:sp>
        <p:nvSpPr>
          <p:cNvPr id="3" name="文本框 2"/>
          <p:cNvSpPr txBox="1"/>
          <p:nvPr/>
        </p:nvSpPr>
        <p:spPr>
          <a:xfrm>
            <a:off x="959802" y="1821392"/>
            <a:ext cx="9732010" cy="645160"/>
          </a:xfrm>
          <a:prstGeom prst="rect">
            <a:avLst/>
          </a:prstGeom>
          <a:noFill/>
        </p:spPr>
        <p:txBody>
          <a:bodyPr wrap="square" rtlCol="0">
            <a:spAutoFit/>
          </a:bodyPr>
          <a:lstStyle/>
          <a:p>
            <a:r>
              <a:rPr lang="zh-CN" altLang="en-US" dirty="0">
                <a:solidFill>
                  <a:schemeClr val="bg1"/>
                </a:solidFill>
              </a:rPr>
              <a:t>我们通过改变开关开通的占空比，可以得到一个方波，我们不难发现在一定的时间之内，方波电压波形的面积和理想电压波形的面积是一样的。</a:t>
            </a:r>
            <a:endParaRPr lang="en-US" altLang="zh-CN" dirty="0">
              <a:solidFill>
                <a:schemeClr val="bg1"/>
              </a:solidFill>
            </a:endParaRPr>
          </a:p>
        </p:txBody>
      </p:sp>
      <p:pic>
        <p:nvPicPr>
          <p:cNvPr id="7" name="图片 6"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sp>
        <p:nvSpPr>
          <p:cNvPr id="3" name="文本框 2"/>
          <p:cNvSpPr txBox="1"/>
          <p:nvPr/>
        </p:nvSpPr>
        <p:spPr>
          <a:xfrm>
            <a:off x="959485" y="1990725"/>
            <a:ext cx="9732010" cy="645160"/>
          </a:xfrm>
          <a:prstGeom prst="rect">
            <a:avLst/>
          </a:prstGeom>
          <a:noFill/>
        </p:spPr>
        <p:txBody>
          <a:bodyPr wrap="square" rtlCol="0">
            <a:spAutoFit/>
          </a:bodyPr>
          <a:lstStyle/>
          <a:p>
            <a:r>
              <a:rPr lang="zh-CN" altLang="en-US">
                <a:solidFill>
                  <a:schemeClr val="bg1"/>
                </a:solidFill>
              </a:rPr>
              <a:t>我们自然而然能够想到利用电容能够储能的特性可以将</a:t>
            </a:r>
            <a:r>
              <a:rPr lang="en-US" altLang="zh-CN">
                <a:solidFill>
                  <a:schemeClr val="bg1"/>
                </a:solidFill>
              </a:rPr>
              <a:t>MOS</a:t>
            </a:r>
            <a:r>
              <a:rPr lang="zh-CN" altLang="en-US">
                <a:solidFill>
                  <a:schemeClr val="bg1"/>
                </a:solidFill>
              </a:rPr>
              <a:t>管导通状态时高出目标电压的部分储存起来，在</a:t>
            </a:r>
            <a:r>
              <a:rPr lang="en-US" altLang="zh-CN">
                <a:solidFill>
                  <a:schemeClr val="bg1"/>
                </a:solidFill>
              </a:rPr>
              <a:t>MOS</a:t>
            </a:r>
            <a:r>
              <a:rPr lang="zh-CN" altLang="en-US">
                <a:solidFill>
                  <a:schemeClr val="bg1"/>
                </a:solidFill>
              </a:rPr>
              <a:t>管关断的时候输出给负载，但是此时又出现了充电电流过大的问题。</a:t>
            </a:r>
          </a:p>
        </p:txBody>
      </p:sp>
      <p:pic>
        <p:nvPicPr>
          <p:cNvPr id="4" name="图片 3"/>
          <p:cNvPicPr>
            <a:picLocks noChangeAspect="1"/>
          </p:cNvPicPr>
          <p:nvPr>
            <p:custDataLst>
              <p:tags r:id="rId3"/>
            </p:custDataLst>
          </p:nvPr>
        </p:nvPicPr>
        <p:blipFill>
          <a:blip r:embed="rId5"/>
          <a:stretch>
            <a:fillRect/>
          </a:stretch>
        </p:blipFill>
        <p:spPr>
          <a:xfrm>
            <a:off x="1975485" y="2738755"/>
            <a:ext cx="7699375" cy="3924935"/>
          </a:xfrm>
          <a:prstGeom prst="rect">
            <a:avLst/>
          </a:prstGeom>
        </p:spPr>
      </p:pic>
      <p:pic>
        <p:nvPicPr>
          <p:cNvPr id="6" name="图片 5"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pic>
        <p:nvPicPr>
          <p:cNvPr id="8" name="图片 7">
            <a:extLst>
              <a:ext uri="{FF2B5EF4-FFF2-40B4-BE49-F238E27FC236}">
                <a16:creationId xmlns:a16="http://schemas.microsoft.com/office/drawing/2014/main" id="{44E6841B-A70C-4E5D-B366-41CDCC83403D}"/>
              </a:ext>
            </a:extLst>
          </p:cNvPr>
          <p:cNvPicPr>
            <a:picLocks noChangeAspect="1"/>
          </p:cNvPicPr>
          <p:nvPr/>
        </p:nvPicPr>
        <p:blipFill>
          <a:blip r:embed="rId7"/>
          <a:stretch>
            <a:fillRect/>
          </a:stretch>
        </p:blipFill>
        <p:spPr>
          <a:xfrm>
            <a:off x="9772199" y="5256626"/>
            <a:ext cx="1228896" cy="323895"/>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sp>
        <p:nvSpPr>
          <p:cNvPr id="3" name="文本框 2"/>
          <p:cNvSpPr txBox="1"/>
          <p:nvPr/>
        </p:nvSpPr>
        <p:spPr>
          <a:xfrm>
            <a:off x="959485" y="1990725"/>
            <a:ext cx="9732010" cy="922020"/>
          </a:xfrm>
          <a:prstGeom prst="rect">
            <a:avLst/>
          </a:prstGeom>
          <a:noFill/>
        </p:spPr>
        <p:txBody>
          <a:bodyPr wrap="square" rtlCol="0">
            <a:spAutoFit/>
          </a:bodyPr>
          <a:lstStyle/>
          <a:p>
            <a:r>
              <a:rPr lang="zh-CN">
                <a:solidFill>
                  <a:schemeClr val="bg1"/>
                </a:solidFill>
              </a:rPr>
              <a:t>为了解决充电电流过大的问题，我们可以想到加上一个电感，流经电感的电流是没法突变的，这样就能够解决充电电流过大的问题了，但是此时当</a:t>
            </a:r>
            <a:r>
              <a:rPr lang="en-US" altLang="zh-CN">
                <a:solidFill>
                  <a:schemeClr val="bg1"/>
                </a:solidFill>
              </a:rPr>
              <a:t>MOS</a:t>
            </a:r>
            <a:r>
              <a:rPr lang="zh-CN" altLang="en-US">
                <a:solidFill>
                  <a:schemeClr val="bg1"/>
                </a:solidFill>
              </a:rPr>
              <a:t>管关断时没有办法形成电流回路，因此我们需要引入续流二极管。</a:t>
            </a:r>
          </a:p>
        </p:txBody>
      </p:sp>
      <p:pic>
        <p:nvPicPr>
          <p:cNvPr id="2" name="图片 1"/>
          <p:cNvPicPr>
            <a:picLocks noChangeAspect="1"/>
          </p:cNvPicPr>
          <p:nvPr>
            <p:custDataLst>
              <p:tags r:id="rId3"/>
            </p:custDataLst>
          </p:nvPr>
        </p:nvPicPr>
        <p:blipFill>
          <a:blip r:embed="rId5"/>
          <a:stretch>
            <a:fillRect/>
          </a:stretch>
        </p:blipFill>
        <p:spPr>
          <a:xfrm>
            <a:off x="2317862" y="2921705"/>
            <a:ext cx="6995160" cy="3688080"/>
          </a:xfrm>
          <a:prstGeom prst="rect">
            <a:avLst/>
          </a:prstGeom>
        </p:spPr>
      </p:pic>
      <p:pic>
        <p:nvPicPr>
          <p:cNvPr id="6" name="图片 5"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pic>
        <p:nvPicPr>
          <p:cNvPr id="5" name="图片 4">
            <a:extLst>
              <a:ext uri="{FF2B5EF4-FFF2-40B4-BE49-F238E27FC236}">
                <a16:creationId xmlns:a16="http://schemas.microsoft.com/office/drawing/2014/main" id="{F3CC59B0-DC4D-4545-AA6D-ABA030DCBEF6}"/>
              </a:ext>
            </a:extLst>
          </p:cNvPr>
          <p:cNvPicPr>
            <a:picLocks noChangeAspect="1"/>
          </p:cNvPicPr>
          <p:nvPr/>
        </p:nvPicPr>
        <p:blipFill>
          <a:blip r:embed="rId7"/>
          <a:stretch>
            <a:fillRect/>
          </a:stretch>
        </p:blipFill>
        <p:spPr>
          <a:xfrm>
            <a:off x="9444894" y="3632840"/>
            <a:ext cx="1333686" cy="419158"/>
          </a:xfrm>
          <a:prstGeom prst="rect">
            <a:avLst/>
          </a:prstGeom>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4" name="图片 3"/>
          <p:cNvPicPr>
            <a:picLocks noChangeAspect="1"/>
          </p:cNvPicPr>
          <p:nvPr>
            <p:custDataLst>
              <p:tags r:id="rId3"/>
            </p:custDataLst>
          </p:nvPr>
        </p:nvPicPr>
        <p:blipFill>
          <a:blip r:embed="rId6"/>
          <a:stretch>
            <a:fillRect/>
          </a:stretch>
        </p:blipFill>
        <p:spPr>
          <a:xfrm>
            <a:off x="5730240" y="1532890"/>
            <a:ext cx="5475605" cy="2393315"/>
          </a:xfrm>
          <a:prstGeom prst="rect">
            <a:avLst/>
          </a:prstGeom>
        </p:spPr>
      </p:pic>
      <p:pic>
        <p:nvPicPr>
          <p:cNvPr id="5" name="图片 4"/>
          <p:cNvPicPr>
            <a:picLocks noChangeAspect="1"/>
          </p:cNvPicPr>
          <p:nvPr>
            <p:custDataLst>
              <p:tags r:id="rId4"/>
            </p:custDataLst>
          </p:nvPr>
        </p:nvPicPr>
        <p:blipFill>
          <a:blip r:embed="rId7"/>
          <a:stretch>
            <a:fillRect/>
          </a:stretch>
        </p:blipFill>
        <p:spPr>
          <a:xfrm>
            <a:off x="5730240" y="4058285"/>
            <a:ext cx="5475605" cy="2399030"/>
          </a:xfrm>
          <a:prstGeom prst="rect">
            <a:avLst/>
          </a:prstGeom>
        </p:spPr>
      </p:pic>
      <p:sp>
        <p:nvSpPr>
          <p:cNvPr id="7" name="文本框 6"/>
          <p:cNvSpPr txBox="1"/>
          <p:nvPr/>
        </p:nvSpPr>
        <p:spPr>
          <a:xfrm>
            <a:off x="1132205" y="2230120"/>
            <a:ext cx="4208145" cy="1477328"/>
          </a:xfrm>
          <a:prstGeom prst="rect">
            <a:avLst/>
          </a:prstGeom>
          <a:noFill/>
        </p:spPr>
        <p:txBody>
          <a:bodyPr wrap="square" rtlCol="0">
            <a:spAutoFit/>
          </a:bodyPr>
          <a:lstStyle/>
          <a:p>
            <a:pPr indent="457200"/>
            <a:r>
              <a:rPr lang="zh-CN" altLang="en-US" dirty="0">
                <a:solidFill>
                  <a:schemeClr val="bg1"/>
                </a:solidFill>
              </a:rPr>
              <a:t>最终加上续流二极管之后的电路就如右图所示，在</a:t>
            </a:r>
            <a:r>
              <a:rPr lang="en-US" altLang="zh-CN" dirty="0">
                <a:solidFill>
                  <a:schemeClr val="bg1"/>
                </a:solidFill>
              </a:rPr>
              <a:t>MOS</a:t>
            </a:r>
            <a:r>
              <a:rPr lang="zh-CN" altLang="en-US" dirty="0">
                <a:solidFill>
                  <a:schemeClr val="bg1"/>
                </a:solidFill>
              </a:rPr>
              <a:t>管，电感，电容的共同作用之下能够输出一个相对稳定的电压。</a:t>
            </a:r>
          </a:p>
          <a:p>
            <a:pPr indent="457200"/>
            <a:endParaRPr lang="zh-CN" altLang="en-US" dirty="0">
              <a:solidFill>
                <a:schemeClr val="bg1"/>
              </a:solidFill>
            </a:endParaRPr>
          </a:p>
        </p:txBody>
      </p:sp>
      <p:pic>
        <p:nvPicPr>
          <p:cNvPr id="8" name="图片 7" descr="logo"/>
          <p:cNvPicPr>
            <a:picLocks noChangeAspect="1"/>
          </p:cNvPicPr>
          <p:nvPr/>
        </p:nvPicPr>
        <p:blipFill rotWithShape="1">
          <a:blip r:embed="rId8"/>
          <a:srcRect l="8581" t="33166" r="53795" b="45767"/>
          <a:stretch>
            <a:fillRect/>
          </a:stretch>
        </p:blipFill>
        <p:spPr>
          <a:xfrm>
            <a:off x="588475" y="248215"/>
            <a:ext cx="2580238" cy="1444783"/>
          </a:xfrm>
          <a:prstGeom prst="rect">
            <a:avLst/>
          </a:prstGeom>
        </p:spPr>
      </p:pic>
      <p:sp>
        <p:nvSpPr>
          <p:cNvPr id="13" name="文本框 12"/>
          <p:cNvSpPr txBox="1"/>
          <p:nvPr/>
        </p:nvSpPr>
        <p:spPr>
          <a:xfrm>
            <a:off x="2321304" y="595658"/>
            <a:ext cx="3408936" cy="800219"/>
          </a:xfrm>
          <a:prstGeom prst="rect">
            <a:avLst/>
          </a:prstGeom>
          <a:noFill/>
        </p:spPr>
        <p:txBody>
          <a:bodyPr wrap="square" rtlCol="0">
            <a:spAutoFit/>
          </a:bodyPr>
          <a:lstStyle/>
          <a:p>
            <a:pPr marL="457200" lvl="1" indent="457200"/>
            <a:r>
              <a:rPr lang="en-US" altLang="zh-CN" sz="2800" b="1" i="1" dirty="0">
                <a:solidFill>
                  <a:schemeClr val="bg1"/>
                </a:solidFill>
              </a:rPr>
              <a:t>Buck</a:t>
            </a:r>
            <a:r>
              <a:rPr lang="zh-CN" altLang="en-US" sz="2800" b="1" i="1" dirty="0">
                <a:solidFill>
                  <a:schemeClr val="bg1"/>
                </a:solidFill>
              </a:rPr>
              <a:t>电路</a:t>
            </a:r>
            <a:endParaRPr lang="en-US" altLang="zh-CN" sz="2800" b="1" i="1" dirty="0">
              <a:solidFill>
                <a:schemeClr val="bg1"/>
              </a:solidFill>
            </a:endParaRPr>
          </a:p>
          <a:p>
            <a:pPr marL="457200" lvl="1" indent="457200"/>
            <a:endParaRPr lang="en-US" altLang="zh-CN" b="1" dirty="0">
              <a:solidFill>
                <a:schemeClr val="bg1"/>
              </a:solidFill>
              <a:latin typeface="+mn-ea"/>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pic>
        <p:nvPicPr>
          <p:cNvPr id="9" name="图片 8"/>
          <p:cNvPicPr>
            <a:picLocks noChangeAspect="1"/>
          </p:cNvPicPr>
          <p:nvPr/>
        </p:nvPicPr>
        <p:blipFill>
          <a:blip r:embed="rId5"/>
          <a:stretch>
            <a:fillRect/>
          </a:stretch>
        </p:blipFill>
        <p:spPr>
          <a:xfrm>
            <a:off x="749493" y="2964428"/>
            <a:ext cx="4066951" cy="2660251"/>
          </a:xfrm>
          <a:prstGeom prst="rect">
            <a:avLst/>
          </a:prstGeom>
        </p:spPr>
      </p:pic>
      <p:pic>
        <p:nvPicPr>
          <p:cNvPr id="12" name="图片 11"/>
          <p:cNvPicPr>
            <a:picLocks noChangeAspect="1"/>
          </p:cNvPicPr>
          <p:nvPr/>
        </p:nvPicPr>
        <p:blipFill>
          <a:blip r:embed="rId6"/>
          <a:stretch>
            <a:fillRect/>
          </a:stretch>
        </p:blipFill>
        <p:spPr>
          <a:xfrm>
            <a:off x="5942263" y="505694"/>
            <a:ext cx="4535281" cy="2923306"/>
          </a:xfrm>
          <a:prstGeom prst="rect">
            <a:avLst/>
          </a:prstGeom>
        </p:spPr>
      </p:pic>
      <p:pic>
        <p:nvPicPr>
          <p:cNvPr id="14" name="图片 13"/>
          <p:cNvPicPr>
            <a:picLocks noChangeAspect="1"/>
          </p:cNvPicPr>
          <p:nvPr/>
        </p:nvPicPr>
        <p:blipFill>
          <a:blip r:embed="rId7"/>
          <a:stretch>
            <a:fillRect/>
          </a:stretch>
        </p:blipFill>
        <p:spPr>
          <a:xfrm>
            <a:off x="5942263" y="3724359"/>
            <a:ext cx="4460168" cy="2931507"/>
          </a:xfrm>
          <a:prstGeom prst="rect">
            <a:avLst/>
          </a:prstGeom>
        </p:spPr>
      </p:pic>
      <p:sp>
        <p:nvSpPr>
          <p:cNvPr id="10" name="文本框 9">
            <a:extLst>
              <a:ext uri="{FF2B5EF4-FFF2-40B4-BE49-F238E27FC236}">
                <a16:creationId xmlns:a16="http://schemas.microsoft.com/office/drawing/2014/main" id="{8A610313-DE14-4056-80DD-EA361F092FF3}"/>
              </a:ext>
            </a:extLst>
          </p:cNvPr>
          <p:cNvSpPr txBox="1"/>
          <p:nvPr/>
        </p:nvSpPr>
        <p:spPr>
          <a:xfrm>
            <a:off x="2046138" y="930744"/>
            <a:ext cx="6099348" cy="584775"/>
          </a:xfrm>
          <a:prstGeom prst="rect">
            <a:avLst/>
          </a:prstGeom>
          <a:noFill/>
        </p:spPr>
        <p:txBody>
          <a:bodyPr wrap="square">
            <a:spAutoFit/>
          </a:bodyPr>
          <a:lstStyle/>
          <a:p>
            <a:pPr marL="457200" lvl="1" indent="457200"/>
            <a:r>
              <a:rPr lang="en-US" altLang="zh-CN" sz="3200" b="1" i="1" dirty="0">
                <a:solidFill>
                  <a:schemeClr val="bg1"/>
                </a:solidFill>
              </a:rPr>
              <a:t>Boost</a:t>
            </a:r>
            <a:r>
              <a:rPr lang="zh-CN" altLang="en-US" sz="3200" b="1" i="1" dirty="0">
                <a:solidFill>
                  <a:schemeClr val="bg1"/>
                </a:solidFill>
              </a:rPr>
              <a:t>电路</a:t>
            </a:r>
            <a:endParaRPr lang="en-US" altLang="zh-CN" sz="3200" b="1" i="1" dirty="0">
              <a:solidFill>
                <a:schemeClr val="bg1"/>
              </a:solidFill>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pic>
        <p:nvPicPr>
          <p:cNvPr id="14" name="图片 13"/>
          <p:cNvPicPr>
            <a:picLocks noChangeAspect="1"/>
          </p:cNvPicPr>
          <p:nvPr/>
        </p:nvPicPr>
        <p:blipFill>
          <a:blip r:embed="rId5"/>
          <a:stretch>
            <a:fillRect/>
          </a:stretch>
        </p:blipFill>
        <p:spPr>
          <a:xfrm>
            <a:off x="428703" y="2293911"/>
            <a:ext cx="4460168" cy="2931507"/>
          </a:xfrm>
          <a:prstGeom prst="rect">
            <a:avLst/>
          </a:prstGeom>
        </p:spPr>
      </p:pic>
      <p:pic>
        <p:nvPicPr>
          <p:cNvPr id="17" name="图片 16"/>
          <p:cNvPicPr>
            <a:picLocks noChangeAspect="1"/>
          </p:cNvPicPr>
          <p:nvPr/>
        </p:nvPicPr>
        <p:blipFill>
          <a:blip r:embed="rId6"/>
          <a:stretch>
            <a:fillRect/>
          </a:stretch>
        </p:blipFill>
        <p:spPr>
          <a:xfrm>
            <a:off x="5504506" y="375835"/>
            <a:ext cx="4912071" cy="3108639"/>
          </a:xfrm>
          <a:prstGeom prst="rect">
            <a:avLst/>
          </a:prstGeom>
        </p:spPr>
      </p:pic>
      <p:pic>
        <p:nvPicPr>
          <p:cNvPr id="19" name="图片 18"/>
          <p:cNvPicPr>
            <a:picLocks noChangeAspect="1"/>
          </p:cNvPicPr>
          <p:nvPr/>
        </p:nvPicPr>
        <p:blipFill>
          <a:blip r:embed="rId7"/>
          <a:stretch>
            <a:fillRect/>
          </a:stretch>
        </p:blipFill>
        <p:spPr>
          <a:xfrm>
            <a:off x="5504506" y="3843893"/>
            <a:ext cx="4460168" cy="2561621"/>
          </a:xfrm>
          <a:prstGeom prst="rect">
            <a:avLst/>
          </a:prstGeom>
        </p:spPr>
      </p:pic>
      <p:sp>
        <p:nvSpPr>
          <p:cNvPr id="9" name="文本框 8">
            <a:extLst>
              <a:ext uri="{FF2B5EF4-FFF2-40B4-BE49-F238E27FC236}">
                <a16:creationId xmlns:a16="http://schemas.microsoft.com/office/drawing/2014/main" id="{36BEDE81-5B6D-4841-99B5-1EC3920DBBB2}"/>
              </a:ext>
            </a:extLst>
          </p:cNvPr>
          <p:cNvSpPr txBox="1"/>
          <p:nvPr/>
        </p:nvSpPr>
        <p:spPr>
          <a:xfrm>
            <a:off x="2147015" y="786765"/>
            <a:ext cx="6099348" cy="461665"/>
          </a:xfrm>
          <a:prstGeom prst="rect">
            <a:avLst/>
          </a:prstGeom>
          <a:noFill/>
        </p:spPr>
        <p:txBody>
          <a:bodyPr wrap="square">
            <a:spAutoFit/>
          </a:bodyPr>
          <a:lstStyle/>
          <a:p>
            <a:pPr marL="457200" lvl="1" indent="457200"/>
            <a:r>
              <a:rPr lang="en-US" altLang="zh-CN" sz="2400" b="1" i="1" dirty="0">
                <a:solidFill>
                  <a:schemeClr val="bg1"/>
                </a:solidFill>
              </a:rPr>
              <a:t>Boost</a:t>
            </a:r>
            <a:r>
              <a:rPr lang="zh-CN" altLang="en-US" sz="2400" b="1" i="1" dirty="0">
                <a:solidFill>
                  <a:schemeClr val="bg1"/>
                </a:solidFill>
              </a:rPr>
              <a:t>电路</a:t>
            </a:r>
            <a:endParaRPr lang="en-US" altLang="zh-CN" sz="2400" b="1" i="1" dirty="0">
              <a:solidFill>
                <a:schemeClr val="bg1"/>
              </a:solidFill>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pic>
        <p:nvPicPr>
          <p:cNvPr id="14" name="图片 13"/>
          <p:cNvPicPr>
            <a:picLocks noChangeAspect="1"/>
          </p:cNvPicPr>
          <p:nvPr/>
        </p:nvPicPr>
        <p:blipFill>
          <a:blip r:embed="rId5"/>
          <a:stretch>
            <a:fillRect/>
          </a:stretch>
        </p:blipFill>
        <p:spPr>
          <a:xfrm>
            <a:off x="428703" y="2293911"/>
            <a:ext cx="4460168" cy="2931507"/>
          </a:xfrm>
          <a:prstGeom prst="rect">
            <a:avLst/>
          </a:prstGeom>
        </p:spPr>
      </p:pic>
      <p:pic>
        <p:nvPicPr>
          <p:cNvPr id="21" name="图片 20"/>
          <p:cNvPicPr>
            <a:picLocks noChangeAspect="1"/>
          </p:cNvPicPr>
          <p:nvPr/>
        </p:nvPicPr>
        <p:blipFill>
          <a:blip r:embed="rId6"/>
          <a:stretch>
            <a:fillRect/>
          </a:stretch>
        </p:blipFill>
        <p:spPr>
          <a:xfrm>
            <a:off x="5684683" y="3777362"/>
            <a:ext cx="4731893" cy="2704803"/>
          </a:xfrm>
          <a:prstGeom prst="rect">
            <a:avLst/>
          </a:prstGeom>
        </p:spPr>
      </p:pic>
      <p:pic>
        <p:nvPicPr>
          <p:cNvPr id="9" name="图片 8"/>
          <p:cNvPicPr>
            <a:picLocks noChangeAspect="1"/>
          </p:cNvPicPr>
          <p:nvPr/>
        </p:nvPicPr>
        <p:blipFill>
          <a:blip r:embed="rId7"/>
          <a:stretch>
            <a:fillRect/>
          </a:stretch>
        </p:blipFill>
        <p:spPr>
          <a:xfrm>
            <a:off x="5881295" y="505694"/>
            <a:ext cx="4535281" cy="2923306"/>
          </a:xfrm>
          <a:prstGeom prst="rect">
            <a:avLst/>
          </a:prstGeom>
        </p:spPr>
      </p:pic>
      <p:sp>
        <p:nvSpPr>
          <p:cNvPr id="10" name="文本框 9">
            <a:extLst>
              <a:ext uri="{FF2B5EF4-FFF2-40B4-BE49-F238E27FC236}">
                <a16:creationId xmlns:a16="http://schemas.microsoft.com/office/drawing/2014/main" id="{2A3BD99F-77A9-4C23-A0EC-04EAAFB175D7}"/>
              </a:ext>
            </a:extLst>
          </p:cNvPr>
          <p:cNvSpPr txBox="1"/>
          <p:nvPr/>
        </p:nvSpPr>
        <p:spPr>
          <a:xfrm>
            <a:off x="2282483" y="1056305"/>
            <a:ext cx="6099348" cy="461665"/>
          </a:xfrm>
          <a:prstGeom prst="rect">
            <a:avLst/>
          </a:prstGeom>
          <a:noFill/>
        </p:spPr>
        <p:txBody>
          <a:bodyPr wrap="square">
            <a:spAutoFit/>
          </a:bodyPr>
          <a:lstStyle/>
          <a:p>
            <a:pPr marL="457200" lvl="1" indent="457200"/>
            <a:r>
              <a:rPr lang="en-US" altLang="zh-CN" sz="2400" b="1" i="1" dirty="0">
                <a:solidFill>
                  <a:schemeClr val="bg1"/>
                </a:solidFill>
              </a:rPr>
              <a:t>Boost</a:t>
            </a:r>
            <a:r>
              <a:rPr lang="zh-CN" altLang="en-US" sz="2400" b="1" i="1" dirty="0">
                <a:solidFill>
                  <a:schemeClr val="bg1"/>
                </a:solidFill>
              </a:rPr>
              <a:t>电路</a:t>
            </a:r>
            <a:endParaRPr lang="en-US" altLang="zh-CN" sz="2400" b="1" i="1" dirty="0">
              <a:solidFill>
                <a:schemeClr val="bg1"/>
              </a:solidFill>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pic>
        <p:nvPicPr>
          <p:cNvPr id="3" name="图片 2"/>
          <p:cNvPicPr>
            <a:picLocks noChangeAspect="1"/>
          </p:cNvPicPr>
          <p:nvPr/>
        </p:nvPicPr>
        <p:blipFill>
          <a:blip r:embed="rId5"/>
          <a:stretch>
            <a:fillRect/>
          </a:stretch>
        </p:blipFill>
        <p:spPr>
          <a:xfrm>
            <a:off x="4644428" y="424331"/>
            <a:ext cx="5873576" cy="2537334"/>
          </a:xfrm>
          <a:prstGeom prst="rect">
            <a:avLst/>
          </a:prstGeom>
        </p:spPr>
      </p:pic>
      <p:pic>
        <p:nvPicPr>
          <p:cNvPr id="5" name="图片 4"/>
          <p:cNvPicPr>
            <a:picLocks noChangeAspect="1"/>
          </p:cNvPicPr>
          <p:nvPr/>
        </p:nvPicPr>
        <p:blipFill>
          <a:blip r:embed="rId6"/>
          <a:stretch>
            <a:fillRect/>
          </a:stretch>
        </p:blipFill>
        <p:spPr>
          <a:xfrm>
            <a:off x="4644429" y="3132470"/>
            <a:ext cx="5873576" cy="2501128"/>
          </a:xfrm>
          <a:prstGeom prst="rect">
            <a:avLst/>
          </a:prstGeom>
        </p:spPr>
      </p:pic>
      <p:pic>
        <p:nvPicPr>
          <p:cNvPr id="7" name="图片 6"/>
          <p:cNvPicPr>
            <a:picLocks noChangeAspect="1"/>
          </p:cNvPicPr>
          <p:nvPr/>
        </p:nvPicPr>
        <p:blipFill>
          <a:blip r:embed="rId7"/>
          <a:stretch>
            <a:fillRect/>
          </a:stretch>
        </p:blipFill>
        <p:spPr>
          <a:xfrm>
            <a:off x="311797" y="2579720"/>
            <a:ext cx="4256684" cy="2425383"/>
          </a:xfrm>
          <a:prstGeom prst="rect">
            <a:avLst/>
          </a:prstGeom>
        </p:spPr>
      </p:pic>
      <p:sp>
        <p:nvSpPr>
          <p:cNvPr id="13" name="文本框 12"/>
          <p:cNvSpPr txBox="1"/>
          <p:nvPr/>
        </p:nvSpPr>
        <p:spPr>
          <a:xfrm>
            <a:off x="1580385" y="970606"/>
            <a:ext cx="3408936" cy="800219"/>
          </a:xfrm>
          <a:prstGeom prst="rect">
            <a:avLst/>
          </a:prstGeom>
          <a:noFill/>
        </p:spPr>
        <p:txBody>
          <a:bodyPr wrap="square" rtlCol="0">
            <a:spAutoFit/>
          </a:bodyPr>
          <a:lstStyle/>
          <a:p>
            <a:pPr marL="457200" lvl="1" indent="457200"/>
            <a:r>
              <a:rPr lang="en-US" altLang="zh-CN" sz="2800" b="1" i="1" dirty="0">
                <a:solidFill>
                  <a:schemeClr val="bg1"/>
                </a:solidFill>
              </a:rPr>
              <a:t>Boost</a:t>
            </a:r>
            <a:r>
              <a:rPr lang="zh-CN" altLang="en-US" sz="2800" b="1" i="1" dirty="0">
                <a:solidFill>
                  <a:schemeClr val="bg1"/>
                </a:solidFill>
              </a:rPr>
              <a:t>电路</a:t>
            </a:r>
            <a:endParaRPr lang="en-US" altLang="zh-CN" sz="2800" b="1" i="1" dirty="0">
              <a:solidFill>
                <a:schemeClr val="bg1"/>
              </a:solidFill>
            </a:endParaRPr>
          </a:p>
          <a:p>
            <a:pPr marL="457200" lvl="1" indent="457200"/>
            <a:endParaRPr lang="en-US" altLang="zh-CN" b="1" dirty="0">
              <a:solidFill>
                <a:schemeClr val="bg1"/>
              </a:solidFill>
              <a:latin typeface="+mn-ea"/>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5"/>
          <a:srcRect l="8581" t="33166" r="53795" b="45767"/>
          <a:stretch>
            <a:fillRect/>
          </a:stretch>
        </p:blipFill>
        <p:spPr>
          <a:xfrm>
            <a:off x="588475" y="248215"/>
            <a:ext cx="2580238" cy="1444783"/>
          </a:xfrm>
          <a:prstGeom prst="rect">
            <a:avLst/>
          </a:prstGeom>
        </p:spPr>
      </p:pic>
      <p:pic>
        <p:nvPicPr>
          <p:cNvPr id="9" name="图片 8"/>
          <p:cNvPicPr>
            <a:picLocks noChangeAspect="1"/>
          </p:cNvPicPr>
          <p:nvPr/>
        </p:nvPicPr>
        <p:blipFill>
          <a:blip r:embed="rId6"/>
          <a:stretch>
            <a:fillRect/>
          </a:stretch>
        </p:blipFill>
        <p:spPr>
          <a:xfrm>
            <a:off x="4983141" y="1097484"/>
            <a:ext cx="5589662" cy="2074524"/>
          </a:xfrm>
          <a:prstGeom prst="rect">
            <a:avLst/>
          </a:prstGeom>
        </p:spPr>
      </p:pic>
      <p:sp>
        <p:nvSpPr>
          <p:cNvPr id="10" name="文本框 9"/>
          <p:cNvSpPr txBox="1"/>
          <p:nvPr/>
        </p:nvSpPr>
        <p:spPr>
          <a:xfrm>
            <a:off x="177500" y="1872196"/>
            <a:ext cx="4108524" cy="800219"/>
          </a:xfrm>
          <a:prstGeom prst="rect">
            <a:avLst/>
          </a:prstGeom>
          <a:noFill/>
        </p:spPr>
        <p:txBody>
          <a:bodyPr wrap="square" rtlCol="0">
            <a:spAutoFit/>
          </a:bodyPr>
          <a:lstStyle/>
          <a:p>
            <a:pPr marL="457200" lvl="1" indent="457200"/>
            <a:r>
              <a:rPr lang="en-US" altLang="zh-CN" sz="2800" b="1" i="1" dirty="0">
                <a:solidFill>
                  <a:schemeClr val="bg1"/>
                </a:solidFill>
              </a:rPr>
              <a:t>Buck-Boost</a:t>
            </a:r>
            <a:r>
              <a:rPr lang="zh-CN" altLang="en-US" sz="2800" b="1" i="1" dirty="0">
                <a:solidFill>
                  <a:schemeClr val="bg1"/>
                </a:solidFill>
              </a:rPr>
              <a:t>电路</a:t>
            </a:r>
            <a:endParaRPr lang="en-US" altLang="zh-CN" sz="2800" b="1" i="1" dirty="0">
              <a:solidFill>
                <a:schemeClr val="bg1"/>
              </a:solidFill>
            </a:endParaRPr>
          </a:p>
          <a:p>
            <a:pPr marL="457200" lvl="1" indent="457200"/>
            <a:endParaRPr lang="en-US" altLang="zh-CN" b="1" dirty="0">
              <a:solidFill>
                <a:schemeClr val="bg1"/>
              </a:solidFill>
              <a:latin typeface="+mn-ea"/>
            </a:endParaRPr>
          </a:p>
        </p:txBody>
      </p:sp>
      <p:pic>
        <p:nvPicPr>
          <p:cNvPr id="12" name="图片 11"/>
          <p:cNvPicPr>
            <a:picLocks noChangeAspect="1"/>
          </p:cNvPicPr>
          <p:nvPr/>
        </p:nvPicPr>
        <p:blipFill>
          <a:blip r:embed="rId7"/>
          <a:stretch>
            <a:fillRect/>
          </a:stretch>
        </p:blipFill>
        <p:spPr>
          <a:xfrm>
            <a:off x="8131057" y="3778131"/>
            <a:ext cx="2266950" cy="666750"/>
          </a:xfrm>
          <a:prstGeom prst="rect">
            <a:avLst/>
          </a:prstGeom>
        </p:spPr>
      </p:pic>
      <p:pic>
        <p:nvPicPr>
          <p:cNvPr id="11" name="图片 10">
            <a:extLst>
              <a:ext uri="{FF2B5EF4-FFF2-40B4-BE49-F238E27FC236}">
                <a16:creationId xmlns:a16="http://schemas.microsoft.com/office/drawing/2014/main" id="{6DDF1537-A18D-4F5E-BF51-E8E2D445E902}"/>
              </a:ext>
            </a:extLst>
          </p:cNvPr>
          <p:cNvPicPr>
            <a:picLocks noChangeAspect="1"/>
          </p:cNvPicPr>
          <p:nvPr>
            <p:custDataLst>
              <p:tags r:id="rId3"/>
            </p:custDataLst>
          </p:nvPr>
        </p:nvPicPr>
        <p:blipFill>
          <a:blip r:embed="rId8"/>
          <a:stretch>
            <a:fillRect/>
          </a:stretch>
        </p:blipFill>
        <p:spPr>
          <a:xfrm>
            <a:off x="1132205" y="4036060"/>
            <a:ext cx="4403090" cy="2399665"/>
          </a:xfrm>
          <a:prstGeom prst="rect">
            <a:avLst/>
          </a:prstGeom>
        </p:spPr>
      </p:pic>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3DA0C2AA-532C-42E9-BDFB-D24970EF6ACA}"/>
                  </a:ext>
                </a:extLst>
              </p:cNvPr>
              <p:cNvSpPr txBox="1"/>
              <p:nvPr/>
            </p:nvSpPr>
            <p:spPr>
              <a:xfrm>
                <a:off x="557359" y="3364657"/>
                <a:ext cx="6099348" cy="646331"/>
              </a:xfrm>
              <a:prstGeom prst="rect">
                <a:avLst/>
              </a:prstGeom>
              <a:noFill/>
            </p:spPr>
            <p:txBody>
              <a:bodyPr wrap="square">
                <a:spAutoFit/>
              </a:bodyPr>
              <a:lstStyle/>
              <a:p>
                <a:pPr indent="457200"/>
                <a:r>
                  <a:rPr lang="en-US" altLang="zh-CN" b="1" dirty="0">
                    <a:solidFill>
                      <a:schemeClr val="bg1"/>
                    </a:solidFill>
                    <a:latin typeface="+mn-ea"/>
                    <a:sym typeface="+mn-ea"/>
                  </a:rPr>
                  <a:t>·</a:t>
                </a:r>
                <a:r>
                  <a:rPr lang="zh-CN" altLang="en-US" b="1" dirty="0">
                    <a:solidFill>
                      <a:schemeClr val="bg1"/>
                    </a:solidFill>
                    <a:latin typeface="+mn-ea"/>
                    <a:sym typeface="+mn-ea"/>
                  </a:rPr>
                  <a:t>伏秒平衡定理：</a:t>
                </a:r>
                <a14:m>
                  <m:oMath xmlns:m="http://schemas.openxmlformats.org/officeDocument/2006/math">
                    <m:sSub>
                      <m:sSubPr>
                        <m:ctrlPr>
                          <a:rPr lang="en-US" altLang="zh-CN" b="1" i="1">
                            <a:solidFill>
                              <a:schemeClr val="bg1"/>
                            </a:solidFill>
                            <a:latin typeface="Cambria Math" panose="02040503050406030204" pitchFamily="18" charset="0"/>
                            <a:cs typeface="Cambria Math" panose="02040503050406030204" pitchFamily="18" charset="0"/>
                          </a:rPr>
                        </m:ctrlPr>
                      </m:sSubPr>
                      <m:e>
                        <m:r>
                          <a:rPr lang="en-US" altLang="zh-CN" b="1" i="1">
                            <a:solidFill>
                              <a:schemeClr val="bg1"/>
                            </a:solidFill>
                            <a:latin typeface="Cambria Math" panose="02040503050406030204" pitchFamily="18" charset="0"/>
                            <a:cs typeface="Cambria Math" panose="02040503050406030204" pitchFamily="18" charset="0"/>
                          </a:rPr>
                          <m:t>𝑽</m:t>
                        </m:r>
                      </m:e>
                      <m:sub>
                        <m:r>
                          <a:rPr lang="en-US" altLang="zh-CN" b="1" i="1">
                            <a:solidFill>
                              <a:schemeClr val="bg1"/>
                            </a:solidFill>
                            <a:latin typeface="Cambria Math" panose="02040503050406030204" pitchFamily="18" charset="0"/>
                            <a:cs typeface="Cambria Math" panose="02040503050406030204" pitchFamily="18" charset="0"/>
                          </a:rPr>
                          <m:t>𝑶𝑼𝑻</m:t>
                        </m:r>
                      </m:sub>
                    </m:sSub>
                    <m:r>
                      <a:rPr lang="en-US" altLang="zh-CN" b="1" i="1">
                        <a:solidFill>
                          <a:schemeClr val="bg1"/>
                        </a:solidFill>
                        <a:latin typeface="Cambria Math" panose="02040503050406030204" pitchFamily="18" charset="0"/>
                        <a:cs typeface="Cambria Math" panose="02040503050406030204" pitchFamily="18" charset="0"/>
                      </a:rPr>
                      <m:t>=</m:t>
                    </m:r>
                    <m:sSub>
                      <m:sSubPr>
                        <m:ctrlPr>
                          <a:rPr lang="en-US" altLang="zh-CN" b="1" i="1">
                            <a:solidFill>
                              <a:schemeClr val="bg1"/>
                            </a:solidFill>
                            <a:latin typeface="Cambria Math" panose="02040503050406030204" pitchFamily="18" charset="0"/>
                            <a:cs typeface="Cambria Math" panose="02040503050406030204" pitchFamily="18" charset="0"/>
                          </a:rPr>
                        </m:ctrlPr>
                      </m:sSubPr>
                      <m:e>
                        <m:r>
                          <a:rPr lang="en-US" altLang="zh-CN" b="1" i="1">
                            <a:solidFill>
                              <a:schemeClr val="bg1"/>
                            </a:solidFill>
                            <a:latin typeface="Cambria Math" panose="02040503050406030204" pitchFamily="18" charset="0"/>
                            <a:cs typeface="Cambria Math" panose="02040503050406030204" pitchFamily="18" charset="0"/>
                          </a:rPr>
                          <m:t>𝑽</m:t>
                        </m:r>
                      </m:e>
                      <m:sub>
                        <m:r>
                          <a:rPr lang="en-US" altLang="zh-CN" b="1" i="1">
                            <a:solidFill>
                              <a:schemeClr val="bg1"/>
                            </a:solidFill>
                            <a:latin typeface="Cambria Math" panose="02040503050406030204" pitchFamily="18" charset="0"/>
                            <a:cs typeface="Cambria Math" panose="02040503050406030204" pitchFamily="18" charset="0"/>
                          </a:rPr>
                          <m:t>𝑰𝑵</m:t>
                        </m:r>
                      </m:sub>
                    </m:sSub>
                    <m:r>
                      <a:rPr lang="en-US" altLang="zh-CN" b="1" i="1">
                        <a:solidFill>
                          <a:schemeClr val="bg1"/>
                        </a:solidFill>
                        <a:latin typeface="Cambria Math" panose="02040503050406030204" pitchFamily="18" charset="0"/>
                        <a:cs typeface="Cambria Math" panose="02040503050406030204" pitchFamily="18" charset="0"/>
                      </a:rPr>
                      <m:t>×</m:t>
                    </m:r>
                    <m:r>
                      <a:rPr lang="en-US" altLang="zh-CN" b="1" i="1">
                        <a:solidFill>
                          <a:schemeClr val="bg1"/>
                        </a:solidFill>
                        <a:latin typeface="Cambria Math" panose="02040503050406030204" pitchFamily="18" charset="0"/>
                        <a:cs typeface="Cambria Math" panose="02040503050406030204" pitchFamily="18" charset="0"/>
                      </a:rPr>
                      <m:t>𝑫</m:t>
                    </m:r>
                  </m:oMath>
                </a14:m>
                <a:endParaRPr lang="en-US" altLang="zh-CN" b="1" i="1" dirty="0">
                  <a:solidFill>
                    <a:schemeClr val="bg1"/>
                  </a:solidFill>
                  <a:latin typeface="Cambria Math" panose="02040503050406030204" pitchFamily="18" charset="0"/>
                  <a:cs typeface="Cambria Math" panose="02040503050406030204" pitchFamily="18" charset="0"/>
                </a:endParaRPr>
              </a:p>
              <a:p>
                <a:pPr marL="457200" lvl="1" indent="457200"/>
                <a:endParaRPr lang="en-US" altLang="zh-CN" b="1" i="1" dirty="0">
                  <a:solidFill>
                    <a:schemeClr val="bg1"/>
                  </a:solidFill>
                  <a:latin typeface="Cambria Math" panose="02040503050406030204" pitchFamily="18" charset="0"/>
                  <a:cs typeface="Cambria Math" panose="02040503050406030204" pitchFamily="18" charset="0"/>
                </a:endParaRPr>
              </a:p>
            </p:txBody>
          </p:sp>
        </mc:Choice>
        <mc:Fallback>
          <p:sp>
            <p:nvSpPr>
              <p:cNvPr id="13" name="文本框 12">
                <a:extLst>
                  <a:ext uri="{FF2B5EF4-FFF2-40B4-BE49-F238E27FC236}">
                    <a16:creationId xmlns:a16="http://schemas.microsoft.com/office/drawing/2014/main" id="{3DA0C2AA-532C-42E9-BDFB-D24970EF6ACA}"/>
                  </a:ext>
                </a:extLst>
              </p:cNvPr>
              <p:cNvSpPr txBox="1">
                <a:spLocks noRot="1" noChangeAspect="1" noMove="1" noResize="1" noEditPoints="1" noAdjustHandles="1" noChangeArrowheads="1" noChangeShapeType="1" noTextEdit="1"/>
              </p:cNvSpPr>
              <p:nvPr/>
            </p:nvSpPr>
            <p:spPr>
              <a:xfrm>
                <a:off x="557359" y="3364657"/>
                <a:ext cx="6099348" cy="646331"/>
              </a:xfrm>
              <a:prstGeom prst="rect">
                <a:avLst/>
              </a:prstGeom>
              <a:blipFill>
                <a:blip r:embed="rId9"/>
                <a:stretch>
                  <a:fillRect t="-5660"/>
                </a:stretch>
              </a:blipFill>
            </p:spPr>
            <p:txBody>
              <a:bodyPr/>
              <a:lstStyle/>
              <a:p>
                <a:r>
                  <a:rPr lang="zh-CN" altLang="en-US">
                    <a:noFill/>
                  </a:rPr>
                  <a:t> </a:t>
                </a:r>
              </a:p>
            </p:txBody>
          </p:sp>
        </mc:Fallback>
      </mc:AlternateContent>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108710" y="1938655"/>
            <a:ext cx="5553075" cy="3446145"/>
          </a:xfrm>
          <a:prstGeom prst="rect">
            <a:avLst/>
          </a:prstGeom>
          <a:noFill/>
        </p:spPr>
        <p:txBody>
          <a:bodyPr wrap="square" rtlCol="0">
            <a:spAutoFit/>
          </a:bodyPr>
          <a:lstStyle/>
          <a:p>
            <a:pPr indent="457200" algn="l"/>
            <a:r>
              <a:rPr lang="zh-CN" altLang="en-US" sz="2800" b="1" i="1" dirty="0">
                <a:solidFill>
                  <a:schemeClr val="bg1"/>
                </a:solidFill>
              </a:rPr>
              <a:t>前言</a:t>
            </a:r>
          </a:p>
          <a:p>
            <a:pPr indent="457200" algn="l"/>
            <a:endParaRPr lang="zh-CN" altLang="en-US" sz="2800" b="1" i="1" dirty="0">
              <a:solidFill>
                <a:schemeClr val="bg1"/>
              </a:solidFill>
            </a:endParaRPr>
          </a:p>
          <a:p>
            <a:pPr indent="457200" algn="l"/>
            <a:r>
              <a:rPr lang="zh-CN" altLang="en-US" b="1" dirty="0">
                <a:solidFill>
                  <a:schemeClr val="bg1"/>
                </a:solidFill>
                <a:latin typeface="+mn-ea"/>
              </a:rPr>
              <a:t>为什么需要设计电源：</a:t>
            </a:r>
          </a:p>
          <a:p>
            <a:pPr marL="457200" lvl="1" indent="457200" algn="l"/>
            <a:r>
              <a:rPr lang="zh-CN" altLang="en-US" b="1" dirty="0">
                <a:solidFill>
                  <a:schemeClr val="bg1"/>
                </a:solidFill>
                <a:latin typeface="+mn-ea"/>
              </a:rPr>
              <a:t>在整个机器人设计和</a:t>
            </a:r>
            <a:r>
              <a:rPr lang="en-US" altLang="zh-CN" b="1" dirty="0">
                <a:solidFill>
                  <a:schemeClr val="bg1"/>
                </a:solidFill>
                <a:latin typeface="+mn-ea"/>
              </a:rPr>
              <a:t>PCB</a:t>
            </a:r>
            <a:r>
              <a:rPr lang="zh-CN" altLang="en-US" b="1" dirty="0">
                <a:solidFill>
                  <a:schemeClr val="bg1"/>
                </a:solidFill>
                <a:latin typeface="+mn-ea"/>
              </a:rPr>
              <a:t>设计之中所使用到的不同的设备和模块（芯片）所需要的供电电压是不同的，而电池作为我们机器人和</a:t>
            </a:r>
            <a:r>
              <a:rPr lang="en-US" altLang="zh-CN" b="1" dirty="0">
                <a:solidFill>
                  <a:schemeClr val="bg1"/>
                </a:solidFill>
                <a:latin typeface="+mn-ea"/>
              </a:rPr>
              <a:t>PCB</a:t>
            </a:r>
            <a:r>
              <a:rPr lang="zh-CN" altLang="en-US" b="1" dirty="0">
                <a:solidFill>
                  <a:schemeClr val="bg1"/>
                </a:solidFill>
                <a:latin typeface="+mn-ea"/>
              </a:rPr>
              <a:t>板唯一的供电来源是无法同时满足所有设备供电电压，因此我们需要设计电压转换模块将电源固定的输出电压转化为我们所需要的电压来给这些不同的设备和芯片供电。</a:t>
            </a:r>
          </a:p>
          <a:p>
            <a:pPr indent="457200" algn="l"/>
            <a:endParaRPr lang="zh-CN" altLang="en-US" b="1" dirty="0">
              <a:solidFill>
                <a:schemeClr val="bg1"/>
              </a:solidFill>
              <a:latin typeface="+mn-ea"/>
            </a:endParaRP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61785" y="2768601"/>
            <a:ext cx="5262093" cy="2230670"/>
          </a:xfrm>
          <a:prstGeom prst="rect">
            <a:avLst/>
          </a:prstGeom>
        </p:spPr>
      </p:pic>
      <p:pic>
        <p:nvPicPr>
          <p:cNvPr id="9" name="图片 8" descr="logo"/>
          <p:cNvPicPr>
            <a:picLocks noChangeAspect="1"/>
          </p:cNvPicPr>
          <p:nvPr/>
        </p:nvPicPr>
        <p:blipFill rotWithShape="1">
          <a:blip r:embed="rId5"/>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8" name="图片 7"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
        <p:nvSpPr>
          <p:cNvPr id="18" name="文本框 17"/>
          <p:cNvSpPr txBox="1"/>
          <p:nvPr/>
        </p:nvSpPr>
        <p:spPr>
          <a:xfrm>
            <a:off x="387465" y="1616412"/>
            <a:ext cx="4108524" cy="523220"/>
          </a:xfrm>
          <a:prstGeom prst="rect">
            <a:avLst/>
          </a:prstGeom>
          <a:noFill/>
        </p:spPr>
        <p:txBody>
          <a:bodyPr wrap="square" rtlCol="0">
            <a:spAutoFit/>
          </a:bodyPr>
          <a:lstStyle/>
          <a:p>
            <a:pPr marL="457200" lvl="1" indent="457200"/>
            <a:r>
              <a:rPr lang="zh-CN" altLang="en-US" sz="2800" b="1" i="1" dirty="0">
                <a:solidFill>
                  <a:schemeClr val="bg1"/>
                </a:solidFill>
              </a:rPr>
              <a:t>四开关</a:t>
            </a:r>
            <a:r>
              <a:rPr lang="en-US" altLang="zh-CN" sz="2800" b="1" i="1" dirty="0">
                <a:solidFill>
                  <a:schemeClr val="bg1"/>
                </a:solidFill>
              </a:rPr>
              <a:t>buck-boost</a:t>
            </a:r>
          </a:p>
        </p:txBody>
      </p:sp>
      <p:pic>
        <p:nvPicPr>
          <p:cNvPr id="4" name="图片 3"/>
          <p:cNvPicPr/>
          <p:nvPr/>
        </p:nvPicPr>
        <p:blipFill>
          <a:blip r:embed="rId5"/>
          <a:stretch>
            <a:fillRect/>
          </a:stretch>
        </p:blipFill>
        <p:spPr>
          <a:xfrm>
            <a:off x="4738370" y="2211752"/>
            <a:ext cx="7264400" cy="3141885"/>
          </a:xfrm>
          <a:prstGeom prst="rect">
            <a:avLst/>
          </a:prstGeom>
        </p:spPr>
      </p:pic>
      <p:sp>
        <p:nvSpPr>
          <p:cNvPr id="14" name="文本框 13"/>
          <p:cNvSpPr txBox="1"/>
          <p:nvPr/>
        </p:nvSpPr>
        <p:spPr>
          <a:xfrm>
            <a:off x="674370" y="2352040"/>
            <a:ext cx="4064000" cy="2861310"/>
          </a:xfrm>
          <a:prstGeom prst="rect">
            <a:avLst/>
          </a:prstGeom>
          <a:noFill/>
        </p:spPr>
        <p:txBody>
          <a:bodyPr wrap="square" rtlCol="0">
            <a:spAutoFit/>
          </a:bodyPr>
          <a:lstStyle/>
          <a:p>
            <a:r>
              <a:rPr lang="en-US" altLang="zh-CN">
                <a:solidFill>
                  <a:schemeClr val="bg1"/>
                </a:solidFill>
              </a:rPr>
              <a:t> Q1和Q3同时工作，Q2和Q4同时工作。并且两组MOS交替导通，如</a:t>
            </a:r>
            <a:r>
              <a:rPr lang="zh-CN" altLang="en-US">
                <a:solidFill>
                  <a:schemeClr val="bg1"/>
                </a:solidFill>
              </a:rPr>
              <a:t>右</a:t>
            </a:r>
            <a:r>
              <a:rPr lang="en-US" altLang="zh-CN">
                <a:solidFill>
                  <a:schemeClr val="bg1"/>
                </a:solidFill>
              </a:rPr>
              <a:t>图。如果把Q2和Q4换成二极管，那么也是同样能工作，只不过没有同步整流而已。</a:t>
            </a:r>
          </a:p>
          <a:p>
            <a:endParaRPr lang="en-US" altLang="zh-CN">
              <a:solidFill>
                <a:schemeClr val="bg1"/>
              </a:solidFill>
            </a:endParaRPr>
          </a:p>
          <a:p>
            <a:r>
              <a:rPr lang="en-US" altLang="zh-CN">
                <a:solidFill>
                  <a:schemeClr val="bg1"/>
                </a:solidFill>
              </a:rPr>
              <a:t>对于这种控制方式，在CCM(</a:t>
            </a:r>
            <a:r>
              <a:rPr lang="zh-CN" altLang="en-US">
                <a:solidFill>
                  <a:schemeClr val="bg1"/>
                </a:solidFill>
              </a:rPr>
              <a:t>连续导通模式</a:t>
            </a:r>
            <a:r>
              <a:rPr lang="en-US" altLang="zh-CN">
                <a:solidFill>
                  <a:schemeClr val="bg1"/>
                </a:solidFill>
              </a:rPr>
              <a:t>)情况下我们可以得到公式：Vin*D=Vout（1-D）也就是说，Vout=Vin*D/(1-D).  这个电压转换比和我们常见的buck-boost是一样的。</a:t>
            </a: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C0E0D"/>
        </a:solidFill>
        <a:effectLst/>
      </p:bgPr>
    </p:bg>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478200" y="1153795"/>
            <a:ext cx="9799200" cy="2570400"/>
          </a:xfrm>
        </p:spPr>
        <p:txBody>
          <a:bodyPr/>
          <a:lstStyle/>
          <a:p>
            <a:r>
              <a:rPr lang="zh-CN" altLang="zh-CN">
                <a:solidFill>
                  <a:schemeClr val="bg1"/>
                </a:solidFill>
              </a:rPr>
              <a:t>设计案例分析</a:t>
            </a:r>
          </a:p>
        </p:txBody>
      </p:sp>
      <p:sp>
        <p:nvSpPr>
          <p:cNvPr id="12" name="平行四边形 11"/>
          <p:cNvSpPr/>
          <p:nvPr>
            <p:custDataLst>
              <p:tags r:id="rId3"/>
            </p:custDataLst>
          </p:nvPr>
        </p:nvSpPr>
        <p:spPr>
          <a:xfrm>
            <a:off x="4126230" y="2672715"/>
            <a:ext cx="4980305" cy="8382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17" name="图片 16" descr="QQ图片20230829210201"/>
          <p:cNvPicPr>
            <a:picLocks noChangeAspect="1"/>
          </p:cNvPicPr>
          <p:nvPr/>
        </p:nvPicPr>
        <p:blipFill>
          <a:blip r:embed="rId6"/>
          <a:stretch>
            <a:fillRect/>
          </a:stretch>
        </p:blipFill>
        <p:spPr>
          <a:xfrm>
            <a:off x="8786495" y="4725035"/>
            <a:ext cx="3405505" cy="2270760"/>
          </a:xfrm>
          <a:prstGeom prst="rect">
            <a:avLst/>
          </a:prstGeom>
        </p:spPr>
      </p:pic>
      <p:sp>
        <p:nvSpPr>
          <p:cNvPr id="18" name="斜纹 17"/>
          <p:cNvSpPr/>
          <p:nvPr/>
        </p:nvSpPr>
        <p:spPr>
          <a:xfrm rot="10800000">
            <a:off x="8646795" y="6090285"/>
            <a:ext cx="142240" cy="1489075"/>
          </a:xfrm>
          <a:prstGeom prst="diagStripe">
            <a:avLst/>
          </a:prstGeom>
          <a:solidFill>
            <a:srgbClr val="FD6F00"/>
          </a:solidFill>
          <a:ln>
            <a:solidFill>
              <a:srgbClr val="FC67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solidFill>
                <a:schemeClr val="tx1"/>
              </a:solidFill>
            </a:endParaRPr>
          </a:p>
        </p:txBody>
      </p:sp>
      <p:sp>
        <p:nvSpPr>
          <p:cNvPr id="21" name="半闭框 20"/>
          <p:cNvSpPr/>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sp>
        <p:nvSpPr>
          <p:cNvPr id="3" name="平行四边形 2"/>
          <p:cNvSpPr/>
          <p:nvPr>
            <p:custDataLst>
              <p:tags r:id="rId4"/>
            </p:custDataLst>
          </p:nvPr>
        </p:nvSpPr>
        <p:spPr>
          <a:xfrm>
            <a:off x="3666490" y="3640455"/>
            <a:ext cx="4980305" cy="8382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9" name="图片 8" descr="logo"/>
          <p:cNvPicPr>
            <a:picLocks noChangeAspect="1"/>
          </p:cNvPicPr>
          <p:nvPr/>
        </p:nvPicPr>
        <p:blipFill rotWithShape="1">
          <a:blip r:embed="rId7"/>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213360" y="1938655"/>
            <a:ext cx="8604885" cy="1076325"/>
          </a:xfrm>
          <a:prstGeom prst="rect">
            <a:avLst/>
          </a:prstGeom>
          <a:noFill/>
        </p:spPr>
        <p:txBody>
          <a:bodyPr wrap="square" rtlCol="0">
            <a:spAutoFit/>
          </a:bodyPr>
          <a:lstStyle/>
          <a:p>
            <a:pPr marL="457200" lvl="1" indent="457200"/>
            <a:r>
              <a:rPr lang="zh-CN" altLang="en-US" sz="2800" b="1" i="1">
                <a:solidFill>
                  <a:schemeClr val="bg1"/>
                </a:solidFill>
              </a:rPr>
              <a:t>工程上如何设计</a:t>
            </a: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sp>
        <p:nvSpPr>
          <p:cNvPr id="2" name="文本框 1"/>
          <p:cNvSpPr txBox="1"/>
          <p:nvPr>
            <p:custDataLst>
              <p:tags r:id="rId3"/>
            </p:custDataLst>
          </p:nvPr>
        </p:nvSpPr>
        <p:spPr>
          <a:xfrm>
            <a:off x="422910" y="2891155"/>
            <a:ext cx="8604885" cy="3723005"/>
          </a:xfrm>
          <a:prstGeom prst="rect">
            <a:avLst/>
          </a:prstGeom>
          <a:noFill/>
        </p:spPr>
        <p:txBody>
          <a:bodyPr wrap="square" rtlCol="0">
            <a:spAutoFit/>
          </a:bodyPr>
          <a:lstStyle/>
          <a:p>
            <a:pPr marL="457200" lvl="1" indent="457200"/>
            <a:r>
              <a:rPr lang="zh-CN" altLang="en-US" sz="2800" b="1">
                <a:solidFill>
                  <a:schemeClr val="bg1"/>
                </a:solidFill>
              </a:rPr>
              <a:t>目标参数指标</a:t>
            </a: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rPr>
              <a:t>输入电压</a:t>
            </a:r>
          </a:p>
          <a:p>
            <a:pPr marL="457200" lvl="1" indent="457200"/>
            <a:endParaRPr lang="zh-CN" altLang="en-US">
              <a:solidFill>
                <a:schemeClr val="bg1"/>
              </a:solidFill>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输出电压</a:t>
            </a:r>
          </a:p>
          <a:p>
            <a:pPr marL="457200" lvl="1" indent="457200"/>
            <a:endParaRPr lang="zh-CN" altLang="en-US">
              <a:solidFill>
                <a:schemeClr val="bg1"/>
              </a:solidFill>
              <a:latin typeface="微软雅黑" panose="020B0503020204020204" charset="-122"/>
              <a:ea typeface="微软雅黑" panose="020B0503020204020204" charset="-122"/>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输出电流大小</a:t>
            </a:r>
          </a:p>
          <a:p>
            <a:pPr marL="457200" lvl="1" indent="457200"/>
            <a:endParaRPr lang="zh-CN" altLang="en-US">
              <a:solidFill>
                <a:schemeClr val="bg1"/>
              </a:solidFill>
              <a:latin typeface="微软雅黑" panose="020B0503020204020204" charset="-122"/>
              <a:ea typeface="微软雅黑" panose="020B0503020204020204" charset="-122"/>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开关频率</a:t>
            </a:r>
          </a:p>
          <a:p>
            <a:pPr marL="457200" lvl="1" indent="457200"/>
            <a:endParaRPr lang="zh-CN" altLang="en-US" b="1" i="1">
              <a:solidFill>
                <a:schemeClr val="bg1"/>
              </a:solidFill>
            </a:endParaRPr>
          </a:p>
          <a:p>
            <a:pPr marL="457200" lvl="1" indent="457200"/>
            <a:endParaRPr lang="zh-CN" altLang="en-US" sz="2800" b="1" i="1">
              <a:solidFill>
                <a:schemeClr val="bg1"/>
              </a:solidFill>
            </a:endParaRP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p:txBody>
      </p:sp>
      <p:sp>
        <p:nvSpPr>
          <p:cNvPr id="6" name="文本框 5"/>
          <p:cNvSpPr txBox="1"/>
          <p:nvPr>
            <p:custDataLst>
              <p:tags r:id="rId4"/>
            </p:custDataLst>
          </p:nvPr>
        </p:nvSpPr>
        <p:spPr>
          <a:xfrm>
            <a:off x="6600825" y="2891155"/>
            <a:ext cx="8604885" cy="3723005"/>
          </a:xfrm>
          <a:prstGeom prst="rect">
            <a:avLst/>
          </a:prstGeom>
          <a:noFill/>
        </p:spPr>
        <p:txBody>
          <a:bodyPr wrap="square" rtlCol="0">
            <a:spAutoFit/>
          </a:bodyPr>
          <a:lstStyle/>
          <a:p>
            <a:pPr marL="457200" lvl="1" indent="457200"/>
            <a:r>
              <a:rPr lang="zh-CN" altLang="en-US" sz="2800" b="1">
                <a:solidFill>
                  <a:schemeClr val="bg1"/>
                </a:solidFill>
              </a:rPr>
              <a:t>需要确定内容</a:t>
            </a: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芯片选型</a:t>
            </a:r>
            <a:endParaRPr lang="zh-CN" altLang="en-US">
              <a:solidFill>
                <a:schemeClr val="bg1"/>
              </a:solidFill>
            </a:endParaRPr>
          </a:p>
          <a:p>
            <a:pPr marL="457200" lvl="1" indent="457200"/>
            <a:endParaRPr lang="zh-CN" altLang="en-US">
              <a:solidFill>
                <a:schemeClr val="bg1"/>
              </a:solidFill>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反馈回路设计</a:t>
            </a:r>
          </a:p>
          <a:p>
            <a:pPr marL="457200" lvl="1" indent="457200"/>
            <a:endParaRPr lang="zh-CN" altLang="en-US">
              <a:solidFill>
                <a:schemeClr val="bg1"/>
              </a:solidFill>
              <a:latin typeface="微软雅黑" panose="020B0503020204020204" charset="-122"/>
              <a:ea typeface="微软雅黑" panose="020B0503020204020204" charset="-122"/>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功率器件选型</a:t>
            </a:r>
          </a:p>
          <a:p>
            <a:pPr marL="457200" lvl="1" indent="457200"/>
            <a:endParaRPr lang="zh-CN" altLang="en-US">
              <a:solidFill>
                <a:schemeClr val="bg1"/>
              </a:solidFill>
              <a:latin typeface="微软雅黑" panose="020B0503020204020204" charset="-122"/>
              <a:ea typeface="微软雅黑" panose="020B0503020204020204" charset="-122"/>
            </a:endParaRPr>
          </a:p>
          <a:p>
            <a:pPr marL="457200" lvl="1" indent="457200"/>
            <a:r>
              <a:rPr lang="en-US" altLang="zh-CN">
                <a:solidFill>
                  <a:schemeClr val="bg1"/>
                </a:solidFill>
                <a:latin typeface="微软雅黑" panose="020B0503020204020204" charset="-122"/>
                <a:ea typeface="微软雅黑" panose="020B0503020204020204" charset="-122"/>
              </a:rPr>
              <a:t>·</a:t>
            </a:r>
            <a:r>
              <a:rPr lang="zh-CN" altLang="en-US">
                <a:solidFill>
                  <a:schemeClr val="bg1"/>
                </a:solidFill>
                <a:latin typeface="微软雅黑" panose="020B0503020204020204" charset="-122"/>
                <a:ea typeface="微软雅黑" panose="020B0503020204020204" charset="-122"/>
              </a:rPr>
              <a:t>电感选型</a:t>
            </a:r>
          </a:p>
          <a:p>
            <a:pPr marL="457200" lvl="1" indent="457200"/>
            <a:endParaRPr lang="zh-CN" altLang="en-US" b="1" i="1">
              <a:solidFill>
                <a:schemeClr val="bg1"/>
              </a:solidFill>
            </a:endParaRPr>
          </a:p>
          <a:p>
            <a:pPr marL="457200" lvl="1" indent="457200"/>
            <a:endParaRPr lang="zh-CN" altLang="en-US" sz="2800" b="1" i="1">
              <a:solidFill>
                <a:schemeClr val="bg1"/>
              </a:solidFill>
            </a:endParaRP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a:p>
            <a:pPr marL="457200" lvl="1" indent="457200"/>
            <a:endParaRPr lang="zh-CN" altLang="en-US" b="1" i="1">
              <a:solidFill>
                <a:schemeClr val="bg1"/>
              </a:solidFill>
              <a:latin typeface="Cambria Math" panose="02040503050406030204" pitchFamily="18" charset="0"/>
              <a:cs typeface="Cambria Math" panose="02040503050406030204" pitchFamily="18" charset="0"/>
            </a:endParaRPr>
          </a:p>
        </p:txBody>
      </p:sp>
      <p:sp>
        <p:nvSpPr>
          <p:cNvPr id="7" name="右箭头 6"/>
          <p:cNvSpPr/>
          <p:nvPr/>
        </p:nvSpPr>
        <p:spPr>
          <a:xfrm>
            <a:off x="3458845" y="3785870"/>
            <a:ext cx="3399155" cy="761365"/>
          </a:xfrm>
          <a:prstGeom prst="rightArrow">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左大括号 7"/>
          <p:cNvSpPr/>
          <p:nvPr/>
        </p:nvSpPr>
        <p:spPr>
          <a:xfrm>
            <a:off x="1057910" y="2906395"/>
            <a:ext cx="360000" cy="2551430"/>
          </a:xfrm>
          <a:prstGeom prst="leftBrace">
            <a:avLst/>
          </a:prstGeom>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9" name="左大括号 8"/>
          <p:cNvSpPr/>
          <p:nvPr>
            <p:custDataLst>
              <p:tags r:id="rId5"/>
            </p:custDataLst>
          </p:nvPr>
        </p:nvSpPr>
        <p:spPr>
          <a:xfrm>
            <a:off x="7210425" y="2891155"/>
            <a:ext cx="360000" cy="2551430"/>
          </a:xfrm>
          <a:prstGeom prst="leftBrace">
            <a:avLst/>
          </a:prstGeom>
          <a:ln>
            <a:solidFill>
              <a:schemeClr val="bg1"/>
            </a:solidFill>
          </a:ln>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pic>
        <p:nvPicPr>
          <p:cNvPr id="11" name="图片 10" descr="logo"/>
          <p:cNvPicPr>
            <a:picLocks noChangeAspect="1"/>
          </p:cNvPicPr>
          <p:nvPr/>
        </p:nvPicPr>
        <p:blipFill rotWithShape="1">
          <a:blip r:embed="rId7"/>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33985" y="1938655"/>
            <a:ext cx="8604885" cy="2461260"/>
          </a:xfrm>
          <a:prstGeom prst="rect">
            <a:avLst/>
          </a:prstGeom>
          <a:noFill/>
        </p:spPr>
        <p:txBody>
          <a:bodyPr wrap="square" rtlCol="0">
            <a:spAutoFit/>
          </a:bodyPr>
          <a:lstStyle/>
          <a:p>
            <a:pPr marL="457200" lvl="1" indent="457200"/>
            <a:r>
              <a:rPr lang="zh-CN" altLang="en-US" sz="2800" b="1" i="1">
                <a:solidFill>
                  <a:schemeClr val="bg1"/>
                </a:solidFill>
              </a:rPr>
              <a:t>设计需求分析</a:t>
            </a:r>
            <a:endParaRPr lang="zh-CN" altLang="en-US" b="1">
              <a:solidFill>
                <a:schemeClr val="bg1"/>
              </a:solidFill>
              <a:latin typeface="+mn-ea"/>
            </a:endParaRPr>
          </a:p>
          <a:p>
            <a:pPr marL="457200" lvl="1" indent="457200"/>
            <a:r>
              <a:rPr lang="en-US" altLang="zh-CN" b="1">
                <a:solidFill>
                  <a:schemeClr val="bg1"/>
                </a:solidFill>
                <a:latin typeface="+mn-ea"/>
              </a:rPr>
              <a:t>1.</a:t>
            </a:r>
            <a:r>
              <a:rPr lang="zh-CN" altLang="en-US" b="1">
                <a:solidFill>
                  <a:schemeClr val="bg1"/>
                </a:solidFill>
                <a:latin typeface="+mn-ea"/>
              </a:rPr>
              <a:t>输入电压为</a:t>
            </a:r>
            <a:r>
              <a:rPr lang="en-US" altLang="zh-CN" b="1">
                <a:solidFill>
                  <a:schemeClr val="bg1"/>
                </a:solidFill>
                <a:latin typeface="+mn-ea"/>
              </a:rPr>
              <a:t>12V</a:t>
            </a:r>
          </a:p>
          <a:p>
            <a:pPr marL="457200" lvl="1" indent="457200"/>
            <a:endParaRPr lang="en-US" altLang="zh-CN" b="1">
              <a:solidFill>
                <a:schemeClr val="bg1"/>
              </a:solidFill>
              <a:latin typeface="+mn-ea"/>
            </a:endParaRPr>
          </a:p>
          <a:p>
            <a:pPr marL="457200" lvl="1" indent="457200"/>
            <a:r>
              <a:rPr lang="en-US" altLang="zh-CN" b="1">
                <a:solidFill>
                  <a:schemeClr val="bg1"/>
                </a:solidFill>
                <a:latin typeface="+mn-ea"/>
              </a:rPr>
              <a:t>2.</a:t>
            </a:r>
            <a:r>
              <a:rPr lang="zh-CN" altLang="en-US" b="1">
                <a:solidFill>
                  <a:schemeClr val="bg1"/>
                </a:solidFill>
                <a:latin typeface="+mn-ea"/>
              </a:rPr>
              <a:t>输出电压为</a:t>
            </a:r>
            <a:r>
              <a:rPr lang="en-US" altLang="zh-CN" b="1">
                <a:solidFill>
                  <a:schemeClr val="bg1"/>
                </a:solidFill>
                <a:latin typeface="+mn-ea"/>
              </a:rPr>
              <a:t>5V</a:t>
            </a:r>
          </a:p>
          <a:p>
            <a:pPr marL="457200" lvl="1" indent="457200"/>
            <a:endParaRPr lang="en-US" altLang="zh-CN" b="1">
              <a:solidFill>
                <a:schemeClr val="bg1"/>
              </a:solidFill>
              <a:latin typeface="+mn-ea"/>
            </a:endParaRPr>
          </a:p>
          <a:p>
            <a:pPr marL="457200" lvl="1" indent="457200"/>
            <a:r>
              <a:rPr lang="en-US" altLang="zh-CN" b="1">
                <a:solidFill>
                  <a:schemeClr val="bg1"/>
                </a:solidFill>
                <a:latin typeface="+mn-ea"/>
              </a:rPr>
              <a:t>3.</a:t>
            </a:r>
            <a:r>
              <a:rPr lang="zh-CN" altLang="en-US" b="1">
                <a:solidFill>
                  <a:schemeClr val="bg1"/>
                </a:solidFill>
                <a:latin typeface="+mn-ea"/>
              </a:rPr>
              <a:t>负载峰值功率为</a:t>
            </a:r>
            <a:r>
              <a:rPr lang="en-US" altLang="zh-CN" b="1">
                <a:solidFill>
                  <a:schemeClr val="bg1"/>
                </a:solidFill>
                <a:latin typeface="+mn-ea"/>
              </a:rPr>
              <a:t>10W</a:t>
            </a:r>
          </a:p>
          <a:p>
            <a:pPr marL="457200" lvl="1" indent="457200"/>
            <a:endParaRPr lang="en-US" altLang="zh-CN" b="1">
              <a:solidFill>
                <a:schemeClr val="bg1"/>
              </a:solidFill>
              <a:latin typeface="+mn-ea"/>
            </a:endParaRPr>
          </a:p>
          <a:p>
            <a:pPr marL="457200" lvl="1" indent="457200"/>
            <a:r>
              <a:rPr lang="en-US" altLang="zh-CN" b="1">
                <a:solidFill>
                  <a:schemeClr val="bg1"/>
                </a:solidFill>
                <a:latin typeface="+mn-ea"/>
              </a:rPr>
              <a:t>4.</a:t>
            </a:r>
            <a:r>
              <a:rPr lang="zh-CN" altLang="en-US" b="1">
                <a:solidFill>
                  <a:schemeClr val="bg1"/>
                </a:solidFill>
                <a:latin typeface="+mn-ea"/>
              </a:rPr>
              <a:t>开关频率大于</a:t>
            </a:r>
            <a:r>
              <a:rPr lang="en-US" altLang="zh-CN" b="1">
                <a:solidFill>
                  <a:schemeClr val="bg1"/>
                </a:solidFill>
                <a:latin typeface="+mn-ea"/>
              </a:rPr>
              <a:t>200KHz</a:t>
            </a: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10" name="图片 9"/>
          <p:cNvPicPr>
            <a:picLocks noChangeAspect="1"/>
          </p:cNvPicPr>
          <p:nvPr>
            <p:custDataLst>
              <p:tags r:id="rId3"/>
            </p:custDataLst>
          </p:nvPr>
        </p:nvPicPr>
        <p:blipFill>
          <a:blip r:embed="rId5"/>
          <a:stretch>
            <a:fillRect/>
          </a:stretch>
        </p:blipFill>
        <p:spPr>
          <a:xfrm>
            <a:off x="4827270" y="1459865"/>
            <a:ext cx="6208395" cy="4735195"/>
          </a:xfrm>
          <a:prstGeom prst="rect">
            <a:avLst/>
          </a:prstGeom>
        </p:spPr>
      </p:pic>
      <p:pic>
        <p:nvPicPr>
          <p:cNvPr id="7" name="图片 6"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33985" y="1938655"/>
            <a:ext cx="8604885" cy="1076325"/>
          </a:xfrm>
          <a:prstGeom prst="rect">
            <a:avLst/>
          </a:prstGeom>
          <a:noFill/>
        </p:spPr>
        <p:txBody>
          <a:bodyPr wrap="square" rtlCol="0">
            <a:spAutoFit/>
          </a:bodyPr>
          <a:lstStyle/>
          <a:p>
            <a:pPr marL="457200" lvl="1" indent="457200"/>
            <a:r>
              <a:rPr lang="zh-CN" altLang="en-US" sz="2800" b="1" i="1">
                <a:solidFill>
                  <a:schemeClr val="bg1"/>
                </a:solidFill>
              </a:rPr>
              <a:t>芯片手册研读</a:t>
            </a:r>
          </a:p>
          <a:p>
            <a:pPr marL="457200" lvl="1" indent="457200"/>
            <a:r>
              <a:rPr lang="en-US" altLang="zh-CN">
                <a:solidFill>
                  <a:schemeClr val="bg1"/>
                </a:solidFill>
              </a:rPr>
              <a:t>·</a:t>
            </a:r>
            <a:r>
              <a:rPr lang="zh-CN" altLang="en-US">
                <a:solidFill>
                  <a:schemeClr val="bg1"/>
                </a:solidFill>
              </a:rPr>
              <a:t>知道每一个引脚的功能</a:t>
            </a:r>
            <a:endParaRPr lang="zh-CN" altLang="en-US" b="1" i="1">
              <a:solidFill>
                <a:schemeClr val="bg1"/>
              </a:solidFill>
            </a:endParaRPr>
          </a:p>
          <a:p>
            <a:pPr marL="457200" lvl="1" indent="457200"/>
            <a:endParaRPr lang="en-US" altLang="zh-CN" b="1">
              <a:solidFill>
                <a:schemeClr val="bg1"/>
              </a:solidFill>
              <a:latin typeface="+mn-ea"/>
            </a:endParaRP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2" name="图片 1"/>
          <p:cNvPicPr>
            <a:picLocks noChangeAspect="1"/>
          </p:cNvPicPr>
          <p:nvPr>
            <p:custDataLst>
              <p:tags r:id="rId3"/>
            </p:custDataLst>
          </p:nvPr>
        </p:nvPicPr>
        <p:blipFill>
          <a:blip r:embed="rId5"/>
          <a:stretch>
            <a:fillRect/>
          </a:stretch>
        </p:blipFill>
        <p:spPr>
          <a:xfrm>
            <a:off x="588475" y="3164428"/>
            <a:ext cx="3585845" cy="2835275"/>
          </a:xfrm>
          <a:prstGeom prst="rect">
            <a:avLst/>
          </a:prstGeom>
        </p:spPr>
      </p:pic>
      <p:pic>
        <p:nvPicPr>
          <p:cNvPr id="8" name="图片 7"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pic>
        <p:nvPicPr>
          <p:cNvPr id="7" name="图片 6">
            <a:extLst>
              <a:ext uri="{FF2B5EF4-FFF2-40B4-BE49-F238E27FC236}">
                <a16:creationId xmlns:a16="http://schemas.microsoft.com/office/drawing/2014/main" id="{8FF12F76-4CDD-4819-B708-3552606585EB}"/>
              </a:ext>
            </a:extLst>
          </p:cNvPr>
          <p:cNvPicPr>
            <a:picLocks noChangeAspect="1"/>
          </p:cNvPicPr>
          <p:nvPr/>
        </p:nvPicPr>
        <p:blipFill>
          <a:blip r:embed="rId7"/>
          <a:stretch>
            <a:fillRect/>
          </a:stretch>
        </p:blipFill>
        <p:spPr>
          <a:xfrm>
            <a:off x="4278422" y="1655590"/>
            <a:ext cx="7913578" cy="4344113"/>
          </a:xfrm>
          <a:prstGeom prst="rect">
            <a:avLst/>
          </a:prstGeom>
        </p:spPr>
      </p:pic>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7" name="图片 6"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pic>
        <p:nvPicPr>
          <p:cNvPr id="3" name="图片 2"/>
          <p:cNvPicPr>
            <a:picLocks noChangeAspect="1"/>
          </p:cNvPicPr>
          <p:nvPr/>
        </p:nvPicPr>
        <p:blipFill>
          <a:blip r:embed="rId5"/>
          <a:stretch>
            <a:fillRect/>
          </a:stretch>
        </p:blipFill>
        <p:spPr>
          <a:xfrm>
            <a:off x="-74295" y="2868930"/>
            <a:ext cx="7014845" cy="4209415"/>
          </a:xfrm>
          <a:prstGeom prst="rect">
            <a:avLst/>
          </a:prstGeom>
        </p:spPr>
      </p:pic>
      <p:pic>
        <p:nvPicPr>
          <p:cNvPr id="2" name="图片 1"/>
          <p:cNvPicPr>
            <a:picLocks noChangeAspect="1"/>
          </p:cNvPicPr>
          <p:nvPr/>
        </p:nvPicPr>
        <p:blipFill>
          <a:blip r:embed="rId6"/>
          <a:stretch>
            <a:fillRect/>
          </a:stretch>
        </p:blipFill>
        <p:spPr>
          <a:xfrm>
            <a:off x="5404485" y="0"/>
            <a:ext cx="7155180" cy="3729990"/>
          </a:xfrm>
          <a:prstGeom prst="rect">
            <a:avLst/>
          </a:prstGeom>
        </p:spPr>
      </p:pic>
      <p:pic>
        <p:nvPicPr>
          <p:cNvPr id="4" name="图片 3"/>
          <p:cNvPicPr>
            <a:picLocks noChangeAspect="1"/>
          </p:cNvPicPr>
          <p:nvPr/>
        </p:nvPicPr>
        <p:blipFill>
          <a:blip r:embed="rId7"/>
          <a:stretch>
            <a:fillRect/>
          </a:stretch>
        </p:blipFill>
        <p:spPr>
          <a:xfrm>
            <a:off x="7101205" y="4763770"/>
            <a:ext cx="4366895" cy="646430"/>
          </a:xfrm>
          <a:prstGeom prst="rect">
            <a:avLst/>
          </a:prstGeom>
        </p:spPr>
      </p:pic>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4045082" y="354965"/>
            <a:ext cx="8604885" cy="3014980"/>
          </a:xfrm>
          <a:prstGeom prst="rect">
            <a:avLst/>
          </a:prstGeom>
          <a:noFill/>
        </p:spPr>
        <p:txBody>
          <a:bodyPr wrap="square" rtlCol="0">
            <a:spAutoFit/>
          </a:bodyPr>
          <a:lstStyle/>
          <a:p>
            <a:pPr marL="457200" lvl="1" indent="457200"/>
            <a:r>
              <a:rPr lang="zh-CN" altLang="en-US" sz="2800" b="1" i="1" dirty="0">
                <a:solidFill>
                  <a:schemeClr val="bg1"/>
                </a:solidFill>
              </a:rPr>
              <a:t>芯片手册研读</a:t>
            </a:r>
          </a:p>
          <a:p>
            <a:pPr marL="457200" lvl="1" indent="457200"/>
            <a:r>
              <a:rPr lang="en-US" altLang="zh-CN" dirty="0">
                <a:solidFill>
                  <a:schemeClr val="bg1"/>
                </a:solidFill>
              </a:rPr>
              <a:t>·</a:t>
            </a:r>
            <a:r>
              <a:rPr lang="zh-CN" altLang="en-US" dirty="0">
                <a:solidFill>
                  <a:schemeClr val="bg1"/>
                </a:solidFill>
              </a:rPr>
              <a:t>典型电路分析：</a:t>
            </a:r>
          </a:p>
          <a:p>
            <a:pPr marL="457200" lvl="1" indent="457200"/>
            <a:r>
              <a:rPr lang="zh-CN" altLang="en-US" dirty="0">
                <a:solidFill>
                  <a:schemeClr val="bg1"/>
                </a:solidFill>
              </a:rPr>
              <a:t>右图是</a:t>
            </a:r>
            <a:r>
              <a:rPr lang="en-US" altLang="zh-CN" dirty="0">
                <a:solidFill>
                  <a:schemeClr val="bg1"/>
                </a:solidFill>
              </a:rPr>
              <a:t>MP4423</a:t>
            </a:r>
            <a:r>
              <a:rPr lang="zh-CN" altLang="en-US" dirty="0">
                <a:solidFill>
                  <a:schemeClr val="bg1"/>
                </a:solidFill>
              </a:rPr>
              <a:t>芯片的一个</a:t>
            </a:r>
          </a:p>
          <a:p>
            <a:pPr marL="457200" lvl="1" indent="457200"/>
            <a:r>
              <a:rPr lang="zh-CN" altLang="en-US" dirty="0">
                <a:solidFill>
                  <a:schemeClr val="bg1"/>
                </a:solidFill>
              </a:rPr>
              <a:t>典型的应用电路，在使用该</a:t>
            </a:r>
          </a:p>
          <a:p>
            <a:pPr marL="457200" lvl="1" indent="457200"/>
            <a:r>
              <a:rPr lang="zh-CN" altLang="en-US" dirty="0">
                <a:solidFill>
                  <a:schemeClr val="bg1"/>
                </a:solidFill>
              </a:rPr>
              <a:t>芯片进行设计时，我们可以</a:t>
            </a:r>
          </a:p>
          <a:p>
            <a:pPr marL="457200" lvl="1" indent="457200"/>
            <a:r>
              <a:rPr lang="zh-CN" altLang="en-US" dirty="0">
                <a:solidFill>
                  <a:schemeClr val="bg1"/>
                </a:solidFill>
              </a:rPr>
              <a:t>借鉴这个典型电路，针对设</a:t>
            </a:r>
          </a:p>
          <a:p>
            <a:pPr marL="457200" lvl="1" indent="457200"/>
            <a:r>
              <a:rPr lang="zh-CN" altLang="en-US" dirty="0">
                <a:solidFill>
                  <a:schemeClr val="bg1"/>
                </a:solidFill>
              </a:rPr>
              <a:t>计需求来更改外围电路，就</a:t>
            </a:r>
          </a:p>
          <a:p>
            <a:pPr marL="457200" lvl="1" indent="457200"/>
            <a:r>
              <a:rPr lang="zh-CN" altLang="en-US" dirty="0">
                <a:solidFill>
                  <a:schemeClr val="bg1"/>
                </a:solidFill>
              </a:rPr>
              <a:t>能够设计出满足要求的电源</a:t>
            </a:r>
          </a:p>
          <a:p>
            <a:pPr marL="457200" lvl="1" indent="457200"/>
            <a:r>
              <a:rPr lang="zh-CN" altLang="en-US" dirty="0">
                <a:solidFill>
                  <a:schemeClr val="bg1"/>
                </a:solidFill>
              </a:rPr>
              <a:t>模块了。</a:t>
            </a:r>
            <a:endParaRPr lang="zh-CN" altLang="en-US" b="1" i="1" dirty="0">
              <a:solidFill>
                <a:schemeClr val="bg1"/>
              </a:solidFill>
            </a:endParaRPr>
          </a:p>
          <a:p>
            <a:pPr marL="457200" lvl="1" indent="457200"/>
            <a:endParaRPr lang="en-US" altLang="zh-CN" b="1" dirty="0">
              <a:solidFill>
                <a:schemeClr val="bg1"/>
              </a:solidFill>
              <a:latin typeface="+mn-ea"/>
            </a:endParaRP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6" name="图片 5"/>
          <p:cNvPicPr>
            <a:picLocks noChangeAspect="1"/>
          </p:cNvPicPr>
          <p:nvPr>
            <p:custDataLst>
              <p:tags r:id="rId3"/>
            </p:custDataLst>
          </p:nvPr>
        </p:nvPicPr>
        <p:blipFill>
          <a:blip r:embed="rId5"/>
          <a:stretch>
            <a:fillRect/>
          </a:stretch>
        </p:blipFill>
        <p:spPr>
          <a:xfrm>
            <a:off x="490454" y="3405154"/>
            <a:ext cx="7479665" cy="3330575"/>
          </a:xfrm>
          <a:prstGeom prst="rect">
            <a:avLst/>
          </a:prstGeom>
        </p:spPr>
      </p:pic>
      <p:pic>
        <p:nvPicPr>
          <p:cNvPr id="7" name="图片 6" descr="logo"/>
          <p:cNvPicPr>
            <a:picLocks noChangeAspect="1"/>
          </p:cNvPicPr>
          <p:nvPr/>
        </p:nvPicPr>
        <p:blipFill rotWithShape="1">
          <a:blip r:embed="rId6"/>
          <a:srcRect l="8581" t="33166" r="53795" b="45767"/>
          <a:stretch>
            <a:fillRect/>
          </a:stretch>
        </p:blipFill>
        <p:spPr>
          <a:xfrm>
            <a:off x="588475" y="248215"/>
            <a:ext cx="2580238" cy="1444783"/>
          </a:xfrm>
          <a:prstGeom prst="rect">
            <a:avLst/>
          </a:prstGeom>
        </p:spPr>
      </p:pic>
      <p:pic>
        <p:nvPicPr>
          <p:cNvPr id="3" name="图片 2"/>
          <p:cNvPicPr>
            <a:picLocks noChangeAspect="1"/>
          </p:cNvPicPr>
          <p:nvPr/>
        </p:nvPicPr>
        <p:blipFill>
          <a:blip r:embed="rId7"/>
          <a:stretch>
            <a:fillRect/>
          </a:stretch>
        </p:blipFill>
        <p:spPr>
          <a:xfrm>
            <a:off x="8474962" y="95250"/>
            <a:ext cx="3152775" cy="6667500"/>
          </a:xfrm>
          <a:prstGeom prst="rect">
            <a:avLst/>
          </a:prstGeom>
        </p:spPr>
      </p:pic>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108710" y="1938655"/>
            <a:ext cx="8604885" cy="3846195"/>
          </a:xfrm>
          <a:prstGeom prst="rect">
            <a:avLst/>
          </a:prstGeom>
          <a:noFill/>
        </p:spPr>
        <p:txBody>
          <a:bodyPr wrap="square" rtlCol="0">
            <a:spAutoFit/>
          </a:bodyPr>
          <a:lstStyle/>
          <a:p>
            <a:pPr marL="457200" lvl="1" indent="457200"/>
            <a:r>
              <a:rPr lang="zh-CN" altLang="en-US" sz="2800" b="1" i="1" dirty="0">
                <a:solidFill>
                  <a:schemeClr val="bg1"/>
                </a:solidFill>
              </a:rPr>
              <a:t>常用设计指标</a:t>
            </a:r>
            <a:endParaRPr lang="zh-CN" altLang="en-US" b="1" dirty="0">
              <a:solidFill>
                <a:schemeClr val="bg1"/>
              </a:solidFill>
              <a:latin typeface="+mn-ea"/>
            </a:endParaRPr>
          </a:p>
          <a:p>
            <a:pPr marL="457200" lvl="1" indent="457200"/>
            <a:endParaRPr lang="zh-CN" b="1" dirty="0">
              <a:solidFill>
                <a:schemeClr val="bg1"/>
              </a:solidFill>
              <a:latin typeface="+mn-ea"/>
            </a:endParaRPr>
          </a:p>
          <a:p>
            <a:pPr marL="457200" lvl="1" indent="457200"/>
            <a:r>
              <a:rPr lang="zh-CN" b="1" dirty="0">
                <a:solidFill>
                  <a:schemeClr val="bg1"/>
                </a:solidFill>
                <a:latin typeface="+mn-ea"/>
              </a:rPr>
              <a:t>输入电压：表征该电源模块正常工作时，输入电压的大小。</a:t>
            </a:r>
          </a:p>
          <a:p>
            <a:pPr marL="457200" lvl="1" indent="457200"/>
            <a:endParaRPr lang="zh-CN" altLang="en-US" b="1" dirty="0">
              <a:solidFill>
                <a:schemeClr val="bg1"/>
              </a:solidFill>
              <a:latin typeface="+mn-ea"/>
            </a:endParaRPr>
          </a:p>
          <a:p>
            <a:pPr marL="457200" lvl="1" indent="457200"/>
            <a:r>
              <a:rPr lang="zh-CN" b="1" dirty="0">
                <a:solidFill>
                  <a:schemeClr val="bg1"/>
                </a:solidFill>
                <a:latin typeface="+mn-ea"/>
              </a:rPr>
              <a:t>输出电压：该电源模块正常工作时的输出电压，一般根据负载要求来设计。</a:t>
            </a:r>
            <a:endParaRPr lang="zh-CN" altLang="en-US" b="1" dirty="0">
              <a:solidFill>
                <a:schemeClr val="bg1"/>
              </a:solidFill>
              <a:latin typeface="+mn-ea"/>
            </a:endParaRPr>
          </a:p>
          <a:p>
            <a:pPr marL="457200" lvl="1" indent="457200"/>
            <a:endParaRPr lang="zh-CN" altLang="en-US" b="1" dirty="0">
              <a:solidFill>
                <a:schemeClr val="bg1"/>
              </a:solidFill>
              <a:latin typeface="+mn-ea"/>
            </a:endParaRPr>
          </a:p>
          <a:p>
            <a:pPr marL="457200" lvl="1" indent="457200"/>
            <a:r>
              <a:rPr lang="zh-CN" altLang="en-US" b="1" dirty="0">
                <a:solidFill>
                  <a:schemeClr val="bg1"/>
                </a:solidFill>
                <a:latin typeface="+mn-ea"/>
              </a:rPr>
              <a:t>输出电流：表征该电源某块正常工作时的最大电流。</a:t>
            </a:r>
          </a:p>
          <a:p>
            <a:pPr marL="457200" lvl="1" indent="457200"/>
            <a:endParaRPr lang="zh-CN" altLang="en-US" b="1" dirty="0">
              <a:solidFill>
                <a:schemeClr val="bg1"/>
              </a:solidFill>
              <a:latin typeface="+mn-ea"/>
            </a:endParaRPr>
          </a:p>
          <a:p>
            <a:pPr marL="457200" lvl="1" indent="457200"/>
            <a:r>
              <a:rPr lang="zh-CN" altLang="en-US" b="1" dirty="0">
                <a:solidFill>
                  <a:schemeClr val="bg1"/>
                </a:solidFill>
                <a:latin typeface="+mn-ea"/>
              </a:rPr>
              <a:t>输出纹波：输出电压的波动范围。</a:t>
            </a:r>
          </a:p>
          <a:p>
            <a:pPr marL="457200" lvl="1" indent="457200"/>
            <a:endParaRPr lang="zh-CN" altLang="en-US" b="1" dirty="0">
              <a:solidFill>
                <a:schemeClr val="bg1"/>
              </a:solidFill>
              <a:latin typeface="+mn-ea"/>
            </a:endParaRPr>
          </a:p>
          <a:p>
            <a:pPr marL="457200" lvl="1" indent="457200"/>
            <a:r>
              <a:rPr lang="zh-CN" altLang="en-US" b="1" dirty="0">
                <a:solidFill>
                  <a:schemeClr val="bg1"/>
                </a:solidFill>
                <a:latin typeface="+mn-ea"/>
              </a:rPr>
              <a:t>转化效率：该电源模块的输出功率与输入功率的比值。</a:t>
            </a:r>
          </a:p>
          <a:p>
            <a:pPr marL="457200" lvl="1" indent="457200"/>
            <a:endParaRPr lang="zh-CN" altLang="en-US" b="1" dirty="0">
              <a:solidFill>
                <a:schemeClr val="bg1"/>
              </a:solidFill>
              <a:latin typeface="+mn-ea"/>
            </a:endParaRPr>
          </a:p>
          <a:p>
            <a:pPr marL="457200" lvl="1" indent="457200"/>
            <a:r>
              <a:rPr lang="zh-CN" altLang="en-US" b="1" dirty="0">
                <a:solidFill>
                  <a:schemeClr val="bg1"/>
                </a:solidFill>
                <a:latin typeface="+mn-ea"/>
              </a:rPr>
              <a:t>开关频率：开关来回切换的频率会影响效率纹波等参数。</a:t>
            </a: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6" name="图片 5"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108710" y="1938655"/>
            <a:ext cx="8604885" cy="3014980"/>
          </a:xfrm>
          <a:prstGeom prst="rect">
            <a:avLst/>
          </a:prstGeom>
          <a:noFill/>
        </p:spPr>
        <p:txBody>
          <a:bodyPr wrap="square" rtlCol="0">
            <a:spAutoFit/>
          </a:bodyPr>
          <a:lstStyle/>
          <a:p>
            <a:pPr marL="457200" lvl="1" indent="457200"/>
            <a:r>
              <a:rPr lang="zh-CN" altLang="en-US" sz="2800" b="1" i="1" dirty="0">
                <a:solidFill>
                  <a:schemeClr val="bg1"/>
                </a:solidFill>
              </a:rPr>
              <a:t>常用电源分类</a:t>
            </a:r>
            <a:endParaRPr lang="zh-CN" altLang="en-US" b="1" dirty="0">
              <a:solidFill>
                <a:schemeClr val="bg1"/>
              </a:solidFill>
              <a:latin typeface="+mn-ea"/>
            </a:endParaRPr>
          </a:p>
          <a:p>
            <a:pPr marL="457200" lvl="1" indent="457200"/>
            <a:endParaRPr lang="zh-CN" b="1" dirty="0">
              <a:solidFill>
                <a:schemeClr val="bg1"/>
              </a:solidFill>
              <a:latin typeface="+mn-ea"/>
            </a:endParaRPr>
          </a:p>
          <a:p>
            <a:pPr marL="457200" lvl="1" indent="457200"/>
            <a:r>
              <a:rPr lang="en-US" altLang="zh-CN" b="1" dirty="0">
                <a:solidFill>
                  <a:schemeClr val="bg1"/>
                </a:solidFill>
                <a:latin typeface="+mn-ea"/>
              </a:rPr>
              <a:t>·</a:t>
            </a:r>
            <a:r>
              <a:rPr lang="zh-CN" altLang="en-US" b="1" dirty="0">
                <a:solidFill>
                  <a:schemeClr val="bg1"/>
                </a:solidFill>
                <a:latin typeface="+mn-ea"/>
              </a:rPr>
              <a:t>线性稳压器</a:t>
            </a:r>
            <a:r>
              <a:rPr lang="en-US" altLang="zh-CN" b="1" dirty="0">
                <a:solidFill>
                  <a:schemeClr val="bg1"/>
                </a:solidFill>
                <a:latin typeface="+mn-ea"/>
              </a:rPr>
              <a:t>(LDO):</a:t>
            </a:r>
            <a:r>
              <a:rPr lang="zh-CN" altLang="en-US" b="1" dirty="0">
                <a:solidFill>
                  <a:schemeClr val="bg1"/>
                </a:solidFill>
                <a:latin typeface="+mn-ea"/>
              </a:rPr>
              <a:t>只能用作降压电路，设计非常简单，输出电流一般较小</a:t>
            </a:r>
          </a:p>
          <a:p>
            <a:pPr marL="457200" lvl="1" indent="457200"/>
            <a:r>
              <a:rPr lang="zh-CN" altLang="en-US" b="1" dirty="0">
                <a:solidFill>
                  <a:schemeClr val="bg1"/>
                </a:solidFill>
                <a:latin typeface="+mn-ea"/>
              </a:rPr>
              <a:t>带负载能力较差。</a:t>
            </a:r>
          </a:p>
          <a:p>
            <a:pPr marL="457200" lvl="1" indent="457200"/>
            <a:endParaRPr lang="zh-CN" altLang="en-US" b="1" dirty="0">
              <a:solidFill>
                <a:schemeClr val="bg1"/>
              </a:solidFill>
              <a:latin typeface="+mn-ea"/>
            </a:endParaRPr>
          </a:p>
          <a:p>
            <a:pPr marL="457200" lvl="1" indent="457200"/>
            <a:r>
              <a:rPr lang="en-US" altLang="zh-CN" b="1" dirty="0">
                <a:solidFill>
                  <a:schemeClr val="bg1"/>
                </a:solidFill>
                <a:latin typeface="+mn-ea"/>
              </a:rPr>
              <a:t>·</a:t>
            </a:r>
            <a:r>
              <a:rPr lang="zh-CN" altLang="en-US" b="1" dirty="0">
                <a:solidFill>
                  <a:schemeClr val="bg1"/>
                </a:solidFill>
                <a:latin typeface="+mn-ea"/>
              </a:rPr>
              <a:t>电荷泵：采用飞度电容作为中间储能级，进行电压的转换，效率高，体积</a:t>
            </a:r>
          </a:p>
          <a:p>
            <a:pPr marL="457200" lvl="1" indent="457200"/>
            <a:r>
              <a:rPr lang="zh-CN" altLang="en-US" b="1" dirty="0">
                <a:solidFill>
                  <a:schemeClr val="bg1"/>
                </a:solidFill>
                <a:latin typeface="+mn-ea"/>
              </a:rPr>
              <a:t>小，低电磁干扰，但是在高电压和大功率场合上有劣势。</a:t>
            </a:r>
          </a:p>
          <a:p>
            <a:pPr marL="457200" lvl="1" indent="457200"/>
            <a:endParaRPr lang="zh-CN" altLang="en-US" b="1" dirty="0">
              <a:solidFill>
                <a:schemeClr val="bg1"/>
              </a:solidFill>
              <a:latin typeface="+mn-ea"/>
            </a:endParaRPr>
          </a:p>
          <a:p>
            <a:pPr marL="457200" lvl="1" indent="457200"/>
            <a:r>
              <a:rPr lang="en-US" altLang="zh-CN" b="1" dirty="0">
                <a:solidFill>
                  <a:schemeClr val="bg1"/>
                </a:solidFill>
                <a:latin typeface="+mn-ea"/>
              </a:rPr>
              <a:t>·</a:t>
            </a:r>
            <a:r>
              <a:rPr lang="zh-CN" altLang="en-US" b="1" dirty="0">
                <a:solidFill>
                  <a:schemeClr val="bg1"/>
                </a:solidFill>
                <a:latin typeface="+mn-ea"/>
              </a:rPr>
              <a:t>电感式开关电源：设计方案成熟，相关参考资料丰富，同时有着较高的效</a:t>
            </a:r>
          </a:p>
          <a:p>
            <a:pPr marL="457200" lvl="1" indent="457200"/>
            <a:r>
              <a:rPr lang="zh-CN" altLang="en-US" b="1" dirty="0">
                <a:solidFill>
                  <a:schemeClr val="bg1"/>
                </a:solidFill>
                <a:latin typeface="+mn-ea"/>
              </a:rPr>
              <a:t>率和大功率输出的能力，但是使用时电感会产生电磁干扰。</a:t>
            </a: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6" name="图片 5"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12" name="图片 11"/>
          <p:cNvPicPr>
            <a:picLocks noChangeAspect="1"/>
          </p:cNvPicPr>
          <p:nvPr/>
        </p:nvPicPr>
        <p:blipFill>
          <a:blip r:embed="rId4"/>
          <a:stretch>
            <a:fillRect/>
          </a:stretch>
        </p:blipFill>
        <p:spPr>
          <a:xfrm>
            <a:off x="5420710" y="3164277"/>
            <a:ext cx="2560948" cy="3428366"/>
          </a:xfrm>
          <a:prstGeom prst="rect">
            <a:avLst/>
          </a:prstGeom>
        </p:spPr>
      </p:pic>
      <p:pic>
        <p:nvPicPr>
          <p:cNvPr id="14" name="图片 13"/>
          <p:cNvPicPr>
            <a:picLocks noChangeAspect="1"/>
          </p:cNvPicPr>
          <p:nvPr/>
        </p:nvPicPr>
        <p:blipFill>
          <a:blip r:embed="rId5"/>
          <a:stretch>
            <a:fillRect/>
          </a:stretch>
        </p:blipFill>
        <p:spPr>
          <a:xfrm>
            <a:off x="9105316" y="2774253"/>
            <a:ext cx="2124075" cy="3886200"/>
          </a:xfrm>
          <a:prstGeom prst="rect">
            <a:avLst/>
          </a:prstGeom>
        </p:spPr>
      </p:pic>
      <p:pic>
        <p:nvPicPr>
          <p:cNvPr id="17" name="图片 16"/>
          <p:cNvPicPr>
            <a:picLocks noChangeAspect="1"/>
          </p:cNvPicPr>
          <p:nvPr/>
        </p:nvPicPr>
        <p:blipFill>
          <a:blip r:embed="rId6"/>
          <a:stretch>
            <a:fillRect/>
          </a:stretch>
        </p:blipFill>
        <p:spPr>
          <a:xfrm>
            <a:off x="5407130" y="265357"/>
            <a:ext cx="3352873" cy="2315247"/>
          </a:xfrm>
          <a:prstGeom prst="rect">
            <a:avLst/>
          </a:prstGeom>
        </p:spPr>
      </p:pic>
      <p:pic>
        <p:nvPicPr>
          <p:cNvPr id="20" name="图片 19" descr="logo"/>
          <p:cNvPicPr>
            <a:picLocks noChangeAspect="1"/>
          </p:cNvPicPr>
          <p:nvPr/>
        </p:nvPicPr>
        <p:blipFill rotWithShape="1">
          <a:blip r:embed="rId7"/>
          <a:srcRect l="8581" t="33166" r="53795" b="45767"/>
          <a:stretch>
            <a:fillRect/>
          </a:stretch>
        </p:blipFill>
        <p:spPr>
          <a:xfrm>
            <a:off x="588475" y="248215"/>
            <a:ext cx="2580238" cy="1444783"/>
          </a:xfrm>
          <a:prstGeom prst="rect">
            <a:avLst/>
          </a:prstGeom>
        </p:spPr>
      </p:pic>
      <p:sp>
        <p:nvSpPr>
          <p:cNvPr id="2" name="文本框 1"/>
          <p:cNvSpPr txBox="1"/>
          <p:nvPr/>
        </p:nvSpPr>
        <p:spPr>
          <a:xfrm>
            <a:off x="494030" y="2125345"/>
            <a:ext cx="4064000" cy="891540"/>
          </a:xfrm>
          <a:prstGeom prst="rect">
            <a:avLst/>
          </a:prstGeom>
          <a:noFill/>
        </p:spPr>
        <p:txBody>
          <a:bodyPr wrap="square" rtlCol="0">
            <a:spAutoFit/>
          </a:bodyPr>
          <a:lstStyle/>
          <a:p>
            <a:r>
              <a:rPr lang="en-US" altLang="zh-CN" sz="2400">
                <a:solidFill>
                  <a:schemeClr val="bg1"/>
                </a:solidFill>
              </a:rPr>
              <a:t>LDO</a:t>
            </a:r>
            <a:r>
              <a:rPr lang="zh-CN" altLang="en-US" sz="2400">
                <a:solidFill>
                  <a:schemeClr val="bg1"/>
                </a:solidFill>
              </a:rPr>
              <a:t>是低压差线性稳压器</a:t>
            </a:r>
          </a:p>
          <a:p>
            <a:r>
              <a:rPr lang="en-US" altLang="zh-CN" sz="2800">
                <a:solidFill>
                  <a:schemeClr val="bg1"/>
                </a:solidFill>
              </a:rPr>
              <a:t>“Low Dropout Regulator”</a:t>
            </a:r>
            <a:endParaRPr lang="zh-CN" altLang="en-US" sz="2800">
              <a:solidFill>
                <a:schemeClr val="bg1"/>
              </a:solidFill>
            </a:endParaRPr>
          </a:p>
        </p:txBody>
      </p:sp>
      <p:sp>
        <p:nvSpPr>
          <p:cNvPr id="3" name="文本框 2"/>
          <p:cNvSpPr txBox="1"/>
          <p:nvPr/>
        </p:nvSpPr>
        <p:spPr>
          <a:xfrm>
            <a:off x="361950" y="3716655"/>
            <a:ext cx="4327525" cy="1630045"/>
          </a:xfrm>
          <a:prstGeom prst="rect">
            <a:avLst/>
          </a:prstGeom>
          <a:noFill/>
        </p:spPr>
        <p:txBody>
          <a:bodyPr wrap="square" rtlCol="0">
            <a:spAutoFit/>
          </a:bodyPr>
          <a:lstStyle/>
          <a:p>
            <a:r>
              <a:rPr lang="en-US" altLang="zh-CN" sz="2800" b="1">
                <a:solidFill>
                  <a:schemeClr val="bg1"/>
                </a:solidFill>
                <a:sym typeface="+mn-ea"/>
              </a:rPr>
              <a:t>Low Dropout</a:t>
            </a:r>
            <a:r>
              <a:rPr lang="zh-CN" altLang="en-US" sz="2800" b="1">
                <a:solidFill>
                  <a:schemeClr val="bg1"/>
                </a:solidFill>
                <a:sym typeface="+mn-ea"/>
              </a:rPr>
              <a:t>（</a:t>
            </a:r>
            <a:r>
              <a:rPr lang="zh-CN" altLang="en-US" sz="2800" b="1">
                <a:solidFill>
                  <a:schemeClr val="bg1"/>
                </a:solidFill>
              </a:rPr>
              <a:t>低压差）</a:t>
            </a:r>
            <a:r>
              <a:rPr lang="zh-CN" altLang="en-US" sz="2800">
                <a:solidFill>
                  <a:schemeClr val="bg1"/>
                </a:solidFill>
              </a:rPr>
              <a:t>：</a:t>
            </a:r>
            <a:r>
              <a:rPr lang="zh-CN" altLang="en-US" sz="3600">
                <a:solidFill>
                  <a:schemeClr val="bg1"/>
                </a:solidFill>
              </a:rPr>
              <a:t>输入电压与输出电压的差值低；</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平行四边形 4"/>
          <p:cNvSpPr/>
          <p:nvPr/>
        </p:nvSpPr>
        <p:spPr>
          <a:xfrm>
            <a:off x="1043305" y="159956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20" name="图片 19" descr="logo"/>
          <p:cNvPicPr>
            <a:picLocks noChangeAspect="1"/>
          </p:cNvPicPr>
          <p:nvPr/>
        </p:nvPicPr>
        <p:blipFill rotWithShape="1">
          <a:blip r:embed="rId4"/>
          <a:srcRect l="8581" t="33166" r="53795" b="45767"/>
          <a:stretch>
            <a:fillRect/>
          </a:stretch>
        </p:blipFill>
        <p:spPr>
          <a:xfrm>
            <a:off x="588475" y="565"/>
            <a:ext cx="2580238" cy="1444783"/>
          </a:xfrm>
          <a:prstGeom prst="rect">
            <a:avLst/>
          </a:prstGeom>
        </p:spPr>
      </p:pic>
      <p:sp>
        <p:nvSpPr>
          <p:cNvPr id="2" name="文本框 1"/>
          <p:cNvSpPr txBox="1"/>
          <p:nvPr/>
        </p:nvSpPr>
        <p:spPr>
          <a:xfrm>
            <a:off x="494030" y="1830070"/>
            <a:ext cx="4064000" cy="829945"/>
          </a:xfrm>
          <a:prstGeom prst="rect">
            <a:avLst/>
          </a:prstGeom>
          <a:noFill/>
        </p:spPr>
        <p:txBody>
          <a:bodyPr wrap="square" rtlCol="0">
            <a:spAutoFit/>
          </a:bodyPr>
          <a:lstStyle/>
          <a:p>
            <a:r>
              <a:rPr lang="en-US" altLang="zh-CN" sz="2400" dirty="0">
                <a:solidFill>
                  <a:schemeClr val="bg1"/>
                </a:solidFill>
              </a:rPr>
              <a:t>LDO</a:t>
            </a:r>
            <a:r>
              <a:rPr lang="zh-CN" altLang="en-US" sz="2400" dirty="0">
                <a:solidFill>
                  <a:schemeClr val="bg1"/>
                </a:solidFill>
              </a:rPr>
              <a:t>是低压差线性稳压器</a:t>
            </a:r>
          </a:p>
          <a:p>
            <a:r>
              <a:rPr lang="en-US" altLang="zh-CN" sz="2400" dirty="0">
                <a:solidFill>
                  <a:schemeClr val="bg1"/>
                </a:solidFill>
              </a:rPr>
              <a:t>“Low Dropout Regulator”</a:t>
            </a:r>
            <a:endParaRPr lang="zh-CN" altLang="en-US" sz="2400" dirty="0">
              <a:solidFill>
                <a:schemeClr val="bg1"/>
              </a:solidFill>
            </a:endParaRPr>
          </a:p>
        </p:txBody>
      </p:sp>
      <p:sp>
        <p:nvSpPr>
          <p:cNvPr id="3" name="文本框 2"/>
          <p:cNvSpPr txBox="1"/>
          <p:nvPr/>
        </p:nvSpPr>
        <p:spPr>
          <a:xfrm>
            <a:off x="252730" y="2721610"/>
            <a:ext cx="6247765" cy="829945"/>
          </a:xfrm>
          <a:prstGeom prst="rect">
            <a:avLst/>
          </a:prstGeom>
          <a:noFill/>
        </p:spPr>
        <p:txBody>
          <a:bodyPr wrap="square" rtlCol="0">
            <a:spAutoFit/>
          </a:bodyPr>
          <a:lstStyle/>
          <a:p>
            <a:r>
              <a:rPr lang="zh-CN" altLang="en-US" sz="2400" b="1" dirty="0">
                <a:solidFill>
                  <a:schemeClr val="bg1"/>
                </a:solidFill>
              </a:rPr>
              <a:t>线性：</a:t>
            </a:r>
            <a:r>
              <a:rPr lang="en-US" altLang="zh-CN" sz="2400" b="1" dirty="0">
                <a:solidFill>
                  <a:schemeClr val="bg1"/>
                </a:solidFill>
              </a:rPr>
              <a:t> LDO</a:t>
            </a:r>
            <a:r>
              <a:rPr lang="zh-CN" altLang="en-US" sz="2400" b="1" dirty="0">
                <a:solidFill>
                  <a:schemeClr val="bg1"/>
                </a:solidFill>
              </a:rPr>
              <a:t>内部的</a:t>
            </a:r>
            <a:r>
              <a:rPr lang="en-US" altLang="zh-CN" sz="2400" b="1" dirty="0">
                <a:solidFill>
                  <a:schemeClr val="bg1"/>
                </a:solidFill>
              </a:rPr>
              <a:t>MOS</a:t>
            </a:r>
            <a:r>
              <a:rPr lang="zh-CN" altLang="en-US" sz="2400" b="1" dirty="0">
                <a:solidFill>
                  <a:schemeClr val="bg1"/>
                </a:solidFill>
              </a:rPr>
              <a:t>管工作于线性电阻。</a:t>
            </a:r>
          </a:p>
          <a:p>
            <a:endParaRPr lang="zh-CN" altLang="en-US" sz="2400" b="1" dirty="0">
              <a:solidFill>
                <a:schemeClr val="bg1"/>
              </a:solidFill>
            </a:endParaRPr>
          </a:p>
        </p:txBody>
      </p:sp>
      <p:sp>
        <p:nvSpPr>
          <p:cNvPr id="8" name="文本框 7"/>
          <p:cNvSpPr txBox="1"/>
          <p:nvPr/>
        </p:nvSpPr>
        <p:spPr>
          <a:xfrm>
            <a:off x="7172008" y="566122"/>
            <a:ext cx="4864100" cy="5970865"/>
          </a:xfrm>
          <a:prstGeom prst="rect">
            <a:avLst/>
          </a:prstGeom>
          <a:noFill/>
        </p:spPr>
        <p:txBody>
          <a:bodyPr wrap="square" rtlCol="0">
            <a:spAutoFit/>
          </a:bodyPr>
          <a:lstStyle/>
          <a:p>
            <a:r>
              <a:rPr lang="en-US" altLang="zh-CN" sz="2000" dirty="0">
                <a:solidFill>
                  <a:schemeClr val="bg1"/>
                </a:solidFill>
              </a:rPr>
              <a:t>LDO</a:t>
            </a:r>
            <a:r>
              <a:rPr lang="zh-CN" altLang="en-US" sz="2000" dirty="0">
                <a:solidFill>
                  <a:schemeClr val="bg1"/>
                </a:solidFill>
              </a:rPr>
              <a:t>内部基本都是由</a:t>
            </a:r>
            <a:r>
              <a:rPr lang="en-US" altLang="zh-CN" sz="2000" dirty="0">
                <a:solidFill>
                  <a:schemeClr val="bg1"/>
                </a:solidFill>
              </a:rPr>
              <a:t>4</a:t>
            </a:r>
            <a:r>
              <a:rPr lang="zh-CN" altLang="en-US" sz="2000" dirty="0">
                <a:solidFill>
                  <a:schemeClr val="bg1"/>
                </a:solidFill>
              </a:rPr>
              <a:t>大部件构成</a:t>
            </a:r>
            <a:endParaRPr lang="en-US" altLang="zh-CN" sz="2000" dirty="0">
              <a:solidFill>
                <a:schemeClr val="bg1"/>
              </a:solidFill>
            </a:endParaRPr>
          </a:p>
          <a:p>
            <a:endParaRPr lang="en-US" altLang="zh-CN" sz="2000" b="1" dirty="0">
              <a:solidFill>
                <a:schemeClr val="bg1"/>
              </a:solidFill>
            </a:endParaRPr>
          </a:p>
          <a:p>
            <a:endParaRPr lang="zh-CN" altLang="en-US" b="1" dirty="0">
              <a:solidFill>
                <a:schemeClr val="bg1"/>
              </a:solidFill>
            </a:endParaRPr>
          </a:p>
          <a:p>
            <a:endParaRPr lang="zh-CN" altLang="en-US" b="1" dirty="0">
              <a:solidFill>
                <a:schemeClr val="bg1"/>
              </a:solidFill>
            </a:endParaRPr>
          </a:p>
          <a:p>
            <a:r>
              <a:rPr lang="zh-CN" altLang="en-US" b="1" dirty="0">
                <a:solidFill>
                  <a:schemeClr val="bg1"/>
                </a:solidFill>
              </a:rPr>
              <a:t>分压取样电路</a:t>
            </a:r>
            <a:r>
              <a:rPr lang="zh-CN" altLang="en-US" dirty="0">
                <a:solidFill>
                  <a:schemeClr val="bg1"/>
                </a:solidFill>
              </a:rPr>
              <a:t>：</a:t>
            </a:r>
            <a:r>
              <a:rPr lang="en-US" altLang="zh-CN" dirty="0">
                <a:solidFill>
                  <a:schemeClr val="bg1"/>
                </a:solidFill>
              </a:rPr>
              <a:t> </a:t>
            </a:r>
            <a:r>
              <a:rPr lang="zh-CN" altLang="en-US" dirty="0">
                <a:solidFill>
                  <a:schemeClr val="bg1"/>
                </a:solidFill>
              </a:rPr>
              <a:t>通过电阻</a:t>
            </a:r>
            <a:r>
              <a:rPr lang="en-US" altLang="zh-CN" dirty="0">
                <a:solidFill>
                  <a:schemeClr val="bg1"/>
                </a:solidFill>
              </a:rPr>
              <a:t>R1</a:t>
            </a:r>
            <a:r>
              <a:rPr lang="zh-CN" altLang="en-US" dirty="0">
                <a:solidFill>
                  <a:schemeClr val="bg1"/>
                </a:solidFill>
              </a:rPr>
              <a:t>和</a:t>
            </a:r>
            <a:r>
              <a:rPr lang="en-US" altLang="zh-CN" dirty="0">
                <a:solidFill>
                  <a:schemeClr val="bg1"/>
                </a:solidFill>
              </a:rPr>
              <a:t>R2</a:t>
            </a:r>
            <a:r>
              <a:rPr lang="zh-CN" altLang="en-US" dirty="0">
                <a:solidFill>
                  <a:schemeClr val="bg1"/>
                </a:solidFill>
              </a:rPr>
              <a:t>对输出电压进行采集；</a:t>
            </a:r>
          </a:p>
          <a:p>
            <a:endParaRPr lang="zh-CN" altLang="en-US" b="1" dirty="0">
              <a:solidFill>
                <a:schemeClr val="bg1"/>
              </a:solidFill>
            </a:endParaRPr>
          </a:p>
          <a:p>
            <a:r>
              <a:rPr lang="zh-CN" altLang="en-US" b="1" dirty="0">
                <a:solidFill>
                  <a:schemeClr val="bg1"/>
                </a:solidFill>
              </a:rPr>
              <a:t>基准电压：</a:t>
            </a:r>
            <a:r>
              <a:rPr lang="zh-CN" altLang="en-US" b="0" i="0" dirty="0">
                <a:solidFill>
                  <a:schemeClr val="bg1"/>
                </a:solidFill>
                <a:effectLst/>
                <a:latin typeface="Inter"/>
              </a:rPr>
              <a:t>基准电压源是 </a:t>
            </a:r>
            <a:r>
              <a:rPr lang="en-US" altLang="zh-CN" b="0" i="0" dirty="0">
                <a:solidFill>
                  <a:schemeClr val="bg1"/>
                </a:solidFill>
                <a:effectLst/>
                <a:latin typeface="Inter"/>
              </a:rPr>
              <a:t>LDO </a:t>
            </a:r>
            <a:r>
              <a:rPr lang="zh-CN" altLang="en-US" b="0" i="0" dirty="0">
                <a:solidFill>
                  <a:schemeClr val="bg1"/>
                </a:solidFill>
                <a:effectLst/>
                <a:latin typeface="Inter"/>
              </a:rPr>
              <a:t>的</a:t>
            </a:r>
            <a:r>
              <a:rPr lang="zh-CN" altLang="en-US" b="1" i="0" dirty="0">
                <a:solidFill>
                  <a:schemeClr val="bg1"/>
                </a:solidFill>
                <a:effectLst/>
                <a:latin typeface="Inter"/>
              </a:rPr>
              <a:t>电压参考基准</a:t>
            </a:r>
            <a:r>
              <a:rPr lang="zh-CN" altLang="en-US" b="0" i="0" dirty="0">
                <a:solidFill>
                  <a:schemeClr val="bg1"/>
                </a:solidFill>
                <a:effectLst/>
                <a:latin typeface="Inter"/>
              </a:rPr>
              <a:t>，核心作用是提供一个</a:t>
            </a:r>
            <a:r>
              <a:rPr lang="zh-CN" altLang="en-US" b="1" i="0" dirty="0">
                <a:solidFill>
                  <a:schemeClr val="bg1"/>
                </a:solidFill>
                <a:effectLst/>
                <a:latin typeface="Inter"/>
              </a:rPr>
              <a:t>长期稳定、不受温度 </a:t>
            </a:r>
            <a:r>
              <a:rPr lang="en-US" altLang="zh-CN" b="1" i="0" dirty="0">
                <a:solidFill>
                  <a:schemeClr val="bg1"/>
                </a:solidFill>
                <a:effectLst/>
                <a:latin typeface="Inter"/>
              </a:rPr>
              <a:t>/ </a:t>
            </a:r>
            <a:r>
              <a:rPr lang="zh-CN" altLang="en-US" b="1" i="0" dirty="0">
                <a:solidFill>
                  <a:schemeClr val="bg1"/>
                </a:solidFill>
                <a:effectLst/>
                <a:latin typeface="Inter"/>
              </a:rPr>
              <a:t>电压波动影响</a:t>
            </a:r>
            <a:r>
              <a:rPr lang="zh-CN" altLang="en-US" b="0" i="0" dirty="0">
                <a:solidFill>
                  <a:schemeClr val="bg1"/>
                </a:solidFill>
                <a:effectLst/>
                <a:latin typeface="Inter"/>
              </a:rPr>
              <a:t>的精准直流电压（</a:t>
            </a:r>
            <a:r>
              <a:rPr lang="en-US" altLang="zh-CN" b="0" i="0" dirty="0" err="1">
                <a:solidFill>
                  <a:schemeClr val="bg1"/>
                </a:solidFill>
                <a:effectLst/>
                <a:latin typeface="Inter"/>
              </a:rPr>
              <a:t>Vref</a:t>
            </a:r>
            <a:r>
              <a:rPr lang="zh-CN" altLang="en-US" b="0" i="0" dirty="0">
                <a:solidFill>
                  <a:schemeClr val="bg1"/>
                </a:solidFill>
                <a:effectLst/>
                <a:latin typeface="Inter"/>
              </a:rPr>
              <a:t>），作为判断输出电压是否稳定的 “标准” </a:t>
            </a:r>
            <a:r>
              <a:rPr lang="zh-CN" altLang="en-US" dirty="0">
                <a:solidFill>
                  <a:schemeClr val="bg1"/>
                </a:solidFill>
              </a:rPr>
              <a:t>；</a:t>
            </a:r>
          </a:p>
          <a:p>
            <a:endParaRPr lang="zh-CN" altLang="en-US" b="1" dirty="0">
              <a:solidFill>
                <a:schemeClr val="bg1"/>
              </a:solidFill>
            </a:endParaRPr>
          </a:p>
          <a:p>
            <a:r>
              <a:rPr lang="zh-CN" altLang="en-US" b="1" dirty="0">
                <a:solidFill>
                  <a:schemeClr val="bg1"/>
                </a:solidFill>
              </a:rPr>
              <a:t>误差放大电路：</a:t>
            </a:r>
            <a:r>
              <a:rPr lang="en-US" altLang="zh-CN" dirty="0">
                <a:solidFill>
                  <a:schemeClr val="bg1"/>
                </a:solidFill>
              </a:rPr>
              <a:t> </a:t>
            </a:r>
            <a:r>
              <a:rPr lang="zh-CN" altLang="en-US" dirty="0">
                <a:solidFill>
                  <a:schemeClr val="bg1"/>
                </a:solidFill>
              </a:rPr>
              <a:t>将采集的电压输入到比较器反向输入端，与正向输入端的基准电压（也就是期望输出的电压）进行比较，再将比较结果进行放大作</a:t>
            </a:r>
            <a:r>
              <a:rPr lang="zh-CN" altLang="en-US" b="0" i="0" dirty="0">
                <a:solidFill>
                  <a:schemeClr val="bg1"/>
                </a:solidFill>
                <a:effectLst/>
                <a:latin typeface="Inter"/>
              </a:rPr>
              <a:t>为 “控制信号”，驱动后续的晶体管调整电路。 </a:t>
            </a:r>
            <a:r>
              <a:rPr lang="zh-CN" altLang="en-US" dirty="0">
                <a:solidFill>
                  <a:schemeClr val="bg1"/>
                </a:solidFill>
              </a:rPr>
              <a:t>；</a:t>
            </a:r>
          </a:p>
          <a:p>
            <a:endParaRPr lang="zh-CN" altLang="en-US" b="1" dirty="0">
              <a:solidFill>
                <a:schemeClr val="bg1"/>
              </a:solidFill>
            </a:endParaRPr>
          </a:p>
          <a:p>
            <a:r>
              <a:rPr lang="zh-CN" altLang="en-US" b="1" dirty="0">
                <a:solidFill>
                  <a:schemeClr val="bg1"/>
                </a:solidFill>
              </a:rPr>
              <a:t>晶体管调整电路</a:t>
            </a:r>
            <a:r>
              <a:rPr lang="zh-CN" altLang="en-US" b="0" i="0" dirty="0">
                <a:solidFill>
                  <a:schemeClr val="bg1"/>
                </a:solidFill>
                <a:effectLst/>
                <a:latin typeface="Inter"/>
              </a:rPr>
              <a:t>动态调整自身的导通压降，从而抵消输入电压波动或负载变化的影响，保证输出电压稳定</a:t>
            </a:r>
            <a:r>
              <a:rPr lang="zh-CN" altLang="en-US" dirty="0">
                <a:solidFill>
                  <a:schemeClr val="bg1"/>
                </a:solidFill>
              </a:rPr>
              <a:t>。</a:t>
            </a:r>
            <a:endParaRPr lang="en-US" altLang="zh-CN" dirty="0">
              <a:solidFill>
                <a:schemeClr val="bg1"/>
              </a:solidFill>
            </a:endParaRPr>
          </a:p>
        </p:txBody>
      </p:sp>
      <p:pic>
        <p:nvPicPr>
          <p:cNvPr id="4" name="图片 3"/>
          <p:cNvPicPr/>
          <p:nvPr/>
        </p:nvPicPr>
        <p:blipFill>
          <a:blip r:embed="rId5"/>
          <a:stretch>
            <a:fillRect/>
          </a:stretch>
        </p:blipFill>
        <p:spPr>
          <a:xfrm>
            <a:off x="-317" y="3366453"/>
            <a:ext cx="7172325" cy="3514725"/>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20" name="图片 19"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
        <p:nvSpPr>
          <p:cNvPr id="2" name="文本框 1"/>
          <p:cNvSpPr txBox="1"/>
          <p:nvPr/>
        </p:nvSpPr>
        <p:spPr>
          <a:xfrm>
            <a:off x="494030" y="2125345"/>
            <a:ext cx="4064000" cy="891540"/>
          </a:xfrm>
          <a:prstGeom prst="rect">
            <a:avLst/>
          </a:prstGeom>
          <a:noFill/>
        </p:spPr>
        <p:txBody>
          <a:bodyPr wrap="square" rtlCol="0">
            <a:spAutoFit/>
          </a:bodyPr>
          <a:lstStyle/>
          <a:p>
            <a:r>
              <a:rPr lang="en-US" altLang="zh-CN" sz="2400">
                <a:solidFill>
                  <a:schemeClr val="bg1"/>
                </a:solidFill>
              </a:rPr>
              <a:t>LDO</a:t>
            </a:r>
            <a:r>
              <a:rPr lang="zh-CN" altLang="en-US" sz="2400">
                <a:solidFill>
                  <a:schemeClr val="bg1"/>
                </a:solidFill>
              </a:rPr>
              <a:t>是低压差线性稳压器</a:t>
            </a:r>
          </a:p>
          <a:p>
            <a:r>
              <a:rPr lang="en-US" altLang="zh-CN" sz="2800">
                <a:solidFill>
                  <a:schemeClr val="bg1"/>
                </a:solidFill>
              </a:rPr>
              <a:t>“Low Dropout Regulator”</a:t>
            </a:r>
            <a:endParaRPr lang="zh-CN" altLang="en-US" sz="2800">
              <a:solidFill>
                <a:schemeClr val="bg1"/>
              </a:solidFill>
            </a:endParaRPr>
          </a:p>
        </p:txBody>
      </p:sp>
      <p:sp>
        <p:nvSpPr>
          <p:cNvPr id="3" name="文本框 2"/>
          <p:cNvSpPr txBox="1"/>
          <p:nvPr/>
        </p:nvSpPr>
        <p:spPr>
          <a:xfrm>
            <a:off x="361950" y="3716655"/>
            <a:ext cx="4327525" cy="1938020"/>
          </a:xfrm>
          <a:prstGeom prst="rect">
            <a:avLst/>
          </a:prstGeom>
          <a:noFill/>
        </p:spPr>
        <p:txBody>
          <a:bodyPr wrap="square" rtlCol="0">
            <a:spAutoFit/>
          </a:bodyPr>
          <a:lstStyle/>
          <a:p>
            <a:r>
              <a:rPr lang="en-US" altLang="zh-CN" sz="2000" b="1" dirty="0">
                <a:solidFill>
                  <a:schemeClr val="bg1"/>
                </a:solidFill>
                <a:sym typeface="+mn-ea"/>
              </a:rPr>
              <a:t>Regulation(</a:t>
            </a:r>
            <a:r>
              <a:rPr lang="zh-CN" altLang="en-US" sz="2000" b="1" dirty="0">
                <a:solidFill>
                  <a:schemeClr val="bg1"/>
                </a:solidFill>
              </a:rPr>
              <a:t>稳压</a:t>
            </a:r>
            <a:r>
              <a:rPr lang="en-US" altLang="zh-CN" sz="2000" b="1" dirty="0">
                <a:solidFill>
                  <a:schemeClr val="bg1"/>
                </a:solidFill>
              </a:rPr>
              <a:t>)</a:t>
            </a:r>
            <a:r>
              <a:rPr lang="zh-CN" altLang="en-US" sz="2000" b="1" dirty="0">
                <a:solidFill>
                  <a:schemeClr val="bg1"/>
                </a:solidFill>
              </a:rPr>
              <a:t>：</a:t>
            </a:r>
            <a:r>
              <a:rPr lang="zh-CN" altLang="en-US" sz="2000" dirty="0">
                <a:solidFill>
                  <a:schemeClr val="bg1"/>
                </a:solidFill>
              </a:rPr>
              <a:t>当输入电压</a:t>
            </a:r>
            <a:r>
              <a:rPr lang="en-US" altLang="zh-CN" sz="2000" dirty="0">
                <a:solidFill>
                  <a:schemeClr val="bg1"/>
                </a:solidFill>
              </a:rPr>
              <a:t>VIN</a:t>
            </a:r>
            <a:r>
              <a:rPr lang="zh-CN" altLang="en-US" sz="2000" dirty="0">
                <a:solidFill>
                  <a:schemeClr val="bg1"/>
                </a:solidFill>
              </a:rPr>
              <a:t>在正常范围内时，输出电压</a:t>
            </a:r>
            <a:r>
              <a:rPr lang="en-US" altLang="zh-CN" sz="2000" dirty="0">
                <a:solidFill>
                  <a:schemeClr val="bg1"/>
                </a:solidFill>
              </a:rPr>
              <a:t>VOUT</a:t>
            </a:r>
            <a:r>
              <a:rPr lang="zh-CN" altLang="en-US" sz="2000" dirty="0">
                <a:solidFill>
                  <a:schemeClr val="bg1"/>
                </a:solidFill>
              </a:rPr>
              <a:t>都稳定在一个我们需要的固定电压值；</a:t>
            </a:r>
          </a:p>
          <a:p>
            <a:endParaRPr lang="en-US" altLang="zh-CN" sz="3600" dirty="0">
              <a:solidFill>
                <a:schemeClr val="bg1"/>
              </a:solidFill>
            </a:endParaRPr>
          </a:p>
          <a:p>
            <a:endParaRPr lang="zh-CN" altLang="en-US" sz="2400" dirty="0">
              <a:solidFill>
                <a:schemeClr val="bg1"/>
              </a:solidFill>
            </a:endParaRPr>
          </a:p>
        </p:txBody>
      </p:sp>
      <p:pic>
        <p:nvPicPr>
          <p:cNvPr id="7" name="图片 6"/>
          <p:cNvPicPr/>
          <p:nvPr/>
        </p:nvPicPr>
        <p:blipFill>
          <a:blip r:embed="rId5"/>
          <a:stretch>
            <a:fillRect/>
          </a:stretch>
        </p:blipFill>
        <p:spPr>
          <a:xfrm>
            <a:off x="4799330" y="3088005"/>
            <a:ext cx="6795135" cy="3195320"/>
          </a:xfrm>
          <a:prstGeom prst="rect">
            <a:avLst/>
          </a:prstGeom>
        </p:spPr>
      </p:pic>
      <p:sp>
        <p:nvSpPr>
          <p:cNvPr id="8" name="文本框 7"/>
          <p:cNvSpPr txBox="1"/>
          <p:nvPr/>
        </p:nvSpPr>
        <p:spPr>
          <a:xfrm>
            <a:off x="6655435" y="1231900"/>
            <a:ext cx="4864100" cy="706755"/>
          </a:xfrm>
          <a:prstGeom prst="rect">
            <a:avLst/>
          </a:prstGeom>
          <a:noFill/>
        </p:spPr>
        <p:txBody>
          <a:bodyPr wrap="square" rtlCol="0">
            <a:spAutoFit/>
          </a:bodyPr>
          <a:lstStyle/>
          <a:p>
            <a:r>
              <a:rPr lang="zh-CN" altLang="en-US" sz="2000" dirty="0">
                <a:solidFill>
                  <a:schemeClr val="bg1"/>
                </a:solidFill>
              </a:rPr>
              <a:t>举个栗子，输入电压</a:t>
            </a:r>
            <a:r>
              <a:rPr lang="en-US" altLang="zh-CN" sz="2000" dirty="0">
                <a:solidFill>
                  <a:schemeClr val="bg1"/>
                </a:solidFill>
              </a:rPr>
              <a:t>VIN</a:t>
            </a:r>
            <a:r>
              <a:rPr lang="zh-CN" altLang="en-US" sz="2000" dirty="0">
                <a:solidFill>
                  <a:schemeClr val="bg1"/>
                </a:solidFill>
              </a:rPr>
              <a:t>为</a:t>
            </a:r>
            <a:r>
              <a:rPr lang="en-US" altLang="zh-CN" sz="2000" dirty="0">
                <a:solidFill>
                  <a:schemeClr val="bg1"/>
                </a:solidFill>
              </a:rPr>
              <a:t>1.6~5.5V</a:t>
            </a:r>
            <a:r>
              <a:rPr lang="zh-CN" altLang="en-US" sz="2000" dirty="0">
                <a:solidFill>
                  <a:schemeClr val="bg1"/>
                </a:solidFill>
              </a:rPr>
              <a:t>，</a:t>
            </a:r>
            <a:r>
              <a:rPr lang="en-US" altLang="zh-CN" sz="2000" dirty="0">
                <a:solidFill>
                  <a:schemeClr val="bg1"/>
                </a:solidFill>
              </a:rPr>
              <a:t>     </a:t>
            </a:r>
            <a:r>
              <a:rPr lang="zh-CN" altLang="en-US" sz="2000" dirty="0">
                <a:solidFill>
                  <a:schemeClr val="bg1"/>
                </a:solidFill>
              </a:rPr>
              <a:t>输出电压</a:t>
            </a:r>
            <a:r>
              <a:rPr lang="en-US" altLang="zh-CN" sz="2000" dirty="0">
                <a:solidFill>
                  <a:schemeClr val="bg1"/>
                </a:solidFill>
              </a:rPr>
              <a:t>VOUT</a:t>
            </a:r>
            <a:r>
              <a:rPr lang="zh-CN" altLang="en-US" sz="2000" dirty="0">
                <a:solidFill>
                  <a:schemeClr val="bg1"/>
                </a:solidFill>
              </a:rPr>
              <a:t>始终保持在</a:t>
            </a:r>
            <a:r>
              <a:rPr lang="en-US" altLang="zh-CN" sz="2000" dirty="0">
                <a:solidFill>
                  <a:schemeClr val="bg1"/>
                </a:solidFill>
              </a:rPr>
              <a:t>1.2V</a:t>
            </a:r>
            <a:r>
              <a:rPr lang="zh-CN" altLang="en-US" sz="2000" dirty="0">
                <a:solidFill>
                  <a:schemeClr val="bg1"/>
                </a:solidFill>
              </a:rPr>
              <a:t>。</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cs"/>
            </a:endParaRPr>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a:ln>
                  <a:noFill/>
                </a:ln>
                <a:solidFill>
                  <a:prstClr val="black"/>
                </a:solidFill>
                <a:effectLst/>
                <a:uLnTx/>
                <a:uFillTx/>
                <a:latin typeface="Arial"/>
                <a:ea typeface="微软雅黑"/>
                <a:cs typeface="+mn-cs"/>
              </a:rPr>
              <a:t>  </a:t>
            </a:r>
          </a:p>
        </p:txBody>
      </p:sp>
      <p:pic>
        <p:nvPicPr>
          <p:cNvPr id="20" name="图片 19" descr="logo"/>
          <p:cNvPicPr>
            <a:picLocks noChangeAspect="1"/>
          </p:cNvPicPr>
          <p:nvPr/>
        </p:nvPicPr>
        <p:blipFill rotWithShape="1">
          <a:blip r:embed="rId4"/>
          <a:srcRect l="8581" t="33166" r="53795" b="45767"/>
          <a:stretch>
            <a:fillRect/>
          </a:stretch>
        </p:blipFill>
        <p:spPr>
          <a:xfrm>
            <a:off x="588475" y="248215"/>
            <a:ext cx="2580238" cy="1444783"/>
          </a:xfrm>
          <a:prstGeom prst="rect">
            <a:avLst/>
          </a:prstGeom>
        </p:spPr>
      </p:pic>
      <p:sp>
        <p:nvSpPr>
          <p:cNvPr id="2" name="文本框 1"/>
          <p:cNvSpPr txBox="1"/>
          <p:nvPr/>
        </p:nvSpPr>
        <p:spPr>
          <a:xfrm>
            <a:off x="494030" y="2125345"/>
            <a:ext cx="4064000" cy="89154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a:ln>
                  <a:noFill/>
                </a:ln>
                <a:solidFill>
                  <a:prstClr val="white"/>
                </a:solidFill>
                <a:effectLst/>
                <a:uLnTx/>
                <a:uFillTx/>
                <a:latin typeface="Arial"/>
                <a:ea typeface="微软雅黑"/>
                <a:cs typeface="+mn-cs"/>
              </a:rPr>
              <a:t>LDO</a:t>
            </a:r>
            <a:r>
              <a:rPr kumimoji="0" lang="zh-CN" altLang="en-US" sz="2400" b="0" i="0" u="none" strike="noStrike" kern="1200" cap="none" spc="0" normalizeH="0" baseline="0" noProof="0">
                <a:ln>
                  <a:noFill/>
                </a:ln>
                <a:solidFill>
                  <a:prstClr val="white"/>
                </a:solidFill>
                <a:effectLst/>
                <a:uLnTx/>
                <a:uFillTx/>
                <a:latin typeface="Arial"/>
                <a:ea typeface="微软雅黑"/>
                <a:cs typeface="+mn-cs"/>
              </a:rPr>
              <a:t>是低压差线性稳压器</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prstClr val="white"/>
                </a:solidFill>
                <a:effectLst/>
                <a:uLnTx/>
                <a:uFillTx/>
                <a:latin typeface="Arial"/>
                <a:ea typeface="微软雅黑"/>
                <a:cs typeface="+mn-cs"/>
              </a:rPr>
              <a:t>“Low Dropout Regulator”</a:t>
            </a:r>
            <a:endParaRPr kumimoji="0" lang="zh-CN" altLang="en-US" sz="2800" b="0" i="0" u="none" strike="noStrike" kern="1200" cap="none" spc="0" normalizeH="0" baseline="0" noProof="0">
              <a:ln>
                <a:noFill/>
              </a:ln>
              <a:solidFill>
                <a:prstClr val="white"/>
              </a:solidFill>
              <a:effectLst/>
              <a:uLnTx/>
              <a:uFillTx/>
              <a:latin typeface="Arial"/>
              <a:ea typeface="微软雅黑"/>
              <a:cs typeface="+mn-cs"/>
            </a:endParaRPr>
          </a:p>
        </p:txBody>
      </p:sp>
      <p:sp>
        <p:nvSpPr>
          <p:cNvPr id="3" name="文本框 2"/>
          <p:cNvSpPr txBox="1"/>
          <p:nvPr/>
        </p:nvSpPr>
        <p:spPr>
          <a:xfrm>
            <a:off x="361950" y="3716655"/>
            <a:ext cx="4327525" cy="175432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solidFill>
                  <a:schemeClr val="bg1"/>
                </a:solidFill>
              </a:rPr>
              <a:t>LDO</a:t>
            </a:r>
            <a:r>
              <a:rPr lang="zh-CN" altLang="en-US" dirty="0">
                <a:solidFill>
                  <a:schemeClr val="bg1"/>
                </a:solidFill>
              </a:rPr>
              <a:t>的稳压过程如下：采样电阻</a:t>
            </a:r>
            <a:r>
              <a:rPr lang="en-US" altLang="zh-CN" dirty="0">
                <a:solidFill>
                  <a:schemeClr val="bg1"/>
                </a:solidFill>
              </a:rPr>
              <a:t>R1</a:t>
            </a:r>
            <a:r>
              <a:rPr lang="zh-CN" altLang="en-US" dirty="0">
                <a:solidFill>
                  <a:schemeClr val="bg1"/>
                </a:solidFill>
              </a:rPr>
              <a:t>和</a:t>
            </a:r>
            <a:r>
              <a:rPr lang="en-US" altLang="zh-CN" dirty="0">
                <a:solidFill>
                  <a:schemeClr val="bg1"/>
                </a:solidFill>
              </a:rPr>
              <a:t>R2</a:t>
            </a:r>
            <a:r>
              <a:rPr lang="zh-CN" altLang="en-US" dirty="0">
                <a:solidFill>
                  <a:schemeClr val="bg1"/>
                </a:solidFill>
              </a:rPr>
              <a:t>将输出电压</a:t>
            </a:r>
            <a:r>
              <a:rPr lang="en-US" altLang="zh-CN" dirty="0" err="1">
                <a:solidFill>
                  <a:schemeClr val="bg1"/>
                </a:solidFill>
              </a:rPr>
              <a:t>Vout</a:t>
            </a:r>
            <a:r>
              <a:rPr lang="zh-CN" altLang="en-US" dirty="0">
                <a:solidFill>
                  <a:schemeClr val="bg1"/>
                </a:solidFill>
              </a:rPr>
              <a:t>的值分压后与基准电压比较，二者的差值经 过误差放大器后，控制</a:t>
            </a:r>
            <a:r>
              <a:rPr lang="en-US" altLang="zh-CN" dirty="0">
                <a:solidFill>
                  <a:schemeClr val="bg1"/>
                </a:solidFill>
              </a:rPr>
              <a:t>MOS</a:t>
            </a:r>
            <a:r>
              <a:rPr lang="zh-CN" altLang="en-US" dirty="0">
                <a:solidFill>
                  <a:schemeClr val="bg1"/>
                </a:solidFill>
              </a:rPr>
              <a:t>管的</a:t>
            </a:r>
            <a:r>
              <a:rPr lang="en-US" altLang="zh-CN" dirty="0" err="1">
                <a:solidFill>
                  <a:schemeClr val="bg1"/>
                </a:solidFill>
              </a:rPr>
              <a:t>Vgs</a:t>
            </a:r>
            <a:r>
              <a:rPr lang="zh-CN" altLang="en-US" dirty="0">
                <a:solidFill>
                  <a:schemeClr val="bg1"/>
                </a:solidFill>
              </a:rPr>
              <a:t>变化，从而改变</a:t>
            </a:r>
            <a:r>
              <a:rPr lang="en-US" altLang="zh-CN" dirty="0">
                <a:solidFill>
                  <a:schemeClr val="bg1"/>
                </a:solidFill>
              </a:rPr>
              <a:t>MOS</a:t>
            </a:r>
            <a:r>
              <a:rPr lang="zh-CN" altLang="en-US" dirty="0">
                <a:solidFill>
                  <a:schemeClr val="bg1"/>
                </a:solidFill>
              </a:rPr>
              <a:t>管的</a:t>
            </a:r>
            <a:r>
              <a:rPr lang="en-US" altLang="zh-CN" dirty="0" err="1">
                <a:solidFill>
                  <a:schemeClr val="bg1"/>
                </a:solidFill>
              </a:rPr>
              <a:t>Rds</a:t>
            </a:r>
            <a:r>
              <a:rPr lang="zh-CN" altLang="en-US" dirty="0">
                <a:solidFill>
                  <a:schemeClr val="bg1"/>
                </a:solidFill>
              </a:rPr>
              <a:t>，使</a:t>
            </a:r>
            <a:r>
              <a:rPr lang="en-US" altLang="zh-CN" dirty="0">
                <a:solidFill>
                  <a:schemeClr val="bg1"/>
                </a:solidFill>
              </a:rPr>
              <a:t>MOS</a:t>
            </a:r>
            <a:r>
              <a:rPr lang="zh-CN" altLang="en-US" dirty="0">
                <a:solidFill>
                  <a:schemeClr val="bg1"/>
                </a:solidFill>
              </a:rPr>
              <a:t>管上的压降增大</a:t>
            </a:r>
            <a:r>
              <a:rPr lang="en-US" altLang="zh-CN" dirty="0">
                <a:solidFill>
                  <a:schemeClr val="bg1"/>
                </a:solidFill>
              </a:rPr>
              <a:t>/</a:t>
            </a:r>
            <a:r>
              <a:rPr lang="zh-CN" altLang="en-US" dirty="0">
                <a:solidFill>
                  <a:schemeClr val="bg1"/>
                </a:solidFill>
              </a:rPr>
              <a:t>减小， 保持</a:t>
            </a:r>
            <a:r>
              <a:rPr lang="en-US" altLang="zh-CN" dirty="0" err="1">
                <a:solidFill>
                  <a:schemeClr val="bg1"/>
                </a:solidFill>
              </a:rPr>
              <a:t>Vout</a:t>
            </a:r>
            <a:r>
              <a:rPr lang="zh-CN" altLang="en-US" dirty="0">
                <a:solidFill>
                  <a:schemeClr val="bg1"/>
                </a:solidFill>
              </a:rPr>
              <a:t>稳定。 </a:t>
            </a:r>
            <a:endParaRPr kumimoji="0" lang="zh-CN" altLang="en-US" b="0" i="0" u="none" strike="noStrike" kern="1200" cap="none" spc="0" normalizeH="0" baseline="0" noProof="0" dirty="0">
              <a:ln>
                <a:noFill/>
              </a:ln>
              <a:solidFill>
                <a:schemeClr val="bg1"/>
              </a:solidFill>
              <a:effectLst/>
              <a:uLnTx/>
              <a:uFillTx/>
              <a:latin typeface="Arial"/>
              <a:ea typeface="微软雅黑"/>
              <a:cs typeface="+mn-cs"/>
            </a:endParaRPr>
          </a:p>
        </p:txBody>
      </p:sp>
      <p:pic>
        <p:nvPicPr>
          <p:cNvPr id="1026" name="Picture 2">
            <a:extLst>
              <a:ext uri="{FF2B5EF4-FFF2-40B4-BE49-F238E27FC236}">
                <a16:creationId xmlns:a16="http://schemas.microsoft.com/office/drawing/2014/main" id="{2648A565-DBC4-4BF5-81CB-FD0DB56C2EC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96694" y="1133475"/>
            <a:ext cx="6543675" cy="459105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484762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文本框 3"/>
          <p:cNvSpPr txBox="1"/>
          <p:nvPr/>
        </p:nvSpPr>
        <p:spPr>
          <a:xfrm>
            <a:off x="133985" y="1938655"/>
            <a:ext cx="8604885" cy="2183765"/>
          </a:xfrm>
          <a:prstGeom prst="rect">
            <a:avLst/>
          </a:prstGeom>
          <a:noFill/>
        </p:spPr>
        <p:txBody>
          <a:bodyPr wrap="square" rtlCol="0">
            <a:spAutoFit/>
          </a:bodyPr>
          <a:lstStyle/>
          <a:p>
            <a:pPr marL="457200" lvl="1" indent="457200"/>
            <a:r>
              <a:rPr lang="zh-CN" altLang="en-US" sz="2800" b="1" i="1" dirty="0">
                <a:solidFill>
                  <a:schemeClr val="bg1"/>
                </a:solidFill>
              </a:rPr>
              <a:t>线性稳压器（</a:t>
            </a:r>
            <a:r>
              <a:rPr lang="en-US" altLang="zh-CN" sz="2800" b="1" i="1" dirty="0">
                <a:solidFill>
                  <a:schemeClr val="bg1"/>
                </a:solidFill>
              </a:rPr>
              <a:t>LDO)</a:t>
            </a:r>
            <a:endParaRPr lang="zh-CN" altLang="en-US" b="1" dirty="0">
              <a:solidFill>
                <a:schemeClr val="bg1"/>
              </a:solidFill>
              <a:latin typeface="+mn-ea"/>
            </a:endParaRPr>
          </a:p>
          <a:p>
            <a:pPr marL="457200" lvl="1" indent="457200"/>
            <a:r>
              <a:rPr lang="en-US" altLang="zh-CN" b="1" dirty="0">
                <a:solidFill>
                  <a:schemeClr val="bg1"/>
                </a:solidFill>
                <a:latin typeface="+mn-ea"/>
              </a:rPr>
              <a:t>1.</a:t>
            </a:r>
            <a:r>
              <a:rPr lang="zh-CN" altLang="en-US" b="1" dirty="0">
                <a:solidFill>
                  <a:schemeClr val="bg1"/>
                </a:solidFill>
                <a:latin typeface="+mn-ea"/>
              </a:rPr>
              <a:t>输出电压只能低于输入电压</a:t>
            </a:r>
          </a:p>
          <a:p>
            <a:pPr marL="457200" lvl="1" indent="457200"/>
            <a:r>
              <a:rPr lang="en-US" altLang="zh-CN" b="1" dirty="0">
                <a:solidFill>
                  <a:schemeClr val="bg1"/>
                </a:solidFill>
                <a:latin typeface="+mn-ea"/>
              </a:rPr>
              <a:t>2.</a:t>
            </a:r>
            <a:r>
              <a:rPr lang="zh-CN" altLang="en-US" b="1" dirty="0">
                <a:solidFill>
                  <a:schemeClr val="bg1"/>
                </a:solidFill>
                <a:latin typeface="+mn-ea"/>
              </a:rPr>
              <a:t>输出电流一般较小</a:t>
            </a:r>
          </a:p>
          <a:p>
            <a:pPr marL="457200" lvl="1" indent="457200"/>
            <a:r>
              <a:rPr lang="en-US" altLang="zh-CN" b="1" dirty="0">
                <a:solidFill>
                  <a:schemeClr val="bg1"/>
                </a:solidFill>
                <a:latin typeface="+mn-ea"/>
              </a:rPr>
              <a:t>3.</a:t>
            </a:r>
            <a:r>
              <a:rPr lang="zh-CN" altLang="en-US" b="1" dirty="0">
                <a:solidFill>
                  <a:schemeClr val="bg1"/>
                </a:solidFill>
                <a:latin typeface="+mn-ea"/>
              </a:rPr>
              <a:t>原理简单</a:t>
            </a:r>
          </a:p>
          <a:p>
            <a:pPr marL="457200" lvl="1" indent="457200"/>
            <a:r>
              <a:rPr lang="en-US" altLang="zh-CN" b="1" dirty="0">
                <a:solidFill>
                  <a:schemeClr val="bg1"/>
                </a:solidFill>
                <a:latin typeface="+mn-ea"/>
              </a:rPr>
              <a:t>4.</a:t>
            </a:r>
            <a:r>
              <a:rPr lang="zh-CN" altLang="en-US" b="1" dirty="0">
                <a:solidFill>
                  <a:schemeClr val="bg1"/>
                </a:solidFill>
                <a:latin typeface="+mn-ea"/>
              </a:rPr>
              <a:t>设计简单，占用面积小</a:t>
            </a:r>
          </a:p>
          <a:p>
            <a:pPr marL="457200" lvl="1" indent="457200"/>
            <a:r>
              <a:rPr lang="en-US" altLang="zh-CN" b="1" dirty="0">
                <a:solidFill>
                  <a:schemeClr val="bg1"/>
                </a:solidFill>
                <a:latin typeface="+mn-ea"/>
              </a:rPr>
              <a:t>5.</a:t>
            </a:r>
            <a:r>
              <a:rPr lang="zh-CN" altLang="en-US" b="1" dirty="0">
                <a:solidFill>
                  <a:schemeClr val="bg1"/>
                </a:solidFill>
                <a:latin typeface="+mn-ea"/>
              </a:rPr>
              <a:t>一般转化效率不高</a:t>
            </a:r>
            <a:endParaRPr lang="zh-CN" b="1" dirty="0">
              <a:solidFill>
                <a:schemeClr val="bg1"/>
              </a:solidFill>
              <a:latin typeface="+mn-ea"/>
            </a:endParaRPr>
          </a:p>
          <a:p>
            <a:pPr marL="457200" lvl="1" indent="457200"/>
            <a:endParaRPr lang="en-US" altLang="zh-CN" b="1" dirty="0">
              <a:solidFill>
                <a:schemeClr val="bg1"/>
              </a:solidFill>
              <a:latin typeface="+mn-ea"/>
            </a:endParaRPr>
          </a:p>
        </p:txBody>
      </p:sp>
      <p:sp>
        <p:nvSpPr>
          <p:cNvPr id="5" name="平行四边形 4"/>
          <p:cNvSpPr/>
          <p:nvPr/>
        </p:nvSpPr>
        <p:spPr>
          <a:xfrm>
            <a:off x="1108710" y="1862455"/>
            <a:ext cx="3275965" cy="76200"/>
          </a:xfrm>
          <a:prstGeom prst="parallelogram">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半闭框 15"/>
          <p:cNvSpPr/>
          <p:nvPr>
            <p:custDataLst>
              <p:tags r:id="rId2"/>
            </p:custDataLst>
          </p:nvPr>
        </p:nvSpPr>
        <p:spPr>
          <a:xfrm rot="5400000">
            <a:off x="11463020" y="57150"/>
            <a:ext cx="786130" cy="673100"/>
          </a:xfrm>
          <a:prstGeom prst="halfFrame">
            <a:avLst/>
          </a:prstGeom>
          <a:solidFill>
            <a:schemeClr val="bg1"/>
          </a:solidFill>
          <a:ln>
            <a:solidFill>
              <a:schemeClr val="bg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solidFill>
                  <a:schemeClr val="tx1"/>
                </a:solidFill>
              </a:rPr>
              <a:t>  </a:t>
            </a:r>
          </a:p>
        </p:txBody>
      </p:sp>
      <p:pic>
        <p:nvPicPr>
          <p:cNvPr id="6" name="图片 5"/>
          <p:cNvPicPr>
            <a:picLocks noChangeAspect="1"/>
          </p:cNvPicPr>
          <p:nvPr>
            <p:custDataLst>
              <p:tags r:id="rId3"/>
            </p:custDataLst>
          </p:nvPr>
        </p:nvPicPr>
        <p:blipFill>
          <a:blip r:embed="rId6"/>
          <a:stretch>
            <a:fillRect/>
          </a:stretch>
        </p:blipFill>
        <p:spPr>
          <a:xfrm>
            <a:off x="6647815" y="202565"/>
            <a:ext cx="3685540" cy="2892425"/>
          </a:xfrm>
          <a:prstGeom prst="rect">
            <a:avLst/>
          </a:prstGeom>
        </p:spPr>
      </p:pic>
      <p:pic>
        <p:nvPicPr>
          <p:cNvPr id="7" name="图片 6"/>
          <p:cNvPicPr>
            <a:picLocks noChangeAspect="1"/>
          </p:cNvPicPr>
          <p:nvPr>
            <p:custDataLst>
              <p:tags r:id="rId4"/>
            </p:custDataLst>
          </p:nvPr>
        </p:nvPicPr>
        <p:blipFill>
          <a:blip r:embed="rId7"/>
          <a:stretch>
            <a:fillRect/>
          </a:stretch>
        </p:blipFill>
        <p:spPr>
          <a:xfrm>
            <a:off x="6647815" y="3282315"/>
            <a:ext cx="3626485" cy="2658110"/>
          </a:xfrm>
          <a:prstGeom prst="rect">
            <a:avLst/>
          </a:prstGeom>
        </p:spPr>
      </p:pic>
      <p:sp>
        <p:nvSpPr>
          <p:cNvPr id="8" name="文本框 7"/>
          <p:cNvSpPr txBox="1"/>
          <p:nvPr/>
        </p:nvSpPr>
        <p:spPr>
          <a:xfrm>
            <a:off x="1108710" y="5933440"/>
            <a:ext cx="10406380" cy="645160"/>
          </a:xfrm>
          <a:prstGeom prst="rect">
            <a:avLst/>
          </a:prstGeom>
          <a:noFill/>
        </p:spPr>
        <p:txBody>
          <a:bodyPr wrap="square" rtlCol="0" anchor="t">
            <a:spAutoFit/>
          </a:bodyPr>
          <a:lstStyle/>
          <a:p>
            <a:r>
              <a:rPr lang="zh-CN" altLang="en-US" dirty="0">
                <a:solidFill>
                  <a:schemeClr val="bg1"/>
                </a:solidFill>
              </a:rPr>
              <a:t>https://www.bilibili.com/video/BV1B14y117cA/?spm_id_from=333.788.recommend_more_video.0&amp;vd_source=47e5f29efae13905a9525fd8959e399b</a:t>
            </a:r>
          </a:p>
        </p:txBody>
      </p:sp>
      <p:pic>
        <p:nvPicPr>
          <p:cNvPr id="12" name="图片 11" descr="logo"/>
          <p:cNvPicPr>
            <a:picLocks noChangeAspect="1"/>
          </p:cNvPicPr>
          <p:nvPr/>
        </p:nvPicPr>
        <p:blipFill rotWithShape="1">
          <a:blip r:embed="rId8"/>
          <a:srcRect l="8581" t="33166" r="53795" b="45767"/>
          <a:stretch>
            <a:fillRect/>
          </a:stretch>
        </p:blipFill>
        <p:spPr>
          <a:xfrm>
            <a:off x="588475" y="248215"/>
            <a:ext cx="2580238" cy="1444783"/>
          </a:xfrm>
          <a:prstGeom prst="rect">
            <a:avLst/>
          </a:prstGeom>
        </p:spPr>
      </p:pic>
      <p:sp>
        <p:nvSpPr>
          <p:cNvPr id="3" name="文本框 2"/>
          <p:cNvSpPr txBox="1"/>
          <p:nvPr/>
        </p:nvSpPr>
        <p:spPr>
          <a:xfrm>
            <a:off x="1108710" y="4122420"/>
            <a:ext cx="4064000" cy="1014730"/>
          </a:xfrm>
          <a:prstGeom prst="rect">
            <a:avLst/>
          </a:prstGeom>
          <a:noFill/>
        </p:spPr>
        <p:txBody>
          <a:bodyPr wrap="square" rtlCol="0">
            <a:spAutoFit/>
          </a:bodyPr>
          <a:lstStyle/>
          <a:p>
            <a:r>
              <a:rPr lang="zh-CN" altLang="en-US" sz="2000" b="1">
                <a:solidFill>
                  <a:schemeClr val="bg1"/>
                </a:solidFill>
              </a:rPr>
              <a:t>应用：</a:t>
            </a:r>
            <a:r>
              <a:rPr lang="en-US" altLang="zh-CN" sz="2000" b="1">
                <a:solidFill>
                  <a:schemeClr val="bg1"/>
                </a:solidFill>
              </a:rPr>
              <a:t>LDO</a:t>
            </a:r>
            <a:r>
              <a:rPr lang="zh-CN" altLang="en-US" sz="2000" b="1">
                <a:solidFill>
                  <a:schemeClr val="bg1"/>
                </a:solidFill>
              </a:rPr>
              <a:t>适合低功率、对噪声要求高的应用，尤其是输入和输出电压差不大的时候。</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RhMzk1MTA5YmZmNDE1YmU4Yzk3YjE1NmM0NzE1Yzg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306</TotalTime>
  <Words>1178</Words>
  <Application>Microsoft Office PowerPoint</Application>
  <PresentationFormat>宽屏</PresentationFormat>
  <Paragraphs>152</Paragraphs>
  <Slides>26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26</vt:i4>
      </vt:variant>
    </vt:vector>
  </HeadingPairs>
  <TitlesOfParts>
    <vt:vector size="32" baseType="lpstr">
      <vt:lpstr>Inter</vt:lpstr>
      <vt:lpstr>微软雅黑</vt:lpstr>
      <vt:lpstr>Arial</vt:lpstr>
      <vt:lpstr>Cambria Math</vt:lpstr>
      <vt:lpstr>Wingdings</vt:lpstr>
      <vt:lpstr>WPS</vt:lpstr>
      <vt:lpstr>电源设计基础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设计案例分析</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k'k</dc:creator>
  <cp:lastModifiedBy>k'k</cp:lastModifiedBy>
  <cp:revision>344</cp:revision>
  <dcterms:created xsi:type="dcterms:W3CDTF">2019-06-19T02:08:00Z</dcterms:created>
  <dcterms:modified xsi:type="dcterms:W3CDTF">2025-10-11T08:08:57Z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2052-12.1.0.22529</vt:lpwstr>
  </property>
  <property fmtid="{D5CDD505-2E9C-101B-9397-08002B2CF9AE}" pid="3" name="ICV">
    <vt:lpwstr>6BFF0EE4AF59485190166BFB7694E59F_13</vt:lpwstr>
  </property>
</Properties>
</file>