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4" r:id="rId4"/>
    <p:sldId id="278" r:id="rId5"/>
    <p:sldId id="277" r:id="rId6"/>
    <p:sldId id="261" r:id="rId7"/>
    <p:sldId id="262" r:id="rId8"/>
    <p:sldId id="264" r:id="rId9"/>
    <p:sldId id="266" r:id="rId10"/>
    <p:sldId id="267" r:id="rId11"/>
    <p:sldId id="269" r:id="rId12"/>
    <p:sldId id="265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C509C-65A7-442F-A63A-9F8C8E55C4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6DB9A4-A5F3-4D70-B134-06F0AFBB8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Introducing InvestPro, an innovative stock market dashboard, engineered for your investment success. InvestPro provides a sophisticated platform that delivers live stock market updates.</a:t>
          </a:r>
          <a:endParaRPr lang="en-US" dirty="0"/>
        </a:p>
      </dgm:t>
    </dgm:pt>
    <dgm:pt modelId="{02A1529E-8CCD-438D-B392-3FEC41310162}" type="parTrans" cxnId="{A10F11EF-93BF-427C-993C-90E85A68B46A}">
      <dgm:prSet/>
      <dgm:spPr/>
      <dgm:t>
        <a:bodyPr/>
        <a:lstStyle/>
        <a:p>
          <a:endParaRPr lang="en-US"/>
        </a:p>
      </dgm:t>
    </dgm:pt>
    <dgm:pt modelId="{0F7F59F6-1841-4256-8A01-88C1ED0996A7}" type="sibTrans" cxnId="{A10F11EF-93BF-427C-993C-90E85A68B46A}">
      <dgm:prSet/>
      <dgm:spPr/>
      <dgm:t>
        <a:bodyPr/>
        <a:lstStyle/>
        <a:p>
          <a:endParaRPr lang="en-US"/>
        </a:p>
      </dgm:t>
    </dgm:pt>
    <dgm:pt modelId="{7D4B6280-F6D1-494B-960E-BC98B911A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data and analysis are essential for informed investment decisions and risk mitigation. InvestPro keeps investors well-informed, enabling confident decision-making and effortless navigation of the complex investment landscape.</a:t>
          </a:r>
          <a:endParaRPr lang="en-US" dirty="0"/>
        </a:p>
      </dgm:t>
    </dgm:pt>
    <dgm:pt modelId="{D9D65AAB-D65A-46B2-A1F6-0CAF7A0F06B4}" type="parTrans" cxnId="{39D6AE16-9ED8-4844-BB5A-2D064547D2A4}">
      <dgm:prSet/>
      <dgm:spPr/>
      <dgm:t>
        <a:bodyPr/>
        <a:lstStyle/>
        <a:p>
          <a:endParaRPr lang="en-US"/>
        </a:p>
      </dgm:t>
    </dgm:pt>
    <dgm:pt modelId="{0F04F451-477A-4DAC-AB2D-8BC0F3CEE444}" type="sibTrans" cxnId="{39D6AE16-9ED8-4844-BB5A-2D064547D2A4}">
      <dgm:prSet/>
      <dgm:spPr/>
      <dgm:t>
        <a:bodyPr/>
        <a:lstStyle/>
        <a:p>
          <a:endParaRPr lang="en-US"/>
        </a:p>
      </dgm:t>
    </dgm:pt>
    <dgm:pt modelId="{60463066-4878-4E53-A7DA-F7F6BC7214A0}" type="pres">
      <dgm:prSet presAssocID="{A98C509C-65A7-442F-A63A-9F8C8E55C465}" presName="root" presStyleCnt="0">
        <dgm:presLayoutVars>
          <dgm:dir/>
          <dgm:resizeHandles val="exact"/>
        </dgm:presLayoutVars>
      </dgm:prSet>
      <dgm:spPr/>
    </dgm:pt>
    <dgm:pt modelId="{F4307B20-B220-4324-9D01-E8359A98D032}" type="pres">
      <dgm:prSet presAssocID="{166DB9A4-A5F3-4D70-B134-06F0AFBB88CE}" presName="compNode" presStyleCnt="0"/>
      <dgm:spPr/>
    </dgm:pt>
    <dgm:pt modelId="{75792777-153E-4ACF-9C2D-8149B6ED72CF}" type="pres">
      <dgm:prSet presAssocID="{166DB9A4-A5F3-4D70-B134-06F0AFBB88CE}" presName="bgRect" presStyleLbl="bgShp" presStyleIdx="0" presStyleCnt="2"/>
      <dgm:spPr/>
    </dgm:pt>
    <dgm:pt modelId="{5D0BAC34-11A5-49EC-B7B5-DCEBD81559D7}" type="pres">
      <dgm:prSet presAssocID="{166DB9A4-A5F3-4D70-B134-06F0AFBB88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F452207-D6A2-498D-BA9E-83FA761675F3}" type="pres">
      <dgm:prSet presAssocID="{166DB9A4-A5F3-4D70-B134-06F0AFBB88CE}" presName="spaceRect" presStyleCnt="0"/>
      <dgm:spPr/>
    </dgm:pt>
    <dgm:pt modelId="{0060D19E-BF38-430A-9143-638A46CDB985}" type="pres">
      <dgm:prSet presAssocID="{166DB9A4-A5F3-4D70-B134-06F0AFBB88CE}" presName="parTx" presStyleLbl="revTx" presStyleIdx="0" presStyleCnt="2">
        <dgm:presLayoutVars>
          <dgm:chMax val="0"/>
          <dgm:chPref val="0"/>
        </dgm:presLayoutVars>
      </dgm:prSet>
      <dgm:spPr/>
    </dgm:pt>
    <dgm:pt modelId="{94C87B51-89F4-4F95-9417-297B0D406276}" type="pres">
      <dgm:prSet presAssocID="{0F7F59F6-1841-4256-8A01-88C1ED0996A7}" presName="sibTrans" presStyleCnt="0"/>
      <dgm:spPr/>
    </dgm:pt>
    <dgm:pt modelId="{EE46655E-982B-4FCD-B044-6FF85F28E7C2}" type="pres">
      <dgm:prSet presAssocID="{7D4B6280-F6D1-494B-960E-BC98B911AA10}" presName="compNode" presStyleCnt="0"/>
      <dgm:spPr/>
    </dgm:pt>
    <dgm:pt modelId="{7EEE62BC-E00A-431D-900D-6208141FD765}" type="pres">
      <dgm:prSet presAssocID="{7D4B6280-F6D1-494B-960E-BC98B911AA10}" presName="bgRect" presStyleLbl="bgShp" presStyleIdx="1" presStyleCnt="2"/>
      <dgm:spPr/>
    </dgm:pt>
    <dgm:pt modelId="{C44995B0-9B12-4489-B83D-1A1854A3B231}" type="pres">
      <dgm:prSet presAssocID="{7D4B6280-F6D1-494B-960E-BC98B911AA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8658398-8982-4CE6-B9F3-BEDF13557986}" type="pres">
      <dgm:prSet presAssocID="{7D4B6280-F6D1-494B-960E-BC98B911AA10}" presName="spaceRect" presStyleCnt="0"/>
      <dgm:spPr/>
    </dgm:pt>
    <dgm:pt modelId="{1FA29C1E-8B1A-4408-8F41-21EBDEDEA10D}" type="pres">
      <dgm:prSet presAssocID="{7D4B6280-F6D1-494B-960E-BC98B911AA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5B45807-D53D-4A45-9A23-DF694816AF17}" type="presOf" srcId="{166DB9A4-A5F3-4D70-B134-06F0AFBB88CE}" destId="{0060D19E-BF38-430A-9143-638A46CDB985}" srcOrd="0" destOrd="0" presId="urn:microsoft.com/office/officeart/2018/2/layout/IconVerticalSolidList"/>
    <dgm:cxn modelId="{39D6AE16-9ED8-4844-BB5A-2D064547D2A4}" srcId="{A98C509C-65A7-442F-A63A-9F8C8E55C465}" destId="{7D4B6280-F6D1-494B-960E-BC98B911AA10}" srcOrd="1" destOrd="0" parTransId="{D9D65AAB-D65A-46B2-A1F6-0CAF7A0F06B4}" sibTransId="{0F04F451-477A-4DAC-AB2D-8BC0F3CEE444}"/>
    <dgm:cxn modelId="{06F32425-0AE2-4EA4-A005-61B15CEFDF7D}" type="presOf" srcId="{7D4B6280-F6D1-494B-960E-BC98B911AA10}" destId="{1FA29C1E-8B1A-4408-8F41-21EBDEDEA10D}" srcOrd="0" destOrd="0" presId="urn:microsoft.com/office/officeart/2018/2/layout/IconVerticalSolidList"/>
    <dgm:cxn modelId="{80C8B79A-1FF8-4B76-81E8-6C87B043AB09}" type="presOf" srcId="{A98C509C-65A7-442F-A63A-9F8C8E55C465}" destId="{60463066-4878-4E53-A7DA-F7F6BC7214A0}" srcOrd="0" destOrd="0" presId="urn:microsoft.com/office/officeart/2018/2/layout/IconVerticalSolidList"/>
    <dgm:cxn modelId="{A10F11EF-93BF-427C-993C-90E85A68B46A}" srcId="{A98C509C-65A7-442F-A63A-9F8C8E55C465}" destId="{166DB9A4-A5F3-4D70-B134-06F0AFBB88CE}" srcOrd="0" destOrd="0" parTransId="{02A1529E-8CCD-438D-B392-3FEC41310162}" sibTransId="{0F7F59F6-1841-4256-8A01-88C1ED0996A7}"/>
    <dgm:cxn modelId="{268E73DB-5FD8-4DC8-8573-2ED8F0E2EA22}" type="presParOf" srcId="{60463066-4878-4E53-A7DA-F7F6BC7214A0}" destId="{F4307B20-B220-4324-9D01-E8359A98D032}" srcOrd="0" destOrd="0" presId="urn:microsoft.com/office/officeart/2018/2/layout/IconVerticalSolidList"/>
    <dgm:cxn modelId="{DE38E31A-9B52-430A-8339-D0F0EE63BD15}" type="presParOf" srcId="{F4307B20-B220-4324-9D01-E8359A98D032}" destId="{75792777-153E-4ACF-9C2D-8149B6ED72CF}" srcOrd="0" destOrd="0" presId="urn:microsoft.com/office/officeart/2018/2/layout/IconVerticalSolidList"/>
    <dgm:cxn modelId="{C883E582-F993-4290-AB7D-9EA5A6919548}" type="presParOf" srcId="{F4307B20-B220-4324-9D01-E8359A98D032}" destId="{5D0BAC34-11A5-49EC-B7B5-DCEBD81559D7}" srcOrd="1" destOrd="0" presId="urn:microsoft.com/office/officeart/2018/2/layout/IconVerticalSolidList"/>
    <dgm:cxn modelId="{E59DC5A4-7A42-4B20-AD68-72607CC46AF3}" type="presParOf" srcId="{F4307B20-B220-4324-9D01-E8359A98D032}" destId="{9F452207-D6A2-498D-BA9E-83FA761675F3}" srcOrd="2" destOrd="0" presId="urn:microsoft.com/office/officeart/2018/2/layout/IconVerticalSolidList"/>
    <dgm:cxn modelId="{941CA216-D168-4966-8F95-F77C2EEAC287}" type="presParOf" srcId="{F4307B20-B220-4324-9D01-E8359A98D032}" destId="{0060D19E-BF38-430A-9143-638A46CDB985}" srcOrd="3" destOrd="0" presId="urn:microsoft.com/office/officeart/2018/2/layout/IconVerticalSolidList"/>
    <dgm:cxn modelId="{4CF2F8E7-6315-4679-B971-7A5D05B934FC}" type="presParOf" srcId="{60463066-4878-4E53-A7DA-F7F6BC7214A0}" destId="{94C87B51-89F4-4F95-9417-297B0D406276}" srcOrd="1" destOrd="0" presId="urn:microsoft.com/office/officeart/2018/2/layout/IconVerticalSolidList"/>
    <dgm:cxn modelId="{8AF7284D-6ADC-425B-BF5A-BA6B20AF5638}" type="presParOf" srcId="{60463066-4878-4E53-A7DA-F7F6BC7214A0}" destId="{EE46655E-982B-4FCD-B044-6FF85F28E7C2}" srcOrd="2" destOrd="0" presId="urn:microsoft.com/office/officeart/2018/2/layout/IconVerticalSolidList"/>
    <dgm:cxn modelId="{0D1334C9-43AA-493B-93A2-730971CAB0C1}" type="presParOf" srcId="{EE46655E-982B-4FCD-B044-6FF85F28E7C2}" destId="{7EEE62BC-E00A-431D-900D-6208141FD765}" srcOrd="0" destOrd="0" presId="urn:microsoft.com/office/officeart/2018/2/layout/IconVerticalSolidList"/>
    <dgm:cxn modelId="{051AE32F-33C8-42F9-8B6B-5E27117E5F0A}" type="presParOf" srcId="{EE46655E-982B-4FCD-B044-6FF85F28E7C2}" destId="{C44995B0-9B12-4489-B83D-1A1854A3B231}" srcOrd="1" destOrd="0" presId="urn:microsoft.com/office/officeart/2018/2/layout/IconVerticalSolidList"/>
    <dgm:cxn modelId="{37C1BA84-11C1-4F61-9D23-84A76F3151ED}" type="presParOf" srcId="{EE46655E-982B-4FCD-B044-6FF85F28E7C2}" destId="{58658398-8982-4CE6-B9F3-BEDF13557986}" srcOrd="2" destOrd="0" presId="urn:microsoft.com/office/officeart/2018/2/layout/IconVerticalSolidList"/>
    <dgm:cxn modelId="{8B2F5D4E-E6B2-4DA1-92C8-4E4BBB845995}" type="presParOf" srcId="{EE46655E-982B-4FCD-B044-6FF85F28E7C2}" destId="{1FA29C1E-8B1A-4408-8F41-21EBDEDEA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92777-153E-4ACF-9C2D-8149B6ED72CF}">
      <dsp:nvSpPr>
        <dsp:cNvPr id="0" name=""/>
        <dsp:cNvSpPr/>
      </dsp:nvSpPr>
      <dsp:spPr>
        <a:xfrm>
          <a:off x="0" y="601171"/>
          <a:ext cx="7223760" cy="1109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BAC34-11A5-49EC-B7B5-DCEBD81559D7}">
      <dsp:nvSpPr>
        <dsp:cNvPr id="0" name=""/>
        <dsp:cNvSpPr/>
      </dsp:nvSpPr>
      <dsp:spPr>
        <a:xfrm>
          <a:off x="335731" y="850888"/>
          <a:ext cx="610420" cy="610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D19E-BF38-430A-9143-638A46CDB985}">
      <dsp:nvSpPr>
        <dsp:cNvPr id="0" name=""/>
        <dsp:cNvSpPr/>
      </dsp:nvSpPr>
      <dsp:spPr>
        <a:xfrm>
          <a:off x="1281882" y="601171"/>
          <a:ext cx="5941877" cy="110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60" tIns="117460" rIns="117460" bIns="117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Introducing InvestPro, an innovative stock market dashboard, engineered for your investment success. InvestPro provides a sophisticated platform that delivers live stock market updates.</a:t>
          </a:r>
          <a:endParaRPr lang="en-US" sz="1400" kern="1200" dirty="0"/>
        </a:p>
      </dsp:txBody>
      <dsp:txXfrm>
        <a:off x="1281882" y="601171"/>
        <a:ext cx="5941877" cy="1109855"/>
      </dsp:txXfrm>
    </dsp:sp>
    <dsp:sp modelId="{7EEE62BC-E00A-431D-900D-6208141FD765}">
      <dsp:nvSpPr>
        <dsp:cNvPr id="0" name=""/>
        <dsp:cNvSpPr/>
      </dsp:nvSpPr>
      <dsp:spPr>
        <a:xfrm>
          <a:off x="0" y="1988490"/>
          <a:ext cx="7223760" cy="1109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995B0-9B12-4489-B83D-1A1854A3B231}">
      <dsp:nvSpPr>
        <dsp:cNvPr id="0" name=""/>
        <dsp:cNvSpPr/>
      </dsp:nvSpPr>
      <dsp:spPr>
        <a:xfrm>
          <a:off x="335731" y="2238207"/>
          <a:ext cx="610420" cy="610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29C1E-8B1A-4408-8F41-21EBDEDEA10D}">
      <dsp:nvSpPr>
        <dsp:cNvPr id="0" name=""/>
        <dsp:cNvSpPr/>
      </dsp:nvSpPr>
      <dsp:spPr>
        <a:xfrm>
          <a:off x="1281882" y="1988490"/>
          <a:ext cx="5941877" cy="110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60" tIns="117460" rIns="117460" bIns="117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Real-time data and analysis are essential for informed investment decisions and risk mitigation. InvestPro keeps investors well-informed, enabling confident decision-making and effortless navigation of the complex investment landscape.</a:t>
          </a:r>
          <a:endParaRPr lang="en-US" sz="1400" kern="1200" dirty="0"/>
        </a:p>
      </dsp:txBody>
      <dsp:txXfrm>
        <a:off x="1281882" y="1988490"/>
        <a:ext cx="5941877" cy="110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0BCD-3C98-9352-CDCE-EAC57BCC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31C8-2E80-95B5-F650-02AE8E8C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FDCA-8041-F209-ECF2-BB0CB5A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CF84-5206-F968-2D26-EC03B85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785C-C705-6B40-A90F-C7AEC8C6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27F-45CF-0AB1-4EA3-D1ECE04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9701-FF76-E069-BB32-D7DB56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DAA4-13DB-07B4-1E05-7E6ADFDB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C210-16FE-4539-BD0D-56A6C56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912C-51B8-7EA7-787B-CACB32D0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06D0-D7A6-CEE9-B52A-814AF88FF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6EC4-5AD5-934B-74A1-AFDB790E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A1B9-2C6F-5861-E79E-E8446EE1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BC2C-B80F-AC79-FBB9-85E85161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BDCC-7CCD-0FEE-557A-CAFCE26A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3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027-6FD3-9C9F-5CE3-6339C589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46FD-D244-B0FB-92E7-B241BE25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D3E9-14C4-EE97-19D9-4F753D83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12FC-36C5-C32F-C4CB-1FB6BFA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F244-F945-B700-BEC4-72F0C14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B031-965D-B3BC-7E4A-3C01D545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ACC80-1183-503B-4C94-8218F753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F6DA-F07D-28BB-D4F5-F456F061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1DC7-AF9F-5B13-4A6E-85A9CCDA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A4D9-689E-74DE-3858-DD07E749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DDD2-A3BE-F192-C1A3-25733083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D980-67B5-F96D-DEB9-2643024F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AE22-DF0E-0422-C564-E2470EA0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F8AD-BA5F-6B73-DD23-510EC23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469C2-E1A6-4650-7955-8ABAD19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9A8A-7894-B0F0-C65E-4D66DE67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1B06-3ED2-899A-3639-FEA86C86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6ECF-D441-15FD-7A82-4E60724B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23B1-C0BE-7E45-B094-33D82CB8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E1A2C-4203-5137-03DB-503E09353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3B510-8AC5-3129-E0FC-391C1885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70640-B724-104E-D147-FE556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C99B0-9BDB-F5A9-A33E-6F49AD3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B9CCA-CC56-490F-1390-178FDC7C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6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6E80-2F27-122C-5E9E-42988170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3F61D-2638-7859-99FA-4F19E70A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D565C-D3E3-CD24-7513-3A6314E9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E51-441D-2613-24FC-56BBDCD6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0FCA-1945-0EF9-DEA6-0ACB44BE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3BA3-2553-8C50-6762-124473F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3480-6EC2-BBD4-B46A-B6EBEF4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2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5184-19AC-37E7-6B38-586F6413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D49-95FB-F6D7-E40F-EB04D260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100F9-0214-CA7C-1B34-BC4903F4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204C-C595-C37D-E2DE-73375B9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8F44-E6B4-1A42-9BD6-70EB8501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CE55-F5BF-3A71-FAA5-55E589B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AF85-F079-E84F-4392-F6E6AAE0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73FA-5FB5-0D60-B180-B885D2D0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CD2B0-E967-4095-D35F-A408F3F1C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CD3A-8285-2185-C0BE-5E70E91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4C1A-DA2A-57B2-4823-0A8076EC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B8D3-B341-834A-893E-57A0B05A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414D9-F69B-E234-CBAF-F10D3830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EA3E8-52CE-4F2C-A4B9-FD4A3F88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E67C-8466-84BE-EBE7-0815393AF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64E6A-D44E-482B-9938-BDFA6302EBFE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1E8E-BA3D-777A-CE10-A3AE64F1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A3FE-2D3B-8184-F4FE-81FF0ADB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20A9-D96B-4487-8E92-16BED98D0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investpro-six.vercel.app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jasneet-arora27/InvestPro-Empowering-Your-Investment-Succes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58288589@N02/40390415410" TargetMode="Externa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3.tradingview.com/external-embedding/embed-widget-ticker-tape.js" TargetMode="External"/><Relationship Id="rId13" Type="http://schemas.microsoft.com/office/2007/relationships/hdphoto" Target="../media/hdphoto1.wdp"/><Relationship Id="rId3" Type="http://schemas.openxmlformats.org/officeDocument/2006/relationships/hyperlink" Target="https://pxhere.com/en/photo/1451193" TargetMode="External"/><Relationship Id="rId7" Type="http://schemas.openxmlformats.org/officeDocument/2006/relationships/hyperlink" Target="https://vercel.com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github.com/" TargetMode="External"/><Relationship Id="rId10" Type="http://schemas.openxmlformats.org/officeDocument/2006/relationships/hyperlink" Target="https://s3.tradingview.com/external-embedding/embed-widget-symbol-overview.js" TargetMode="External"/><Relationship Id="rId4" Type="http://schemas.openxmlformats.org/officeDocument/2006/relationships/hyperlink" Target="https://www.youtube.com/" TargetMode="External"/><Relationship Id="rId9" Type="http://schemas.openxmlformats.org/officeDocument/2006/relationships/hyperlink" Target="https://s3.tradingview.com/external-embedding/embed-widget-forex-heat-map.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uricivile.it/effetti-dichiarazione-di-fallimento-azioni-giudiziali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1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goal-success-dart-board-1955257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3/5-primary-skills-every-web-developer-should-hav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teinspector.com/images/investing/trading-screen/" TargetMode="Externa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17098-C324-F4BB-5CAD-5BB094982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424358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400" b="1" dirty="0"/>
              <a:t>Team Members:</a:t>
            </a:r>
          </a:p>
          <a:p>
            <a:pPr algn="l"/>
            <a:r>
              <a:rPr lang="en-IN" sz="2400" dirty="0"/>
              <a:t>Japneet Kaur (2210990433)</a:t>
            </a:r>
          </a:p>
          <a:p>
            <a:pPr algn="l"/>
            <a:r>
              <a:rPr lang="en-IN" sz="2400" dirty="0"/>
              <a:t>Japneet Singh (2210990434)</a:t>
            </a:r>
          </a:p>
          <a:p>
            <a:pPr algn="l"/>
            <a:r>
              <a:rPr lang="en-IN" sz="2400" dirty="0"/>
              <a:t>Jasneet Arora (2210990451)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88077-B034-BC36-A2FE-57E465FA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4" r="27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51F0417-3560-F4F8-8DC8-0FD1839C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3177580"/>
            <a:ext cx="4495632" cy="573194"/>
          </a:xfrm>
          <a:prstGeom prst="rect">
            <a:avLst/>
          </a:prstGeom>
        </p:spPr>
      </p:pic>
      <p:pic>
        <p:nvPicPr>
          <p:cNvPr id="10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C5E5891F-69B0-5394-665A-737A3173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6442" y="4587"/>
            <a:ext cx="2085558" cy="208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161A3E-995D-46C6-11D0-B0FB8BDF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261" y="1910350"/>
            <a:ext cx="6251110" cy="1183496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InvestPro: Empowering Your Investment Success</a:t>
            </a:r>
            <a:endParaRPr lang="en-IN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C22FF-644C-E9F7-1531-57858FD2EA6A}"/>
              </a:ext>
            </a:extLst>
          </p:cNvPr>
          <p:cNvSpPr txBox="1"/>
          <p:nvPr/>
        </p:nvSpPr>
        <p:spPr>
          <a:xfrm>
            <a:off x="9281915" y="4642304"/>
            <a:ext cx="2187456" cy="134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Submitted to: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Baljit Kaur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400" dirty="0">
                <a:latin typeface="Aptos" panose="02110004020202020204"/>
              </a:rPr>
              <a:t>Mr. Vikas Patel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100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C19CB26-D464-A408-459B-88752BF5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  <p:pic>
        <p:nvPicPr>
          <p:cNvPr id="5" name="Picture 4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C2349CD0-9F74-3FAA-7E15-E3B761D64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4A1DE6C3-F203-77F4-FB48-B113BEB92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4" name="Picture 3" descr="A person standing in front of a question mark&#10;&#10;Description automatically generated">
            <a:extLst>
              <a:ext uri="{FF2B5EF4-FFF2-40B4-BE49-F238E27FC236}">
                <a16:creationId xmlns:a16="http://schemas.microsoft.com/office/drawing/2014/main" id="{121B9902-4C5E-E0E5-4589-27EE1B6F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  <p:pic>
        <p:nvPicPr>
          <p:cNvPr id="6" name="Picture 5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8B7FA516-72B5-074C-4A84-17389E72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4FA0AB66-E46B-6F3E-60D3-E7FFF170A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0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17B80-8157-6CF2-7039-7E16D402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/>
              <a:t>Explore Our Project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08F-A281-15A1-B062-12E3A93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IN" sz="2000" b="1" dirty="0"/>
              <a:t>GitHub Repository: </a:t>
            </a:r>
            <a:r>
              <a:rPr lang="en-IN" sz="2000" dirty="0">
                <a:hlinkClick r:id="rId2"/>
              </a:rPr>
              <a:t>https://github.com/jasneet-arora27/InvestPro-Empowering-Your-Investment-Success.git</a:t>
            </a:r>
            <a:endParaRPr lang="en-IN" sz="2000" dirty="0"/>
          </a:p>
          <a:p>
            <a:r>
              <a:rPr lang="en-IN" sz="2000" b="1" dirty="0"/>
              <a:t>Live Website Host Link: </a:t>
            </a:r>
            <a:r>
              <a:rPr lang="en-IN" sz="2000" dirty="0">
                <a:hlinkClick r:id="rId3"/>
              </a:rPr>
              <a:t>https://investpro-six.vercel.app/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 descr="A pair of dice on a stock market&#10;&#10;Description automatically generated">
            <a:extLst>
              <a:ext uri="{FF2B5EF4-FFF2-40B4-BE49-F238E27FC236}">
                <a16:creationId xmlns:a16="http://schemas.microsoft.com/office/drawing/2014/main" id="{963030F6-AD2B-A241-BCCF-DD49DF7809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022" r="160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2CECAFE-F112-DD50-1435-A14C3C1F73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9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04474913-6A80-24ED-CE76-6844B7345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4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group of people looking at a graph on a paper&#10;&#10;Description automatically generated">
            <a:extLst>
              <a:ext uri="{FF2B5EF4-FFF2-40B4-BE49-F238E27FC236}">
                <a16:creationId xmlns:a16="http://schemas.microsoft.com/office/drawing/2014/main" id="{34C07025-4DC7-3D2D-7E24-EE25747BD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25" r="235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17B80-8157-6CF2-7039-7E16D402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08F-A281-15A1-B062-12E3A93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52"/>
            <a:ext cx="5534608" cy="4128946"/>
          </a:xfrm>
        </p:spPr>
        <p:txBody>
          <a:bodyPr>
            <a:noAutofit/>
          </a:bodyPr>
          <a:lstStyle/>
          <a:p>
            <a:pPr>
              <a:buSzPct val="110000"/>
            </a:pPr>
            <a:r>
              <a:rPr lang="en-IN" sz="1600" b="1" dirty="0"/>
              <a:t>Youtube: </a:t>
            </a:r>
            <a:r>
              <a:rPr lang="en-IN" sz="1600" dirty="0">
                <a:hlinkClick r:id="rId4"/>
              </a:rPr>
              <a:t>https://www.youtube.com/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GitHub: </a:t>
            </a:r>
            <a:r>
              <a:rPr lang="en-IN" sz="1600" dirty="0">
                <a:hlinkClick r:id="rId5"/>
              </a:rPr>
              <a:t>https://www.github.com/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w3 Schools: </a:t>
            </a:r>
            <a:r>
              <a:rPr lang="en-IN" sz="1600" dirty="0">
                <a:hlinkClick r:id="rId6"/>
              </a:rPr>
              <a:t>https://www.w3schools.com/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Vercel: </a:t>
            </a:r>
            <a:r>
              <a:rPr lang="en-IN" sz="1600" dirty="0">
                <a:hlinkClick r:id="rId7"/>
              </a:rPr>
              <a:t>https://vercel.com/</a:t>
            </a:r>
            <a:endParaRPr lang="en-IN" sz="1600" dirty="0"/>
          </a:p>
          <a:p>
            <a:pPr>
              <a:buSzPct val="110000"/>
            </a:pPr>
            <a:r>
              <a:rPr lang="en-IN" sz="1600" b="1" dirty="0"/>
              <a:t>APIs</a:t>
            </a:r>
            <a:r>
              <a:rPr lang="en-IN" sz="1600" dirty="0"/>
              <a:t>: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Ticker Tape: </a:t>
            </a:r>
            <a:r>
              <a:rPr lang="en-IN" sz="1600" dirty="0">
                <a:hlinkClick r:id="rId8"/>
              </a:rPr>
              <a:t>https://s3.tradingview.com/external-embedding/embed-widget-ticker-tape.js</a:t>
            </a:r>
            <a:endParaRPr lang="en-IN" sz="1600" dirty="0"/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Forex Heatmap: </a:t>
            </a:r>
            <a:r>
              <a:rPr lang="en-IN" sz="1600" dirty="0">
                <a:hlinkClick r:id="rId9"/>
              </a:rPr>
              <a:t>https://s3.tradingview.com/external-embedding/embed-widget-forex-heat-map.js</a:t>
            </a:r>
            <a:endParaRPr lang="en-IN" sz="1600" dirty="0"/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IN" sz="1600" dirty="0"/>
              <a:t>Symbol Overview: </a:t>
            </a:r>
            <a:r>
              <a:rPr lang="en-IN" sz="1600" dirty="0">
                <a:hlinkClick r:id="rId10"/>
              </a:rPr>
              <a:t>https://s3.tradingview.com/external-embedding/embed-widget-symbol-overview.js</a:t>
            </a:r>
            <a:endParaRPr lang="en-IN" sz="1600" dirty="0"/>
          </a:p>
          <a:p>
            <a:pPr marL="228600" lvl="1">
              <a:spcBef>
                <a:spcPts val="1000"/>
              </a:spcBef>
            </a:pPr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</p:txBody>
      </p:sp>
      <p:pic>
        <p:nvPicPr>
          <p:cNvPr id="4" name="Picture 3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2CECAFE-F112-DD50-1435-A14C3C1F73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5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C02C92AF-3D10-7F33-5B9A-5D1F5CEA3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6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04850139-DBFA-B235-CBC4-ABD12B35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467" y="1074638"/>
            <a:ext cx="7047923" cy="47044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90CC2D01-B048-0309-5709-DD4E7EE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2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91493359-8AE9-616B-77FC-006676765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9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DB4E2-2303-881F-323C-B588981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en-IN" dirty="0"/>
          </a:p>
        </p:txBody>
      </p:sp>
      <p:pic>
        <p:nvPicPr>
          <p:cNvPr id="18" name="Picture 17" descr="Pen placed on top of a signature line">
            <a:extLst>
              <a:ext uri="{FF2B5EF4-FFF2-40B4-BE49-F238E27FC236}">
                <a16:creationId xmlns:a16="http://schemas.microsoft.com/office/drawing/2014/main" id="{31BC1FFE-E163-F8E0-4FA6-7EDBC53B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4" r="6780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745EED0-4653-4C7C-2A2A-A054AAE5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IN" sz="2000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sz="2000" dirty="0"/>
              <a:t>Introduction</a:t>
            </a:r>
          </a:p>
          <a:p>
            <a:pPr marL="514350" indent="-514350">
              <a:buAutoNum type="arabicPeriod"/>
            </a:pPr>
            <a:r>
              <a:rPr lang="en-IN" sz="2000" dirty="0"/>
              <a:t>Objectives</a:t>
            </a:r>
          </a:p>
          <a:p>
            <a:pPr marL="514350" indent="-514350">
              <a:buAutoNum type="arabicPeriod"/>
            </a:pPr>
            <a:r>
              <a:rPr lang="en-IN" sz="2000" dirty="0"/>
              <a:t>Technical Details</a:t>
            </a:r>
          </a:p>
          <a:p>
            <a:pPr marL="514350" indent="-514350">
              <a:buAutoNum type="arabicPeriod"/>
            </a:pPr>
            <a:r>
              <a:rPr lang="en-IN" sz="2000" dirty="0"/>
              <a:t>Key Features</a:t>
            </a:r>
          </a:p>
          <a:p>
            <a:pPr marL="514350" indent="-514350">
              <a:buAutoNum type="arabicPeriod"/>
            </a:pPr>
            <a:r>
              <a:rPr lang="en-IN" sz="2000" dirty="0"/>
              <a:t>Dashboard Snapshots</a:t>
            </a:r>
          </a:p>
          <a:p>
            <a:pPr marL="514350" indent="-514350">
              <a:buAutoNum type="arabicPeriod"/>
            </a:pPr>
            <a:r>
              <a:rPr lang="en-IN" sz="2000" dirty="0"/>
              <a:t>Explore Our Project</a:t>
            </a:r>
          </a:p>
          <a:p>
            <a:pPr marL="514350" indent="-514350">
              <a:buAutoNum type="arabicPeriod"/>
            </a:pPr>
            <a:r>
              <a:rPr lang="en-IN" sz="2000" dirty="0"/>
              <a:t>References</a:t>
            </a:r>
          </a:p>
        </p:txBody>
      </p:sp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B905416-AD21-86BA-9AEE-CA14074D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527A0BD5-B272-BD8B-AAD9-B2E8F498F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9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2703-9365-09EB-D002-AF278C61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Problem Statement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E9BB-5659-FC93-574B-7C625A80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Introducing the challenges faced by investors:</a:t>
            </a:r>
          </a:p>
          <a:p>
            <a:pPr algn="just">
              <a:buSzPct val="120000"/>
            </a:pPr>
            <a:r>
              <a:rPr lang="en-US" sz="1800" b="1" dirty="0"/>
              <a:t>Complex Tracking</a:t>
            </a:r>
            <a:r>
              <a:rPr lang="en-US" sz="1800" dirty="0"/>
              <a:t>: Investors face challenges in effectively tracking dynamic stock market trends and global economic indicators due to the lack of user-friendliness in current solutions.</a:t>
            </a:r>
          </a:p>
          <a:p>
            <a:pPr algn="just">
              <a:buSzPct val="120000"/>
            </a:pPr>
            <a:r>
              <a:rPr lang="en-US" sz="1800" b="1" dirty="0"/>
              <a:t>Insufficient Insights</a:t>
            </a:r>
            <a:r>
              <a:rPr lang="en-US" sz="1800" dirty="0"/>
              <a:t>: Existing platforms do not provide comprehensive insights, resulting in information overload and hindering well-informed decision-making.</a:t>
            </a:r>
          </a:p>
        </p:txBody>
      </p:sp>
      <p:pic>
        <p:nvPicPr>
          <p:cNvPr id="5" name="Picture 4" descr="A person lying on his head&#10;&#10;Description automatically generated">
            <a:extLst>
              <a:ext uri="{FF2B5EF4-FFF2-40B4-BE49-F238E27FC236}">
                <a16:creationId xmlns:a16="http://schemas.microsoft.com/office/drawing/2014/main" id="{A8BCDAC4-4B72-FFA7-68E6-ED261A482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93" r="1702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9" name="Picture 8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CBD60C7-6C45-76B9-613D-C4DAF975F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6CEAECE3-E816-F2B5-6B56-137931554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03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21FAF-85AB-69A3-51FE-4A8C274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Introduction</a:t>
            </a:r>
            <a:endParaRPr lang="en-IN" sz="5400" dirty="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0C9C82F-4988-4FB2-194D-5589EBC8A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603333"/>
              </p:ext>
            </p:extLst>
          </p:nvPr>
        </p:nvGraphicFramePr>
        <p:xfrm>
          <a:off x="466102" y="2594226"/>
          <a:ext cx="7223760" cy="369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een and white logo&#10;&#10;Description automatically generated">
            <a:extLst>
              <a:ext uri="{FF2B5EF4-FFF2-40B4-BE49-F238E27FC236}">
                <a16:creationId xmlns:a16="http://schemas.microsoft.com/office/drawing/2014/main" id="{9598FD41-A61C-6F11-0F9C-B295BBFBA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9" name="Picture 8" descr="A stack of gold and silver coins&#10;&#10;Description automatically generated">
            <a:extLst>
              <a:ext uri="{FF2B5EF4-FFF2-40B4-BE49-F238E27FC236}">
                <a16:creationId xmlns:a16="http://schemas.microsoft.com/office/drawing/2014/main" id="{28603313-D96C-D43D-0584-31A7C449B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367029"/>
            <a:ext cx="3995928" cy="1600599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75CE076-9179-AA15-55A6-8C3CA2E198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7E3063C7-CB46-35EA-B98D-83135FF79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3D28C833-394D-5471-B42C-96493A75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3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56351-1800-267A-E58D-CDF161EC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dirty="0"/>
              <a:t>Objectives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B393-D9CA-3702-60CC-6C1836CE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49926"/>
            <a:ext cx="6713552" cy="411917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InvestPro is designed to meet the evolving needs of the financial world with the following objectives:</a:t>
            </a:r>
          </a:p>
          <a:p>
            <a:pPr algn="just">
              <a:buSzPct val="120000"/>
            </a:pPr>
            <a:r>
              <a:rPr lang="en-US" sz="1600" b="1" dirty="0"/>
              <a:t>User-Friendly Interface: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Create an intuitive interface for seamless navigation and interaction.</a:t>
            </a:r>
          </a:p>
          <a:p>
            <a:pPr algn="just">
              <a:buSzPct val="120000"/>
            </a:pPr>
            <a:r>
              <a:rPr lang="en-US" sz="1600" b="1" dirty="0"/>
              <a:t>Real-Time Data and Analysis: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Provide tools for real-time data delivery, keeping investors updated on market developments instantly.</a:t>
            </a:r>
          </a:p>
          <a:p>
            <a:pPr algn="just">
              <a:buSzPct val="120000"/>
            </a:pPr>
            <a:r>
              <a:rPr lang="en-US" sz="1600" b="1" dirty="0"/>
              <a:t>Simplified Monitoring: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Streamline the monitoring of stock market trends, eliminating unnecessary complexities.</a:t>
            </a:r>
          </a:p>
          <a:p>
            <a:pPr algn="just">
              <a:buSzPct val="120000"/>
            </a:pPr>
            <a:r>
              <a:rPr lang="en-US" sz="1600" b="1" dirty="0"/>
              <a:t>Global Economic Indicators:</a:t>
            </a:r>
            <a:r>
              <a:rPr lang="en-US" sz="1600" dirty="0"/>
              <a:t> </a:t>
            </a:r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sz="1600" dirty="0"/>
              <a:t>Integrate a comprehensive set of global economic indicators into the platform.</a:t>
            </a:r>
          </a:p>
        </p:txBody>
      </p:sp>
      <p:pic>
        <p:nvPicPr>
          <p:cNvPr id="15" name="Picture 14" descr="A dart in the center of a dartboard&#10;&#10;Description automatically generated">
            <a:extLst>
              <a:ext uri="{FF2B5EF4-FFF2-40B4-BE49-F238E27FC236}">
                <a16:creationId xmlns:a16="http://schemas.microsoft.com/office/drawing/2014/main" id="{19D10FF2-373B-BFF4-29D1-44896C3E9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78" r="2334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16" name="Picture 15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AC81E8C7-EC5E-D6E6-F507-53D98D1E6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5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D5BADCB4-E001-0A89-5152-BE4510822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4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49751-DABB-2EA8-FA0B-992CC006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Technical Details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9D26575-8AC9-A68A-3835-33EB1BFCB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313" r="25547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78E2-F487-F084-252C-3EC4EC05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900" b="1" dirty="0"/>
              <a:t>Frontend Technologies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HTML (Hypertext Markup Language)</a:t>
            </a:r>
            <a:r>
              <a:rPr lang="en-US" sz="4900" dirty="0"/>
              <a:t>: Structures the dashboard's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CSS (Cascading Style Sheets)</a:t>
            </a:r>
            <a:r>
              <a:rPr lang="en-US" sz="4900" dirty="0"/>
              <a:t>: Styles the 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JavaScript</a:t>
            </a:r>
            <a:r>
              <a:rPr lang="en-US" sz="4900" dirty="0"/>
              <a:t>: Adds interactivity to the dashboard</a:t>
            </a:r>
          </a:p>
          <a:p>
            <a:pPr marL="0" indent="0" algn="just">
              <a:buNone/>
            </a:pPr>
            <a:r>
              <a:rPr lang="en-US" sz="4900" b="1" dirty="0"/>
              <a:t>API Integration:</a:t>
            </a:r>
          </a:p>
          <a:p>
            <a:pPr algn="just"/>
            <a:r>
              <a:rPr lang="en-US" sz="4900" dirty="0"/>
              <a:t>To fetch real-time stock market data and display it on the dashboard.</a:t>
            </a:r>
          </a:p>
          <a:p>
            <a:pPr marL="0" indent="0" algn="just">
              <a:buNone/>
            </a:pPr>
            <a:r>
              <a:rPr lang="en-US" sz="4900" b="1" dirty="0"/>
              <a:t>Tools Used: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Visual Studio Code (VS Code)</a:t>
            </a:r>
            <a:r>
              <a:rPr lang="en-US" sz="4900" dirty="0"/>
              <a:t>: The primary code editor for developing the dashboard.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900" u="sng" dirty="0"/>
              <a:t>Microsoft Edge/ Google Chrome</a:t>
            </a:r>
            <a:r>
              <a:rPr lang="en-US" sz="4900" dirty="0"/>
              <a:t>: To test the compatibility and performance of the dashboard.</a:t>
            </a:r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6DACF65D-99C7-D73C-7E02-88188842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2FCF1190-FB43-6646-ABC5-D2CD38E76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4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3041D-6977-B35A-9855-800E6438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IN" sz="5400" dirty="0"/>
              <a:t>Key Features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ABBA-A223-6E01-C436-407CD9FB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4" y="2464998"/>
            <a:ext cx="6713552" cy="300068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700" dirty="0"/>
              <a:t>InvestPro offers a range of powerful features designed to empower investors and enhance their decision-making process:</a:t>
            </a:r>
            <a:endParaRPr lang="en-US" sz="1700" b="1" dirty="0"/>
          </a:p>
          <a:p>
            <a:pPr>
              <a:buSzPct val="125000"/>
            </a:pPr>
            <a:r>
              <a:rPr lang="en-US" sz="1700" b="1" dirty="0"/>
              <a:t>Real-Time Data Updates:</a:t>
            </a:r>
            <a:r>
              <a:rPr lang="en-US" sz="1700" dirty="0"/>
              <a:t> Provides users with real-time updates on stock prices, market trends, and economic indicators.</a:t>
            </a:r>
          </a:p>
          <a:p>
            <a:pPr>
              <a:buSzPct val="125000"/>
            </a:pPr>
            <a:r>
              <a:rPr lang="en-US" sz="1700" b="1" dirty="0"/>
              <a:t>Sophisticated Analysis Tools:</a:t>
            </a:r>
            <a:r>
              <a:rPr lang="en-US" sz="1700" dirty="0"/>
              <a:t> Includes interactive charts and analysis tools to meet diverse investor needs.</a:t>
            </a:r>
          </a:p>
          <a:p>
            <a:pPr>
              <a:buSzPct val="125000"/>
            </a:pPr>
            <a:r>
              <a:rPr lang="en-US" sz="1700" b="1" dirty="0"/>
              <a:t>User-Friendly Interface:</a:t>
            </a:r>
            <a:r>
              <a:rPr lang="en-US" sz="1700" dirty="0"/>
              <a:t> Intuitive design for seamless navigation and interaction.</a:t>
            </a:r>
          </a:p>
          <a:p>
            <a:pPr>
              <a:buSzPct val="125000"/>
            </a:pPr>
            <a:r>
              <a:rPr lang="en-US" sz="1700" b="1" dirty="0"/>
              <a:t>Information Empowerment:</a:t>
            </a:r>
            <a:r>
              <a:rPr lang="en-US" sz="1700" dirty="0"/>
              <a:t> Commits to delivering accurate, timely, and relevant information.</a:t>
            </a:r>
          </a:p>
        </p:txBody>
      </p:sp>
      <p:pic>
        <p:nvPicPr>
          <p:cNvPr id="7" name="Picture 6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E46CED51-8176-1120-99C9-C94478A0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4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FB00FEF6-7EFB-1C82-7717-66CAE278A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0A10C2-0734-37A3-4BF5-5D3B02CE79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4179" r="32905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436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DE2B9E-7BA1-93F9-1274-6205B3FF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3" y="1675227"/>
            <a:ext cx="9399354" cy="4394199"/>
          </a:xfrm>
          <a:prstGeom prst="rect">
            <a:avLst/>
          </a:prstGeom>
        </p:spPr>
      </p:pic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584E0A2A-8840-2858-CFF0-6D07E5C65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F37F1F0A-ED26-A5C1-5C7B-97C976D19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D0783-DFF0-D2BA-9062-B4BB3D2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Snapshots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3B989B-96E5-325B-8559-D2795FBA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/>
          <a:stretch/>
        </p:blipFill>
        <p:spPr>
          <a:xfrm>
            <a:off x="1309334" y="1675227"/>
            <a:ext cx="9573331" cy="4394199"/>
          </a:xfrm>
          <a:prstGeom prst="rect">
            <a:avLst/>
          </a:prstGeom>
        </p:spPr>
      </p:pic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11D9B1D3-5657-74F4-E3D6-CCA52C01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6320909"/>
            <a:ext cx="1440000" cy="185280"/>
          </a:xfrm>
          <a:prstGeom prst="rect">
            <a:avLst/>
          </a:prstGeom>
        </p:spPr>
      </p:pic>
      <p:pic>
        <p:nvPicPr>
          <p:cNvPr id="3" name="Picture 2" descr="Chitkara University,Punjab Admission 2023-24 - UniversityNIC">
            <a:extLst>
              <a:ext uri="{FF2B5EF4-FFF2-40B4-BE49-F238E27FC236}">
                <a16:creationId xmlns:a16="http://schemas.microsoft.com/office/drawing/2014/main" id="{979FC34B-462B-D04F-045C-DF1BF1A76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28F8A"/>
              </a:clrFrom>
              <a:clrTo>
                <a:srgbClr val="F28F8A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354" b="52357" l="30206" r="695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4104" r="25502" b="43393"/>
          <a:stretch/>
        </p:blipFill>
        <p:spPr bwMode="auto">
          <a:xfrm>
            <a:off x="11252718" y="6004206"/>
            <a:ext cx="83368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541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InvestPro: Empowering Your Investment Success</vt:lpstr>
      <vt:lpstr>Table of Contents</vt:lpstr>
      <vt:lpstr>Problem Statement</vt:lpstr>
      <vt:lpstr>Introduction</vt:lpstr>
      <vt:lpstr>Objectives</vt:lpstr>
      <vt:lpstr>Technical Details</vt:lpstr>
      <vt:lpstr>Key Features</vt:lpstr>
      <vt:lpstr>Dashboard Snapshots</vt:lpstr>
      <vt:lpstr>Dashboard Snapshots</vt:lpstr>
      <vt:lpstr>Dashboard Snapshots</vt:lpstr>
      <vt:lpstr>Dashboard Snapshots</vt:lpstr>
      <vt:lpstr>Explore Our Project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InvestPro: Empowering Your Investment Success</dc:title>
  <dc:creator>Jasneet Arora</dc:creator>
  <cp:lastModifiedBy>Jasneet Arora</cp:lastModifiedBy>
  <cp:revision>11</cp:revision>
  <dcterms:created xsi:type="dcterms:W3CDTF">2024-03-10T12:11:06Z</dcterms:created>
  <dcterms:modified xsi:type="dcterms:W3CDTF">2024-03-13T04:21:45Z</dcterms:modified>
</cp:coreProperties>
</file>