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2" r:id="rId4"/>
    <p:sldId id="259" r:id="rId5"/>
    <p:sldId id="260" r:id="rId6"/>
    <p:sldId id="261" r:id="rId7"/>
    <p:sldId id="263" r:id="rId8"/>
    <p:sldId id="264" r:id="rId9"/>
    <p:sldId id="265" r:id="rId10"/>
    <p:sldId id="266" r:id="rId11"/>
    <p:sldId id="267" r:id="rId12"/>
    <p:sldId id="268" r:id="rId13"/>
    <p:sldId id="286" r:id="rId14"/>
    <p:sldId id="270" r:id="rId15"/>
    <p:sldId id="271" r:id="rId16"/>
    <p:sldId id="273" r:id="rId17"/>
    <p:sldId id="274" r:id="rId18"/>
    <p:sldId id="275" r:id="rId19"/>
    <p:sldId id="278" r:id="rId20"/>
    <p:sldId id="279" r:id="rId21"/>
    <p:sldId id="280" r:id="rId22"/>
    <p:sldId id="281" r:id="rId23"/>
    <p:sldId id="282" r:id="rId24"/>
    <p:sldId id="276" r:id="rId25"/>
    <p:sldId id="277" r:id="rId26"/>
    <p:sldId id="283" r:id="rId27"/>
    <p:sldId id="284" r:id="rId28"/>
    <p:sldId id="287" r:id="rId29"/>
    <p:sldId id="288" r:id="rId30"/>
    <p:sldId id="289" r:id="rId31"/>
    <p:sldId id="285" r:id="rId32"/>
    <p:sldId id="290"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252110-0911-46A1-99F8-B7B29DCD22CC}" type="datetimeFigureOut">
              <a:rPr lang="en-IN" smtClean="0"/>
              <a:t>07-01-2021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3980853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252110-0911-46A1-99F8-B7B29DCD22CC}" type="datetimeFigureOut">
              <a:rPr lang="en-IN" smtClean="0"/>
              <a:t>07-01-2021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15310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252110-0911-46A1-99F8-B7B29DCD22CC}" type="datetimeFigureOut">
              <a:rPr lang="en-IN" smtClean="0"/>
              <a:t>07-01-2021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3569385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252110-0911-46A1-99F8-B7B29DCD22CC}" type="datetimeFigureOut">
              <a:rPr lang="en-IN" smtClean="0"/>
              <a:t>07-01-2021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2A5E236-AEAC-403E-A95D-64B50AB5AEC3}"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91259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252110-0911-46A1-99F8-B7B29DCD22CC}" type="datetimeFigureOut">
              <a:rPr lang="en-IN" smtClean="0"/>
              <a:t>07-01-2021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2662437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252110-0911-46A1-99F8-B7B29DCD22CC}" type="datetimeFigureOut">
              <a:rPr lang="en-IN" smtClean="0"/>
              <a:t>07-01-2021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3484971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252110-0911-46A1-99F8-B7B29DCD22CC}" type="datetimeFigureOut">
              <a:rPr lang="en-IN" smtClean="0"/>
              <a:t>07-01-2021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3487259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52110-0911-46A1-99F8-B7B29DCD22CC}" type="datetimeFigureOut">
              <a:rPr lang="en-IN" smtClean="0"/>
              <a:t>07-01-2021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2160766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6252110-0911-46A1-99F8-B7B29DCD22CC}" type="datetimeFigureOut">
              <a:rPr lang="en-IN" smtClean="0"/>
              <a:t>07-01-2021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2A5E236-AEAC-403E-A95D-64B50AB5AEC3}" type="slidenum">
              <a:rPr lang="en-IN" smtClean="0"/>
              <a:t>‹#›</a:t>
            </a:fld>
            <a:endParaRPr lang="en-IN"/>
          </a:p>
        </p:txBody>
      </p:sp>
    </p:spTree>
    <p:extLst>
      <p:ext uri="{BB962C8B-B14F-4D97-AF65-F5344CB8AC3E}">
        <p14:creationId xmlns:p14="http://schemas.microsoft.com/office/powerpoint/2010/main" val="8707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52110-0911-46A1-99F8-B7B29DCD22CC}" type="datetimeFigureOut">
              <a:rPr lang="en-IN" smtClean="0"/>
              <a:t>07-01-2021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399877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52110-0911-46A1-99F8-B7B29DCD22CC}" type="datetimeFigureOut">
              <a:rPr lang="en-IN" smtClean="0"/>
              <a:t>07-01-2021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404665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52110-0911-46A1-99F8-B7B29DCD22CC}" type="datetimeFigureOut">
              <a:rPr lang="en-IN" smtClean="0"/>
              <a:t>07-01-2021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20696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52110-0911-46A1-99F8-B7B29DCD22CC}" type="datetimeFigureOut">
              <a:rPr lang="en-IN" smtClean="0"/>
              <a:t>07-01-2021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2066253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252110-0911-46A1-99F8-B7B29DCD22CC}" type="datetimeFigureOut">
              <a:rPr lang="en-IN" smtClean="0"/>
              <a:t>07-01-2021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340254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6252110-0911-46A1-99F8-B7B29DCD22CC}" type="datetimeFigureOut">
              <a:rPr lang="en-IN" smtClean="0"/>
              <a:t>07-01-2021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264353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252110-0911-46A1-99F8-B7B29DCD22CC}" type="datetimeFigureOut">
              <a:rPr lang="en-IN" smtClean="0"/>
              <a:t>07-01-2021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269187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252110-0911-46A1-99F8-B7B29DCD22CC}" type="datetimeFigureOut">
              <a:rPr lang="en-IN" smtClean="0"/>
              <a:t>07-01-2021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A5E236-AEAC-403E-A95D-64B50AB5AEC3}" type="slidenum">
              <a:rPr lang="en-IN" smtClean="0"/>
              <a:t>‹#›</a:t>
            </a:fld>
            <a:endParaRPr lang="en-IN"/>
          </a:p>
        </p:txBody>
      </p:sp>
    </p:spTree>
    <p:extLst>
      <p:ext uri="{BB962C8B-B14F-4D97-AF65-F5344CB8AC3E}">
        <p14:creationId xmlns:p14="http://schemas.microsoft.com/office/powerpoint/2010/main" val="308324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252110-0911-46A1-99F8-B7B29DCD22CC}" type="datetimeFigureOut">
              <a:rPr lang="en-IN" smtClean="0"/>
              <a:t>07-01-2021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2A5E236-AEAC-403E-A95D-64B50AB5AEC3}" type="slidenum">
              <a:rPr lang="en-IN" smtClean="0"/>
              <a:t>‹#›</a:t>
            </a:fld>
            <a:endParaRPr lang="en-IN"/>
          </a:p>
        </p:txBody>
      </p:sp>
    </p:spTree>
    <p:extLst>
      <p:ext uri="{BB962C8B-B14F-4D97-AF65-F5344CB8AC3E}">
        <p14:creationId xmlns:p14="http://schemas.microsoft.com/office/powerpoint/2010/main" val="11302522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uciml/breast-cancer-wisconsin-dat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www.slideshare.net/PramodSharma73/machine-learning-breast-cancer-diagnosis" TargetMode="External"/><Relationship Id="rId2" Type="http://schemas.openxmlformats.org/officeDocument/2006/relationships/hyperlink" Target="https://www.ijrte.org/wp-content/uploads/papers/v8i4/D8292118419.pdf" TargetMode="External"/><Relationship Id="rId1" Type="http://schemas.openxmlformats.org/officeDocument/2006/relationships/slideLayout" Target="../slideLayouts/slideLayout2.xml"/><Relationship Id="rId4" Type="http://schemas.openxmlformats.org/officeDocument/2006/relationships/hyperlink" Target="https://ncss-wpengine.netdna-ssl.com/wp-content/themes/ncss/pdf/Procedures/NCSS/Logistic_Regression.pdf"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www.kdd.org/kdd2016/papers/files/rfp0697-chenAemb.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2384-6308-49D7-836A-265834AB0851}"/>
              </a:ext>
            </a:extLst>
          </p:cNvPr>
          <p:cNvSpPr>
            <a:spLocks noGrp="1"/>
          </p:cNvSpPr>
          <p:nvPr>
            <p:ph type="ctrTitle"/>
          </p:nvPr>
        </p:nvSpPr>
        <p:spPr>
          <a:xfrm>
            <a:off x="541538" y="807869"/>
            <a:ext cx="11132598" cy="1207362"/>
          </a:xfrm>
        </p:spPr>
        <p:txBody>
          <a:bodyPr/>
          <a:lstStyle/>
          <a:p>
            <a:r>
              <a:rPr lang="en-IN" sz="2800" dirty="0">
                <a:latin typeface="Times New Roman" panose="02020603050405020304" pitchFamily="18" charset="0"/>
                <a:cs typeface="Times New Roman" panose="02020603050405020304" pitchFamily="18" charset="0"/>
              </a:rPr>
              <a:t>Python notebook using data </a:t>
            </a:r>
            <a:r>
              <a:rPr lang="en-IN" sz="2800" u="sng" dirty="0">
                <a:latin typeface="Times New Roman" panose="02020603050405020304" pitchFamily="18" charset="0"/>
                <a:cs typeface="Times New Roman" panose="02020603050405020304" pitchFamily="18" charset="0"/>
                <a:hlinkClick r:id="rId2"/>
              </a:rPr>
              <a:t> Breast Cancer (Diagnostic) Data Set</a:t>
            </a:r>
            <a:br>
              <a:rPr lang="en-IN" dirty="0"/>
            </a:br>
            <a:endParaRPr lang="en-IN" sz="2400" dirty="0"/>
          </a:p>
        </p:txBody>
      </p:sp>
      <p:sp>
        <p:nvSpPr>
          <p:cNvPr id="3" name="Subtitle 2">
            <a:extLst>
              <a:ext uri="{FF2B5EF4-FFF2-40B4-BE49-F238E27FC236}">
                <a16:creationId xmlns:a16="http://schemas.microsoft.com/office/drawing/2014/main" id="{AE0FE92A-EF04-4BE8-A235-0C5BCBBB45A3}"/>
              </a:ext>
            </a:extLst>
          </p:cNvPr>
          <p:cNvSpPr>
            <a:spLocks noGrp="1"/>
          </p:cNvSpPr>
          <p:nvPr>
            <p:ph type="subTitle" idx="1"/>
          </p:nvPr>
        </p:nvSpPr>
        <p:spPr>
          <a:xfrm>
            <a:off x="5370990" y="4456183"/>
            <a:ext cx="6613916" cy="1518489"/>
          </a:xfrm>
        </p:spPr>
        <p:txBody>
          <a:bodyPr>
            <a:normAutofit/>
          </a:bodyPr>
          <a:lstStyle/>
          <a:p>
            <a:r>
              <a:rPr lang="en-IN" dirty="0"/>
              <a:t>Made By: Mayank Gupta(1/17/FET/BCS/026),          </a:t>
            </a:r>
            <a:r>
              <a:rPr lang="en-IN" dirty="0" err="1"/>
              <a:t>Japneet</a:t>
            </a:r>
            <a:r>
              <a:rPr lang="en-IN" dirty="0"/>
              <a:t> Singh(1/17/FET/BCS/031),                            Daksh Yadav(1/17/FET/BCS/050)</a:t>
            </a:r>
          </a:p>
          <a:p>
            <a:r>
              <a:rPr lang="en-IN"/>
              <a:t>8CSA</a:t>
            </a:r>
            <a:endParaRPr lang="en-IN" dirty="0"/>
          </a:p>
          <a:p>
            <a:endParaRPr lang="en-IN" dirty="0"/>
          </a:p>
        </p:txBody>
      </p:sp>
    </p:spTree>
    <p:extLst>
      <p:ext uri="{BB962C8B-B14F-4D97-AF65-F5344CB8AC3E}">
        <p14:creationId xmlns:p14="http://schemas.microsoft.com/office/powerpoint/2010/main" val="162568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2152-9D17-437C-827A-A6BBF9FFABEF}"/>
              </a:ext>
            </a:extLst>
          </p:cNvPr>
          <p:cNvSpPr>
            <a:spLocks noGrp="1"/>
          </p:cNvSpPr>
          <p:nvPr>
            <p:ph type="title"/>
          </p:nvPr>
        </p:nvSpPr>
        <p:spPr/>
        <p:txBody>
          <a:bodyPr/>
          <a:lstStyle/>
          <a:p>
            <a:r>
              <a:rPr lang="en-IN" dirty="0"/>
              <a:t>Modelling using confusion matrix</a:t>
            </a:r>
          </a:p>
        </p:txBody>
      </p:sp>
      <p:sp>
        <p:nvSpPr>
          <p:cNvPr id="3" name="Content Placeholder 2">
            <a:extLst>
              <a:ext uri="{FF2B5EF4-FFF2-40B4-BE49-F238E27FC236}">
                <a16:creationId xmlns:a16="http://schemas.microsoft.com/office/drawing/2014/main" id="{6BDD3309-3767-4DCE-A7EF-66EFC8C1EED3}"/>
              </a:ext>
            </a:extLst>
          </p:cNvPr>
          <p:cNvSpPr>
            <a:spLocks noGrp="1"/>
          </p:cNvSpPr>
          <p:nvPr>
            <p:ph idx="1"/>
          </p:nvPr>
        </p:nvSpPr>
        <p:spPr/>
        <p:txBody>
          <a:bodyPr/>
          <a:lstStyle/>
          <a:p>
            <a:pPr marL="0" indent="0">
              <a:buNone/>
            </a:pPr>
            <a:r>
              <a:rPr lang="en-IN" dirty="0"/>
              <a:t>A confusion matrix is ​​a table that is often used to describe the performance of a classification model (or "classifier") on a test data set for which the true values ​​are known. Allows visualization of the performance of an algorithm.</a:t>
            </a:r>
          </a:p>
          <a:p>
            <a:pPr marL="0" indent="0">
              <a:buNone/>
            </a:pPr>
            <a:r>
              <a:rPr lang="en-US" dirty="0"/>
              <a:t>A confusion matrix is a summary of prediction results on a classification problem. The number of correct and incorrect predictions are summarized with count values and broken down by each class. This is the key to the confusion matrix. </a:t>
            </a:r>
            <a:endParaRPr lang="en-IN" dirty="0"/>
          </a:p>
        </p:txBody>
      </p:sp>
    </p:spTree>
    <p:extLst>
      <p:ext uri="{BB962C8B-B14F-4D97-AF65-F5344CB8AC3E}">
        <p14:creationId xmlns:p14="http://schemas.microsoft.com/office/powerpoint/2010/main" val="426534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D86D-124D-4F9F-88A6-33E4E079C93E}"/>
              </a:ext>
            </a:extLst>
          </p:cNvPr>
          <p:cNvSpPr>
            <a:spLocks noGrp="1"/>
          </p:cNvSpPr>
          <p:nvPr>
            <p:ph type="title"/>
          </p:nvPr>
        </p:nvSpPr>
        <p:spPr/>
        <p:txBody>
          <a:bodyPr/>
          <a:lstStyle/>
          <a:p>
            <a:r>
              <a:rPr lang="en-IN" dirty="0"/>
              <a:t>SVM </a:t>
            </a:r>
          </a:p>
        </p:txBody>
      </p:sp>
      <p:sp>
        <p:nvSpPr>
          <p:cNvPr id="3" name="Content Placeholder 2">
            <a:extLst>
              <a:ext uri="{FF2B5EF4-FFF2-40B4-BE49-F238E27FC236}">
                <a16:creationId xmlns:a16="http://schemas.microsoft.com/office/drawing/2014/main" id="{4F738B8A-53AC-4D7C-A1C4-06FE2C17EB0E}"/>
              </a:ext>
            </a:extLst>
          </p:cNvPr>
          <p:cNvSpPr>
            <a:spLocks noGrp="1"/>
          </p:cNvSpPr>
          <p:nvPr>
            <p:ph idx="1"/>
          </p:nvPr>
        </p:nvSpPr>
        <p:spPr/>
        <p:txBody>
          <a:bodyPr/>
          <a:lstStyle/>
          <a:p>
            <a:pPr marL="0" indent="0">
              <a:buNone/>
            </a:pPr>
            <a:r>
              <a:rPr lang="en-US" dirty="0"/>
              <a:t>Support Vector Machine (SVM) is a supervised machine learning algorithm that can be used for ranking or regression challenges. However, it is mainly used in classification problems. In the SVM algorithm, we graph each data item as a point in n-dimensional space (where n is the number of entities it has) with the value of each entity as the value of a particular coordinate.</a:t>
            </a:r>
            <a:endParaRPr lang="en-IN" dirty="0"/>
          </a:p>
        </p:txBody>
      </p:sp>
    </p:spTree>
    <p:extLst>
      <p:ext uri="{BB962C8B-B14F-4D97-AF65-F5344CB8AC3E}">
        <p14:creationId xmlns:p14="http://schemas.microsoft.com/office/powerpoint/2010/main" val="213244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DD5D-DD6B-46B1-8529-7277E5677DE1}"/>
              </a:ext>
            </a:extLst>
          </p:cNvPr>
          <p:cNvSpPr>
            <a:spLocks noGrp="1"/>
          </p:cNvSpPr>
          <p:nvPr>
            <p:ph type="title"/>
          </p:nvPr>
        </p:nvSpPr>
        <p:spPr/>
        <p:txBody>
          <a:bodyPr/>
          <a:lstStyle/>
          <a:p>
            <a:r>
              <a:rPr lang="en-IN" dirty="0"/>
              <a:t>Random Forest</a:t>
            </a:r>
          </a:p>
        </p:txBody>
      </p:sp>
      <p:sp>
        <p:nvSpPr>
          <p:cNvPr id="3" name="Content Placeholder 2">
            <a:extLst>
              <a:ext uri="{FF2B5EF4-FFF2-40B4-BE49-F238E27FC236}">
                <a16:creationId xmlns:a16="http://schemas.microsoft.com/office/drawing/2014/main" id="{B593FEB0-0289-4D81-B771-9DC3F7D77F28}"/>
              </a:ext>
            </a:extLst>
          </p:cNvPr>
          <p:cNvSpPr>
            <a:spLocks noGrp="1"/>
          </p:cNvSpPr>
          <p:nvPr>
            <p:ph idx="1"/>
          </p:nvPr>
        </p:nvSpPr>
        <p:spPr/>
        <p:txBody>
          <a:bodyPr/>
          <a:lstStyle/>
          <a:p>
            <a:pPr marL="0" indent="0">
              <a:buNone/>
            </a:pPr>
            <a:r>
              <a:rPr lang="en-US" dirty="0"/>
              <a:t>Random forest is a supervised learning algorithm that is used for both classification and regression. However, it is mainly used for classification problems. As we know that a forest is made up of trees and more trees means a more robust forest. Similarly, the random forest algorithm creates decision trees on data samples and then gets the prediction of each of them and finally selects the best solution by voting. It is an ensemble method that is better than a single decision tree because it reduces the overfit by averaging the result.</a:t>
            </a:r>
            <a:endParaRPr lang="en-IN" dirty="0"/>
          </a:p>
        </p:txBody>
      </p:sp>
    </p:spTree>
    <p:extLst>
      <p:ext uri="{BB962C8B-B14F-4D97-AF65-F5344CB8AC3E}">
        <p14:creationId xmlns:p14="http://schemas.microsoft.com/office/powerpoint/2010/main" val="2708778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EE44-000C-4BCF-B1A8-F4356A3C18A7}"/>
              </a:ext>
            </a:extLst>
          </p:cNvPr>
          <p:cNvSpPr>
            <a:spLocks noGrp="1"/>
          </p:cNvSpPr>
          <p:nvPr>
            <p:ph type="title"/>
          </p:nvPr>
        </p:nvSpPr>
        <p:spPr/>
        <p:txBody>
          <a:bodyPr/>
          <a:lstStyle/>
          <a:p>
            <a:r>
              <a:rPr lang="en-IN" dirty="0" err="1"/>
              <a:t>XGBoost</a:t>
            </a:r>
            <a:r>
              <a:rPr lang="en-IN" dirty="0"/>
              <a:t> Model</a:t>
            </a:r>
          </a:p>
        </p:txBody>
      </p:sp>
      <p:sp>
        <p:nvSpPr>
          <p:cNvPr id="3" name="Content Placeholder 2">
            <a:extLst>
              <a:ext uri="{FF2B5EF4-FFF2-40B4-BE49-F238E27FC236}">
                <a16:creationId xmlns:a16="http://schemas.microsoft.com/office/drawing/2014/main" id="{F5D93402-E486-438C-8E46-96773C43F3EA}"/>
              </a:ext>
            </a:extLst>
          </p:cNvPr>
          <p:cNvSpPr>
            <a:spLocks noGrp="1"/>
          </p:cNvSpPr>
          <p:nvPr>
            <p:ph idx="1"/>
          </p:nvPr>
        </p:nvSpPr>
        <p:spPr/>
        <p:txBody>
          <a:bodyPr/>
          <a:lstStyle/>
          <a:p>
            <a:pPr marL="0" indent="0">
              <a:buNone/>
            </a:pPr>
            <a:r>
              <a:rPr lang="en-US" dirty="0" err="1"/>
              <a:t>XGBoost</a:t>
            </a:r>
            <a:r>
              <a:rPr lang="en-US" dirty="0"/>
              <a:t> is an implementation of gradient boosted decision trees designed for speed and performance that is dominant competitive machine learning. </a:t>
            </a:r>
            <a:r>
              <a:rPr lang="en-US" dirty="0" err="1"/>
              <a:t>XGBoost</a:t>
            </a:r>
            <a:r>
              <a:rPr lang="en-US" dirty="0"/>
              <a:t> stands for Extreme Gradient Boosting.</a:t>
            </a:r>
          </a:p>
          <a:p>
            <a:pPr marL="0" indent="0">
              <a:buNone/>
            </a:pPr>
            <a:r>
              <a:rPr lang="en-US" dirty="0" err="1">
                <a:latin typeface="Amazon Ember"/>
              </a:rPr>
              <a:t>XGBoost</a:t>
            </a:r>
            <a:r>
              <a:rPr lang="en-US" b="0" i="0" dirty="0">
                <a:effectLst/>
                <a:latin typeface="Amazon Ember"/>
              </a:rPr>
              <a:t> is a popular and efficient open-source implementation of the gradient boosted trees algorithm. Gradient boosting is a supervised learning algorithm, which attempts to accurately predict a target variable by combining the estimates of a set of simpler, weaker models.</a:t>
            </a:r>
            <a:endParaRPr lang="en-IN" dirty="0"/>
          </a:p>
        </p:txBody>
      </p:sp>
    </p:spTree>
    <p:extLst>
      <p:ext uri="{BB962C8B-B14F-4D97-AF65-F5344CB8AC3E}">
        <p14:creationId xmlns:p14="http://schemas.microsoft.com/office/powerpoint/2010/main" val="835926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E37F-24EC-43F3-B790-ADBABB637092}"/>
              </a:ext>
            </a:extLst>
          </p:cNvPr>
          <p:cNvSpPr>
            <a:spLocks noGrp="1"/>
          </p:cNvSpPr>
          <p:nvPr>
            <p:ph type="title"/>
          </p:nvPr>
        </p:nvSpPr>
        <p:spPr/>
        <p:txBody>
          <a:bodyPr/>
          <a:lstStyle/>
          <a:p>
            <a:r>
              <a:rPr lang="en-IN" dirty="0"/>
              <a:t>Flow of Data</a:t>
            </a:r>
          </a:p>
        </p:txBody>
      </p:sp>
      <p:pic>
        <p:nvPicPr>
          <p:cNvPr id="4" name="Content Placeholder 3">
            <a:extLst>
              <a:ext uri="{FF2B5EF4-FFF2-40B4-BE49-F238E27FC236}">
                <a16:creationId xmlns:a16="http://schemas.microsoft.com/office/drawing/2014/main" id="{3EBA5DFB-AC29-4F88-8CD5-5E496798C2DB}"/>
              </a:ext>
            </a:extLst>
          </p:cNvPr>
          <p:cNvPicPr>
            <a:picLocks noGrp="1" noChangeAspect="1"/>
          </p:cNvPicPr>
          <p:nvPr>
            <p:ph idx="1"/>
          </p:nvPr>
        </p:nvPicPr>
        <p:blipFill>
          <a:blip r:embed="rId2"/>
          <a:stretch>
            <a:fillRect/>
          </a:stretch>
        </p:blipFill>
        <p:spPr>
          <a:xfrm>
            <a:off x="1060264" y="2336800"/>
            <a:ext cx="8855448" cy="3598863"/>
          </a:xfrm>
          <a:prstGeom prst="rect">
            <a:avLst/>
          </a:prstGeom>
        </p:spPr>
      </p:pic>
    </p:spTree>
    <p:extLst>
      <p:ext uri="{BB962C8B-B14F-4D97-AF65-F5344CB8AC3E}">
        <p14:creationId xmlns:p14="http://schemas.microsoft.com/office/powerpoint/2010/main" val="121402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32FB-C508-4286-8B1D-8C8CCCB26AB6}"/>
              </a:ext>
            </a:extLst>
          </p:cNvPr>
          <p:cNvSpPr>
            <a:spLocks noGrp="1"/>
          </p:cNvSpPr>
          <p:nvPr>
            <p:ph type="title"/>
          </p:nvPr>
        </p:nvSpPr>
        <p:spPr/>
        <p:txBody>
          <a:bodyPr/>
          <a:lstStyle/>
          <a:p>
            <a:r>
              <a:rPr lang="en-IN" dirty="0"/>
              <a:t>Analysis</a:t>
            </a:r>
          </a:p>
        </p:txBody>
      </p:sp>
      <p:pic>
        <p:nvPicPr>
          <p:cNvPr id="4" name="Content Placeholder 3">
            <a:extLst>
              <a:ext uri="{FF2B5EF4-FFF2-40B4-BE49-F238E27FC236}">
                <a16:creationId xmlns:a16="http://schemas.microsoft.com/office/drawing/2014/main" id="{7F5BA972-B13D-446D-982D-367FAD19F31F}"/>
              </a:ext>
            </a:extLst>
          </p:cNvPr>
          <p:cNvPicPr>
            <a:picLocks noGrp="1" noChangeAspect="1"/>
          </p:cNvPicPr>
          <p:nvPr>
            <p:ph idx="1"/>
          </p:nvPr>
        </p:nvPicPr>
        <p:blipFill>
          <a:blip r:embed="rId2"/>
          <a:stretch>
            <a:fillRect/>
          </a:stretch>
        </p:blipFill>
        <p:spPr>
          <a:xfrm>
            <a:off x="426129" y="2104008"/>
            <a:ext cx="9868053" cy="4571999"/>
          </a:xfrm>
          <a:prstGeom prst="rect">
            <a:avLst/>
          </a:prstGeom>
        </p:spPr>
      </p:pic>
    </p:spTree>
    <p:extLst>
      <p:ext uri="{BB962C8B-B14F-4D97-AF65-F5344CB8AC3E}">
        <p14:creationId xmlns:p14="http://schemas.microsoft.com/office/powerpoint/2010/main" val="4078923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52C3-B957-43E4-A85E-AA7D5D2B8FBE}"/>
              </a:ext>
            </a:extLst>
          </p:cNvPr>
          <p:cNvSpPr>
            <a:spLocks noGrp="1"/>
          </p:cNvSpPr>
          <p:nvPr>
            <p:ph type="title"/>
          </p:nvPr>
        </p:nvSpPr>
        <p:spPr/>
        <p:txBody>
          <a:bodyPr/>
          <a:lstStyle/>
          <a:p>
            <a:r>
              <a:rPr lang="en-IN" dirty="0"/>
              <a:t>DATA VISUALISATION</a:t>
            </a:r>
          </a:p>
        </p:txBody>
      </p:sp>
    </p:spTree>
    <p:extLst>
      <p:ext uri="{BB962C8B-B14F-4D97-AF65-F5344CB8AC3E}">
        <p14:creationId xmlns:p14="http://schemas.microsoft.com/office/powerpoint/2010/main" val="64300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3B462-006A-4874-B04E-CAE30BCA9B8D}"/>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3A4D5495-CD4D-43A3-8AD2-1463168FFC20}"/>
              </a:ext>
            </a:extLst>
          </p:cNvPr>
          <p:cNvSpPr>
            <a:spLocks noGrp="1"/>
          </p:cNvSpPr>
          <p:nvPr>
            <p:ph idx="1"/>
          </p:nvPr>
        </p:nvSpPr>
        <p:spPr/>
        <p:txBody>
          <a:bodyPr/>
          <a:lstStyle/>
          <a:p>
            <a:pPr marL="0" indent="0">
              <a:buNone/>
            </a:pPr>
            <a:r>
              <a:rPr lang="en-IN" dirty="0" err="1"/>
              <a:t>i</a:t>
            </a:r>
            <a:r>
              <a:rPr lang="en-IN" dirty="0"/>
              <a:t>) Features are computed from a digitized image of a fine needle aspirate (FNA) of a breast mass.</a:t>
            </a:r>
          </a:p>
          <a:p>
            <a:pPr marL="0" indent="0">
              <a:buNone/>
            </a:pPr>
            <a:r>
              <a:rPr lang="en-IN" dirty="0"/>
              <a:t>   &gt; They Describe characteristics of the cell nuclei present in the           image. </a:t>
            </a:r>
          </a:p>
          <a:p>
            <a:pPr marL="0" indent="0">
              <a:buNone/>
            </a:pPr>
            <a:r>
              <a:rPr lang="en-IN" dirty="0"/>
              <a:t>ii) The mean, standard error and worst or largest(mean of three largest values) of these features were computed for each image , resulting in 30 features.</a:t>
            </a:r>
          </a:p>
        </p:txBody>
      </p:sp>
    </p:spTree>
    <p:extLst>
      <p:ext uri="{BB962C8B-B14F-4D97-AF65-F5344CB8AC3E}">
        <p14:creationId xmlns:p14="http://schemas.microsoft.com/office/powerpoint/2010/main" val="82353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A3293-098F-43B1-AC15-BEE5BB4A46E7}"/>
              </a:ext>
            </a:extLst>
          </p:cNvPr>
          <p:cNvSpPr>
            <a:spLocks noGrp="1"/>
          </p:cNvSpPr>
          <p:nvPr>
            <p:ph idx="1"/>
          </p:nvPr>
        </p:nvSpPr>
        <p:spPr>
          <a:xfrm>
            <a:off x="680321" y="195310"/>
            <a:ext cx="9613861" cy="6569474"/>
          </a:xfrm>
        </p:spPr>
        <p:txBody>
          <a:bodyPr>
            <a:normAutofit fontScale="85000" lnSpcReduction="20000"/>
          </a:bodyPr>
          <a:lstStyle/>
          <a:p>
            <a:pPr marL="0" indent="0">
              <a:buNone/>
            </a:pPr>
            <a:r>
              <a:rPr lang="en-US" dirty="0">
                <a:solidFill>
                  <a:srgbClr val="00B0F0"/>
                </a:solidFill>
              </a:rPr>
              <a:t>1) ID number</a:t>
            </a:r>
          </a:p>
          <a:p>
            <a:pPr marL="0" indent="0">
              <a:buNone/>
            </a:pPr>
            <a:r>
              <a:rPr lang="en-US" dirty="0">
                <a:solidFill>
                  <a:srgbClr val="00B0F0"/>
                </a:solidFill>
              </a:rPr>
              <a:t>2) Diagnosis (M = malignant, B = benign)</a:t>
            </a:r>
          </a:p>
          <a:p>
            <a:pPr marL="0" indent="0">
              <a:buNone/>
            </a:pPr>
            <a:endParaRPr lang="en-US" dirty="0">
              <a:solidFill>
                <a:srgbClr val="00B0F0"/>
              </a:solidFill>
            </a:endParaRPr>
          </a:p>
          <a:p>
            <a:pPr marL="0" indent="0">
              <a:buNone/>
            </a:pPr>
            <a:r>
              <a:rPr lang="en-US" dirty="0"/>
              <a:t>Ten real-valued features are computed for each cell nucleus:</a:t>
            </a:r>
          </a:p>
          <a:p>
            <a:pPr marL="0" indent="0">
              <a:buNone/>
            </a:pPr>
            <a:r>
              <a:rPr lang="en-US" dirty="0"/>
              <a:t>a) radius (mean of distances from center to points on the perimeter)</a:t>
            </a:r>
          </a:p>
          <a:p>
            <a:pPr marL="0" indent="0">
              <a:buNone/>
            </a:pPr>
            <a:r>
              <a:rPr lang="en-US" dirty="0"/>
              <a:t>b) texture (standard deviation of gray-scale values)</a:t>
            </a:r>
          </a:p>
          <a:p>
            <a:pPr marL="0" indent="0">
              <a:buNone/>
            </a:pPr>
            <a:r>
              <a:rPr lang="en-US" dirty="0"/>
              <a:t>c) perimeter</a:t>
            </a:r>
          </a:p>
          <a:p>
            <a:pPr marL="0" indent="0">
              <a:buNone/>
            </a:pPr>
            <a:r>
              <a:rPr lang="en-US" dirty="0"/>
              <a:t>d) area</a:t>
            </a:r>
          </a:p>
          <a:p>
            <a:pPr marL="0" indent="0">
              <a:buNone/>
            </a:pPr>
            <a:r>
              <a:rPr lang="en-US" dirty="0"/>
              <a:t>e) smoothness (local variation in radius lengths)</a:t>
            </a:r>
          </a:p>
          <a:p>
            <a:pPr marL="0" indent="0">
              <a:buNone/>
            </a:pPr>
            <a:r>
              <a:rPr lang="en-US" dirty="0"/>
              <a:t>f) compactness (perimeter^2 / area - 1.0)</a:t>
            </a:r>
          </a:p>
          <a:p>
            <a:pPr marL="0" indent="0">
              <a:buNone/>
            </a:pPr>
            <a:r>
              <a:rPr lang="en-US" dirty="0"/>
              <a:t>g). concavity (severity of concave portions of the contour)</a:t>
            </a:r>
          </a:p>
          <a:p>
            <a:pPr marL="0" indent="0">
              <a:buNone/>
            </a:pPr>
            <a:r>
              <a:rPr lang="en-US" dirty="0"/>
              <a:t>h). concave points (number of concave portions of the contour)</a:t>
            </a:r>
          </a:p>
          <a:p>
            <a:pPr marL="0" indent="0">
              <a:buNone/>
            </a:pPr>
            <a:r>
              <a:rPr lang="en-US" dirty="0" err="1"/>
              <a:t>i</a:t>
            </a:r>
            <a:r>
              <a:rPr lang="en-US" dirty="0"/>
              <a:t>). symmetry</a:t>
            </a:r>
          </a:p>
          <a:p>
            <a:pPr marL="0" indent="0">
              <a:buNone/>
            </a:pPr>
            <a:r>
              <a:rPr lang="en-US" dirty="0"/>
              <a:t>j). fractal dimension ("coastline approximation" - 1)</a:t>
            </a:r>
          </a:p>
          <a:p>
            <a:pPr marL="0" indent="0">
              <a:buNone/>
            </a:pPr>
            <a:endParaRPr lang="en-US" dirty="0"/>
          </a:p>
          <a:p>
            <a:pPr marL="0" indent="0">
              <a:buNone/>
            </a:pPr>
            <a:r>
              <a:rPr lang="en-US" dirty="0">
                <a:solidFill>
                  <a:schemeClr val="bg1">
                    <a:lumMod val="95000"/>
                    <a:lumOff val="5000"/>
                  </a:schemeClr>
                </a:solidFill>
              </a:rPr>
              <a:t>3) </a:t>
            </a:r>
            <a:r>
              <a:rPr lang="en-US" sz="2100" dirty="0">
                <a:solidFill>
                  <a:schemeClr val="bg1">
                    <a:lumMod val="95000"/>
                    <a:lumOff val="5000"/>
                  </a:schemeClr>
                </a:solidFill>
              </a:rPr>
              <a:t>Here 3- 32 are divided into three parts first is Mean (3-13), Stranded Error(13-23) and Worst(23-32) and each contain 10 parameter (radius, texture , area, perimeter, smoothness , compactness , concavity , concave points , symmetry and fractal dimension)</a:t>
            </a:r>
          </a:p>
          <a:p>
            <a:pPr marL="0" indent="0">
              <a:buNone/>
            </a:pPr>
            <a:r>
              <a:rPr lang="en-US" sz="2100" dirty="0">
                <a:solidFill>
                  <a:schemeClr val="bg1">
                    <a:lumMod val="95000"/>
                    <a:lumOff val="5000"/>
                  </a:schemeClr>
                </a:solidFill>
              </a:rPr>
              <a:t>Here Mean means the means of the all cells, standard Error of all cell and worst means the worst cell</a:t>
            </a:r>
            <a:endParaRPr lang="en-IN" sz="2100" dirty="0">
              <a:solidFill>
                <a:schemeClr val="bg1">
                  <a:lumMod val="95000"/>
                  <a:lumOff val="5000"/>
                </a:schemeClr>
              </a:solidFill>
            </a:endParaRPr>
          </a:p>
        </p:txBody>
      </p:sp>
    </p:spTree>
    <p:extLst>
      <p:ext uri="{BB962C8B-B14F-4D97-AF65-F5344CB8AC3E}">
        <p14:creationId xmlns:p14="http://schemas.microsoft.com/office/powerpoint/2010/main" val="1073210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B6D2-95D6-40BA-9700-4C8F04C528C6}"/>
              </a:ext>
            </a:extLst>
          </p:cNvPr>
          <p:cNvSpPr>
            <a:spLocks noGrp="1"/>
          </p:cNvSpPr>
          <p:nvPr>
            <p:ph type="title"/>
          </p:nvPr>
        </p:nvSpPr>
        <p:spPr>
          <a:xfrm>
            <a:off x="67761" y="142043"/>
            <a:ext cx="9613861" cy="1123952"/>
          </a:xfrm>
        </p:spPr>
        <p:txBody>
          <a:bodyPr>
            <a:normAutofit/>
          </a:bodyPr>
          <a:lstStyle/>
          <a:p>
            <a:r>
              <a:rPr lang="en-IN" sz="3200" b="1" u="sng" dirty="0">
                <a:solidFill>
                  <a:srgbClr val="FFFF00"/>
                </a:solidFill>
              </a:rPr>
              <a:t>Mean Features vs. Diagnosis:</a:t>
            </a:r>
          </a:p>
        </p:txBody>
      </p:sp>
      <p:pic>
        <p:nvPicPr>
          <p:cNvPr id="3" name="Picture 2">
            <a:extLst>
              <a:ext uri="{FF2B5EF4-FFF2-40B4-BE49-F238E27FC236}">
                <a16:creationId xmlns:a16="http://schemas.microsoft.com/office/drawing/2014/main" id="{DAE8864B-84F5-42EE-8A1B-3A487E81B5B3}"/>
              </a:ext>
            </a:extLst>
          </p:cNvPr>
          <p:cNvPicPr>
            <a:picLocks noChangeAspect="1"/>
          </p:cNvPicPr>
          <p:nvPr/>
        </p:nvPicPr>
        <p:blipFill>
          <a:blip r:embed="rId2"/>
          <a:stretch>
            <a:fillRect/>
          </a:stretch>
        </p:blipFill>
        <p:spPr>
          <a:xfrm>
            <a:off x="67761" y="1025371"/>
            <a:ext cx="6976814" cy="5690586"/>
          </a:xfrm>
          <a:prstGeom prst="rect">
            <a:avLst/>
          </a:prstGeom>
        </p:spPr>
      </p:pic>
    </p:spTree>
    <p:extLst>
      <p:ext uri="{BB962C8B-B14F-4D97-AF65-F5344CB8AC3E}">
        <p14:creationId xmlns:p14="http://schemas.microsoft.com/office/powerpoint/2010/main" val="368846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3BBB-B07D-47F0-B621-40C55451F63F}"/>
              </a:ext>
            </a:extLst>
          </p:cNvPr>
          <p:cNvSpPr>
            <a:spLocks noGrp="1"/>
          </p:cNvSpPr>
          <p:nvPr>
            <p:ph type="title"/>
          </p:nvPr>
        </p:nvSpPr>
        <p:spPr/>
        <p:txBody>
          <a:bodyPr/>
          <a:lstStyle/>
          <a:p>
            <a:r>
              <a:rPr lang="en-IN" dirty="0"/>
              <a:t>INTRODUCTION</a:t>
            </a:r>
          </a:p>
        </p:txBody>
      </p:sp>
      <p:sp>
        <p:nvSpPr>
          <p:cNvPr id="10" name="Content Placeholder 9">
            <a:extLst>
              <a:ext uri="{FF2B5EF4-FFF2-40B4-BE49-F238E27FC236}">
                <a16:creationId xmlns:a16="http://schemas.microsoft.com/office/drawing/2014/main" id="{FE96AC33-80C5-4A98-9CC2-49F41293F90D}"/>
              </a:ext>
            </a:extLst>
          </p:cNvPr>
          <p:cNvSpPr>
            <a:spLocks noGrp="1"/>
          </p:cNvSpPr>
          <p:nvPr>
            <p:ph idx="1"/>
          </p:nvPr>
        </p:nvSpPr>
        <p:spPr>
          <a:xfrm>
            <a:off x="680321" y="2336872"/>
            <a:ext cx="10727485" cy="4019539"/>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Breast cancer, the breast cancer that occurs most often in women, affects about 10% of women at some point in their lives. It is the second largest contributor to the death of women after lung cancer. 25% of all cancers in women, including 12% of all new cases, are caused by breast cancer. </a:t>
            </a:r>
          </a:p>
          <a:p>
            <a:pPr marL="0" indent="0">
              <a:buNone/>
            </a:pPr>
            <a:r>
              <a:rPr lang="en-IN" dirty="0">
                <a:latin typeface="Times New Roman" panose="02020603050405020304" pitchFamily="18" charset="0"/>
                <a:cs typeface="Times New Roman" panose="02020603050405020304" pitchFamily="18" charset="0"/>
              </a:rPr>
              <a:t>Data mining is applied due to better predictability disease, reducing drug costs, improving the health of patient by renewing the quality of health care along with value saving people's lives through real-time decisions. Here it provides you, a performance analysis and comparison of precision in classification between algorithms like: Logistic Regression, SVM, Random Forest and Naive Bayes, being the main influencer data mining algorithms used in the research community.</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813716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33B9-ABF5-4F28-A76B-7CD6390D991F}"/>
              </a:ext>
            </a:extLst>
          </p:cNvPr>
          <p:cNvSpPr>
            <a:spLocks noGrp="1"/>
          </p:cNvSpPr>
          <p:nvPr>
            <p:ph type="title"/>
          </p:nvPr>
        </p:nvSpPr>
        <p:spPr>
          <a:xfrm>
            <a:off x="0" y="96280"/>
            <a:ext cx="9613861" cy="1080938"/>
          </a:xfrm>
        </p:spPr>
        <p:txBody>
          <a:bodyPr/>
          <a:lstStyle/>
          <a:p>
            <a:r>
              <a:rPr lang="en-IN" sz="3200" b="1" u="sng" dirty="0">
                <a:solidFill>
                  <a:srgbClr val="FFFF00"/>
                </a:solidFill>
              </a:rPr>
              <a:t>SE vs. Diagnosis</a:t>
            </a:r>
            <a:r>
              <a:rPr lang="en-IN" b="1" u="sng" dirty="0">
                <a:solidFill>
                  <a:srgbClr val="FFFF00"/>
                </a:solidFill>
              </a:rPr>
              <a:t>:</a:t>
            </a:r>
          </a:p>
        </p:txBody>
      </p:sp>
      <p:pic>
        <p:nvPicPr>
          <p:cNvPr id="3" name="Picture 2">
            <a:extLst>
              <a:ext uri="{FF2B5EF4-FFF2-40B4-BE49-F238E27FC236}">
                <a16:creationId xmlns:a16="http://schemas.microsoft.com/office/drawing/2014/main" id="{FC23D2AC-6A23-4BAF-B52E-F2D96E6AE5D7}"/>
              </a:ext>
            </a:extLst>
          </p:cNvPr>
          <p:cNvPicPr>
            <a:picLocks noChangeAspect="1"/>
          </p:cNvPicPr>
          <p:nvPr/>
        </p:nvPicPr>
        <p:blipFill>
          <a:blip r:embed="rId2"/>
          <a:stretch>
            <a:fillRect/>
          </a:stretch>
        </p:blipFill>
        <p:spPr>
          <a:xfrm>
            <a:off x="80233" y="1020932"/>
            <a:ext cx="6978141" cy="5619565"/>
          </a:xfrm>
          <a:prstGeom prst="rect">
            <a:avLst/>
          </a:prstGeom>
        </p:spPr>
      </p:pic>
    </p:spTree>
    <p:extLst>
      <p:ext uri="{BB962C8B-B14F-4D97-AF65-F5344CB8AC3E}">
        <p14:creationId xmlns:p14="http://schemas.microsoft.com/office/powerpoint/2010/main" val="769658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FFA2-011A-4486-8FEE-23B0852C703A}"/>
              </a:ext>
            </a:extLst>
          </p:cNvPr>
          <p:cNvSpPr>
            <a:spLocks noGrp="1"/>
          </p:cNvSpPr>
          <p:nvPr>
            <p:ph type="title"/>
          </p:nvPr>
        </p:nvSpPr>
        <p:spPr>
          <a:xfrm>
            <a:off x="0" y="0"/>
            <a:ext cx="9613861" cy="1080938"/>
          </a:xfrm>
        </p:spPr>
        <p:txBody>
          <a:bodyPr>
            <a:normAutofit/>
          </a:bodyPr>
          <a:lstStyle/>
          <a:p>
            <a:r>
              <a:rPr lang="en-IN" sz="3200" b="1" u="sng" dirty="0">
                <a:solidFill>
                  <a:srgbClr val="FFFF00"/>
                </a:solidFill>
              </a:rPr>
              <a:t>Worst Features vs. Diagnosis:</a:t>
            </a:r>
          </a:p>
        </p:txBody>
      </p:sp>
      <p:pic>
        <p:nvPicPr>
          <p:cNvPr id="3" name="Picture 2">
            <a:extLst>
              <a:ext uri="{FF2B5EF4-FFF2-40B4-BE49-F238E27FC236}">
                <a16:creationId xmlns:a16="http://schemas.microsoft.com/office/drawing/2014/main" id="{6CD42AFB-5527-4CC6-B269-842355B870FD}"/>
              </a:ext>
            </a:extLst>
          </p:cNvPr>
          <p:cNvPicPr>
            <a:picLocks noChangeAspect="1"/>
          </p:cNvPicPr>
          <p:nvPr/>
        </p:nvPicPr>
        <p:blipFill>
          <a:blip r:embed="rId2"/>
          <a:stretch>
            <a:fillRect/>
          </a:stretch>
        </p:blipFill>
        <p:spPr>
          <a:xfrm>
            <a:off x="198925" y="887767"/>
            <a:ext cx="7151786" cy="5610687"/>
          </a:xfrm>
          <a:prstGeom prst="rect">
            <a:avLst/>
          </a:prstGeom>
        </p:spPr>
      </p:pic>
    </p:spTree>
    <p:extLst>
      <p:ext uri="{BB962C8B-B14F-4D97-AF65-F5344CB8AC3E}">
        <p14:creationId xmlns:p14="http://schemas.microsoft.com/office/powerpoint/2010/main" val="640623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4347-C98D-421D-94C7-0CEE758ED2E6}"/>
              </a:ext>
            </a:extLst>
          </p:cNvPr>
          <p:cNvSpPr>
            <a:spLocks noGrp="1"/>
          </p:cNvSpPr>
          <p:nvPr>
            <p:ph type="title"/>
          </p:nvPr>
        </p:nvSpPr>
        <p:spPr>
          <a:xfrm>
            <a:off x="0" y="105158"/>
            <a:ext cx="9613861" cy="1080938"/>
          </a:xfrm>
        </p:spPr>
        <p:txBody>
          <a:bodyPr>
            <a:normAutofit/>
          </a:bodyPr>
          <a:lstStyle/>
          <a:p>
            <a:r>
              <a:rPr lang="en-IN" sz="3200" b="1" u="sng" dirty="0">
                <a:solidFill>
                  <a:srgbClr val="FFFF00"/>
                </a:solidFill>
              </a:rPr>
              <a:t>Heat Map for Correlations:</a:t>
            </a:r>
          </a:p>
        </p:txBody>
      </p:sp>
      <p:pic>
        <p:nvPicPr>
          <p:cNvPr id="3" name="Picture 2">
            <a:extLst>
              <a:ext uri="{FF2B5EF4-FFF2-40B4-BE49-F238E27FC236}">
                <a16:creationId xmlns:a16="http://schemas.microsoft.com/office/drawing/2014/main" id="{C286C2A0-CBB8-489C-A8C4-EB924DF57346}"/>
              </a:ext>
            </a:extLst>
          </p:cNvPr>
          <p:cNvPicPr>
            <a:picLocks noChangeAspect="1"/>
          </p:cNvPicPr>
          <p:nvPr/>
        </p:nvPicPr>
        <p:blipFill>
          <a:blip r:embed="rId2"/>
          <a:stretch>
            <a:fillRect/>
          </a:stretch>
        </p:blipFill>
        <p:spPr>
          <a:xfrm>
            <a:off x="123378" y="985421"/>
            <a:ext cx="7786626" cy="5872579"/>
          </a:xfrm>
          <a:prstGeom prst="rect">
            <a:avLst/>
          </a:prstGeom>
        </p:spPr>
      </p:pic>
    </p:spTree>
    <p:extLst>
      <p:ext uri="{BB962C8B-B14F-4D97-AF65-F5344CB8AC3E}">
        <p14:creationId xmlns:p14="http://schemas.microsoft.com/office/powerpoint/2010/main" val="337215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EA08-2392-4980-B215-1B49946A9240}"/>
              </a:ext>
            </a:extLst>
          </p:cNvPr>
          <p:cNvSpPr>
            <a:spLocks noGrp="1"/>
          </p:cNvSpPr>
          <p:nvPr>
            <p:ph type="title"/>
          </p:nvPr>
        </p:nvSpPr>
        <p:spPr>
          <a:xfrm>
            <a:off x="0" y="0"/>
            <a:ext cx="9613861" cy="1080938"/>
          </a:xfrm>
        </p:spPr>
        <p:txBody>
          <a:bodyPr>
            <a:normAutofit/>
          </a:bodyPr>
          <a:lstStyle/>
          <a:p>
            <a:r>
              <a:rPr lang="en-IN" sz="3200" b="1" u="sng" dirty="0">
                <a:solidFill>
                  <a:srgbClr val="FFFF00"/>
                </a:solidFill>
              </a:rPr>
              <a:t>Heat Map for the Reduced Data:</a:t>
            </a:r>
          </a:p>
        </p:txBody>
      </p:sp>
      <p:pic>
        <p:nvPicPr>
          <p:cNvPr id="3" name="Picture 2">
            <a:extLst>
              <a:ext uri="{FF2B5EF4-FFF2-40B4-BE49-F238E27FC236}">
                <a16:creationId xmlns:a16="http://schemas.microsoft.com/office/drawing/2014/main" id="{AE6054CD-7EC9-4EB6-9D8A-2A61BE9D3E56}"/>
              </a:ext>
            </a:extLst>
          </p:cNvPr>
          <p:cNvPicPr>
            <a:picLocks noChangeAspect="1"/>
          </p:cNvPicPr>
          <p:nvPr/>
        </p:nvPicPr>
        <p:blipFill>
          <a:blip r:embed="rId2"/>
          <a:stretch>
            <a:fillRect/>
          </a:stretch>
        </p:blipFill>
        <p:spPr>
          <a:xfrm>
            <a:off x="-1" y="788397"/>
            <a:ext cx="8788893" cy="6069603"/>
          </a:xfrm>
          <a:prstGeom prst="rect">
            <a:avLst/>
          </a:prstGeom>
        </p:spPr>
      </p:pic>
    </p:spTree>
    <p:extLst>
      <p:ext uri="{BB962C8B-B14F-4D97-AF65-F5344CB8AC3E}">
        <p14:creationId xmlns:p14="http://schemas.microsoft.com/office/powerpoint/2010/main" val="3954729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EBAF-6B11-44BA-9FCC-D795216F8E25}"/>
              </a:ext>
            </a:extLst>
          </p:cNvPr>
          <p:cNvSpPr>
            <a:spLocks noGrp="1"/>
          </p:cNvSpPr>
          <p:nvPr>
            <p:ph type="title"/>
          </p:nvPr>
        </p:nvSpPr>
        <p:spPr/>
        <p:txBody>
          <a:bodyPr/>
          <a:lstStyle/>
          <a:p>
            <a:r>
              <a:rPr lang="en-IN" dirty="0"/>
              <a:t>RESULTS::-</a:t>
            </a:r>
          </a:p>
        </p:txBody>
      </p:sp>
    </p:spTree>
    <p:extLst>
      <p:ext uri="{BB962C8B-B14F-4D97-AF65-F5344CB8AC3E}">
        <p14:creationId xmlns:p14="http://schemas.microsoft.com/office/powerpoint/2010/main" val="1962598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39D3-25DD-4B3E-A7EF-C87A1EE149DC}"/>
              </a:ext>
            </a:extLst>
          </p:cNvPr>
          <p:cNvSpPr>
            <a:spLocks noGrp="1"/>
          </p:cNvSpPr>
          <p:nvPr>
            <p:ph type="title"/>
          </p:nvPr>
        </p:nvSpPr>
        <p:spPr>
          <a:xfrm>
            <a:off x="85517" y="131791"/>
            <a:ext cx="9613861" cy="1080938"/>
          </a:xfrm>
        </p:spPr>
        <p:txBody>
          <a:bodyPr>
            <a:normAutofit/>
          </a:bodyPr>
          <a:lstStyle/>
          <a:p>
            <a:r>
              <a:rPr lang="en-IN" sz="3200" b="1" u="sng" dirty="0">
                <a:solidFill>
                  <a:srgbClr val="FFFF00"/>
                </a:solidFill>
              </a:rPr>
              <a:t>Cost After Iteration:</a:t>
            </a:r>
          </a:p>
        </p:txBody>
      </p:sp>
      <p:pic>
        <p:nvPicPr>
          <p:cNvPr id="3" name="Picture 2">
            <a:extLst>
              <a:ext uri="{FF2B5EF4-FFF2-40B4-BE49-F238E27FC236}">
                <a16:creationId xmlns:a16="http://schemas.microsoft.com/office/drawing/2014/main" id="{75DBEAFA-3904-426B-B2CE-CA69701FC05E}"/>
              </a:ext>
            </a:extLst>
          </p:cNvPr>
          <p:cNvPicPr>
            <a:picLocks noChangeAspect="1"/>
          </p:cNvPicPr>
          <p:nvPr/>
        </p:nvPicPr>
        <p:blipFill>
          <a:blip r:embed="rId2"/>
          <a:stretch>
            <a:fillRect/>
          </a:stretch>
        </p:blipFill>
        <p:spPr>
          <a:xfrm>
            <a:off x="118067" y="1073734"/>
            <a:ext cx="5590275" cy="5495742"/>
          </a:xfrm>
          <a:prstGeom prst="rect">
            <a:avLst/>
          </a:prstGeom>
        </p:spPr>
      </p:pic>
      <p:pic>
        <p:nvPicPr>
          <p:cNvPr id="4" name="Picture 3">
            <a:extLst>
              <a:ext uri="{FF2B5EF4-FFF2-40B4-BE49-F238E27FC236}">
                <a16:creationId xmlns:a16="http://schemas.microsoft.com/office/drawing/2014/main" id="{8D2894CA-79B2-4D76-AF3D-2BBF17CF47B6}"/>
              </a:ext>
            </a:extLst>
          </p:cNvPr>
          <p:cNvPicPr>
            <a:picLocks noChangeAspect="1"/>
          </p:cNvPicPr>
          <p:nvPr/>
        </p:nvPicPr>
        <p:blipFill>
          <a:blip r:embed="rId3"/>
          <a:stretch>
            <a:fillRect/>
          </a:stretch>
        </p:blipFill>
        <p:spPr>
          <a:xfrm>
            <a:off x="5928526" y="5616976"/>
            <a:ext cx="4667250" cy="952500"/>
          </a:xfrm>
          <a:prstGeom prst="rect">
            <a:avLst/>
          </a:prstGeom>
        </p:spPr>
      </p:pic>
    </p:spTree>
    <p:extLst>
      <p:ext uri="{BB962C8B-B14F-4D97-AF65-F5344CB8AC3E}">
        <p14:creationId xmlns:p14="http://schemas.microsoft.com/office/powerpoint/2010/main" val="3454444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8895-6821-441D-97B1-FFCDDCC97C60}"/>
              </a:ext>
            </a:extLst>
          </p:cNvPr>
          <p:cNvSpPr>
            <a:spLocks noGrp="1"/>
          </p:cNvSpPr>
          <p:nvPr>
            <p:ph type="title"/>
          </p:nvPr>
        </p:nvSpPr>
        <p:spPr>
          <a:xfrm>
            <a:off x="0" y="69647"/>
            <a:ext cx="9613861" cy="1080938"/>
          </a:xfrm>
        </p:spPr>
        <p:txBody>
          <a:bodyPr>
            <a:normAutofit/>
          </a:bodyPr>
          <a:lstStyle/>
          <a:p>
            <a:r>
              <a:rPr lang="en-IN" sz="3200" b="1" u="sng" dirty="0">
                <a:solidFill>
                  <a:srgbClr val="FFFF00"/>
                </a:solidFill>
              </a:rPr>
              <a:t>Confusion Matrix:-</a:t>
            </a:r>
          </a:p>
        </p:txBody>
      </p:sp>
      <p:pic>
        <p:nvPicPr>
          <p:cNvPr id="3" name="Picture 2">
            <a:extLst>
              <a:ext uri="{FF2B5EF4-FFF2-40B4-BE49-F238E27FC236}">
                <a16:creationId xmlns:a16="http://schemas.microsoft.com/office/drawing/2014/main" id="{CFA60B87-D5A7-41E6-A944-73745A78E891}"/>
              </a:ext>
            </a:extLst>
          </p:cNvPr>
          <p:cNvPicPr>
            <a:picLocks noChangeAspect="1"/>
          </p:cNvPicPr>
          <p:nvPr/>
        </p:nvPicPr>
        <p:blipFill>
          <a:blip r:embed="rId2"/>
          <a:stretch>
            <a:fillRect/>
          </a:stretch>
        </p:blipFill>
        <p:spPr>
          <a:xfrm>
            <a:off x="133165" y="1330957"/>
            <a:ext cx="5800725" cy="2266950"/>
          </a:xfrm>
          <a:prstGeom prst="rect">
            <a:avLst/>
          </a:prstGeom>
        </p:spPr>
      </p:pic>
      <p:pic>
        <p:nvPicPr>
          <p:cNvPr id="4" name="Picture 3">
            <a:extLst>
              <a:ext uri="{FF2B5EF4-FFF2-40B4-BE49-F238E27FC236}">
                <a16:creationId xmlns:a16="http://schemas.microsoft.com/office/drawing/2014/main" id="{63EC7612-C05E-48DC-A85C-91215FFB7036}"/>
              </a:ext>
            </a:extLst>
          </p:cNvPr>
          <p:cNvPicPr>
            <a:picLocks noChangeAspect="1"/>
          </p:cNvPicPr>
          <p:nvPr/>
        </p:nvPicPr>
        <p:blipFill>
          <a:blip r:embed="rId3"/>
          <a:stretch>
            <a:fillRect/>
          </a:stretch>
        </p:blipFill>
        <p:spPr>
          <a:xfrm>
            <a:off x="6602767" y="2464432"/>
            <a:ext cx="4419600" cy="4219575"/>
          </a:xfrm>
          <a:prstGeom prst="rect">
            <a:avLst/>
          </a:prstGeom>
        </p:spPr>
      </p:pic>
    </p:spTree>
    <p:extLst>
      <p:ext uri="{BB962C8B-B14F-4D97-AF65-F5344CB8AC3E}">
        <p14:creationId xmlns:p14="http://schemas.microsoft.com/office/powerpoint/2010/main" val="3295792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AB63-B7D2-44A4-9504-CFDB3B369658}"/>
              </a:ext>
            </a:extLst>
          </p:cNvPr>
          <p:cNvSpPr>
            <a:spLocks noGrp="1"/>
          </p:cNvSpPr>
          <p:nvPr>
            <p:ph type="title"/>
          </p:nvPr>
        </p:nvSpPr>
        <p:spPr>
          <a:xfrm>
            <a:off x="0" y="69647"/>
            <a:ext cx="9613861" cy="1080938"/>
          </a:xfrm>
        </p:spPr>
        <p:txBody>
          <a:bodyPr/>
          <a:lstStyle/>
          <a:p>
            <a:r>
              <a:rPr lang="en-IN" sz="3200" b="1" u="sng" dirty="0">
                <a:solidFill>
                  <a:srgbClr val="FFFF00"/>
                </a:solidFill>
              </a:rPr>
              <a:t>RFCEV ( </a:t>
            </a:r>
            <a:r>
              <a:rPr lang="en-IN" sz="3200" b="1" u="sng" dirty="0" err="1">
                <a:solidFill>
                  <a:srgbClr val="FFFF00"/>
                </a:solidFill>
              </a:rPr>
              <a:t>Random_ForestClassifier</a:t>
            </a:r>
            <a:r>
              <a:rPr lang="en-IN" sz="3200" b="1" u="sng" dirty="0">
                <a:solidFill>
                  <a:srgbClr val="FFFF00"/>
                </a:solidFill>
              </a:rPr>
              <a:t>() ):-</a:t>
            </a:r>
            <a:endParaRPr lang="en-IN" b="1" u="sng" dirty="0">
              <a:solidFill>
                <a:srgbClr val="FFFF00"/>
              </a:solidFill>
            </a:endParaRPr>
          </a:p>
        </p:txBody>
      </p:sp>
      <p:pic>
        <p:nvPicPr>
          <p:cNvPr id="3" name="Picture 2">
            <a:extLst>
              <a:ext uri="{FF2B5EF4-FFF2-40B4-BE49-F238E27FC236}">
                <a16:creationId xmlns:a16="http://schemas.microsoft.com/office/drawing/2014/main" id="{0870CEA9-BB02-455D-BBE6-85BD4E0276E9}"/>
              </a:ext>
            </a:extLst>
          </p:cNvPr>
          <p:cNvPicPr>
            <a:picLocks noChangeAspect="1"/>
          </p:cNvPicPr>
          <p:nvPr/>
        </p:nvPicPr>
        <p:blipFill>
          <a:blip r:embed="rId2"/>
          <a:stretch>
            <a:fillRect/>
          </a:stretch>
        </p:blipFill>
        <p:spPr>
          <a:xfrm>
            <a:off x="126183" y="1150585"/>
            <a:ext cx="4429125" cy="4562475"/>
          </a:xfrm>
          <a:prstGeom prst="rect">
            <a:avLst/>
          </a:prstGeom>
        </p:spPr>
      </p:pic>
    </p:spTree>
    <p:extLst>
      <p:ext uri="{BB962C8B-B14F-4D97-AF65-F5344CB8AC3E}">
        <p14:creationId xmlns:p14="http://schemas.microsoft.com/office/powerpoint/2010/main" val="1082921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BC30-FDB5-4CB9-9991-4A96389F0BD1}"/>
              </a:ext>
            </a:extLst>
          </p:cNvPr>
          <p:cNvSpPr>
            <a:spLocks noGrp="1"/>
          </p:cNvSpPr>
          <p:nvPr>
            <p:ph type="title"/>
          </p:nvPr>
        </p:nvSpPr>
        <p:spPr/>
        <p:txBody>
          <a:bodyPr/>
          <a:lstStyle/>
          <a:p>
            <a:r>
              <a:rPr lang="en-IN" u="sng" dirty="0" err="1">
                <a:solidFill>
                  <a:srgbClr val="FFFF00"/>
                </a:solidFill>
              </a:rPr>
              <a:t>XGBoost</a:t>
            </a:r>
            <a:r>
              <a:rPr lang="en-IN" u="sng" dirty="0">
                <a:solidFill>
                  <a:srgbClr val="FFFF00"/>
                </a:solidFill>
              </a:rPr>
              <a:t> Model</a:t>
            </a:r>
          </a:p>
        </p:txBody>
      </p:sp>
      <p:pic>
        <p:nvPicPr>
          <p:cNvPr id="3" name="Picture 2">
            <a:extLst>
              <a:ext uri="{FF2B5EF4-FFF2-40B4-BE49-F238E27FC236}">
                <a16:creationId xmlns:a16="http://schemas.microsoft.com/office/drawing/2014/main" id="{674A12FB-EE4B-4AC6-8BD9-DBD1335210C4}"/>
              </a:ext>
            </a:extLst>
          </p:cNvPr>
          <p:cNvPicPr>
            <a:picLocks noChangeAspect="1"/>
          </p:cNvPicPr>
          <p:nvPr/>
        </p:nvPicPr>
        <p:blipFill>
          <a:blip r:embed="rId2"/>
          <a:stretch>
            <a:fillRect/>
          </a:stretch>
        </p:blipFill>
        <p:spPr>
          <a:xfrm>
            <a:off x="680321" y="2447185"/>
            <a:ext cx="7019925" cy="1200150"/>
          </a:xfrm>
          <a:prstGeom prst="rect">
            <a:avLst/>
          </a:prstGeom>
        </p:spPr>
      </p:pic>
    </p:spTree>
    <p:extLst>
      <p:ext uri="{BB962C8B-B14F-4D97-AF65-F5344CB8AC3E}">
        <p14:creationId xmlns:p14="http://schemas.microsoft.com/office/powerpoint/2010/main" val="644906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3D178-D0AA-4D78-B408-A35EAC4FD0B0}"/>
              </a:ext>
            </a:extLst>
          </p:cNvPr>
          <p:cNvSpPr>
            <a:spLocks noGrp="1"/>
          </p:cNvSpPr>
          <p:nvPr>
            <p:ph type="title"/>
          </p:nvPr>
        </p:nvSpPr>
        <p:spPr/>
        <p:txBody>
          <a:bodyPr/>
          <a:lstStyle/>
          <a:p>
            <a:r>
              <a:rPr lang="en-IN" u="sng" dirty="0">
                <a:solidFill>
                  <a:srgbClr val="FFFF00"/>
                </a:solidFill>
              </a:rPr>
              <a:t>Data Pre-Processing</a:t>
            </a:r>
          </a:p>
        </p:txBody>
      </p:sp>
      <p:pic>
        <p:nvPicPr>
          <p:cNvPr id="3" name="Picture 2">
            <a:extLst>
              <a:ext uri="{FF2B5EF4-FFF2-40B4-BE49-F238E27FC236}">
                <a16:creationId xmlns:a16="http://schemas.microsoft.com/office/drawing/2014/main" id="{D26B5D51-A5AA-4B4E-AC01-55509949A34A}"/>
              </a:ext>
            </a:extLst>
          </p:cNvPr>
          <p:cNvPicPr>
            <a:picLocks noChangeAspect="1"/>
          </p:cNvPicPr>
          <p:nvPr/>
        </p:nvPicPr>
        <p:blipFill>
          <a:blip r:embed="rId2"/>
          <a:stretch>
            <a:fillRect/>
          </a:stretch>
        </p:blipFill>
        <p:spPr>
          <a:xfrm>
            <a:off x="89471" y="1587762"/>
            <a:ext cx="6622048" cy="3641186"/>
          </a:xfrm>
          <a:prstGeom prst="rect">
            <a:avLst/>
          </a:prstGeom>
        </p:spPr>
      </p:pic>
      <p:pic>
        <p:nvPicPr>
          <p:cNvPr id="4" name="Picture 3">
            <a:extLst>
              <a:ext uri="{FF2B5EF4-FFF2-40B4-BE49-F238E27FC236}">
                <a16:creationId xmlns:a16="http://schemas.microsoft.com/office/drawing/2014/main" id="{67CABFBD-AFC3-4A44-A3A2-E7A1A2335EC1}"/>
              </a:ext>
            </a:extLst>
          </p:cNvPr>
          <p:cNvPicPr>
            <a:picLocks noChangeAspect="1"/>
          </p:cNvPicPr>
          <p:nvPr/>
        </p:nvPicPr>
        <p:blipFill>
          <a:blip r:embed="rId3"/>
          <a:stretch>
            <a:fillRect/>
          </a:stretch>
        </p:blipFill>
        <p:spPr>
          <a:xfrm>
            <a:off x="7048083" y="2012776"/>
            <a:ext cx="4705952" cy="4673664"/>
          </a:xfrm>
          <a:prstGeom prst="rect">
            <a:avLst/>
          </a:prstGeom>
        </p:spPr>
      </p:pic>
    </p:spTree>
    <p:extLst>
      <p:ext uri="{BB962C8B-B14F-4D97-AF65-F5344CB8AC3E}">
        <p14:creationId xmlns:p14="http://schemas.microsoft.com/office/powerpoint/2010/main" val="411243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DF6D-7402-4178-9A7D-41E082D21471}"/>
              </a:ext>
            </a:extLst>
          </p:cNvPr>
          <p:cNvSpPr>
            <a:spLocks noGrp="1"/>
          </p:cNvSpPr>
          <p:nvPr>
            <p:ph type="ctrTitle"/>
          </p:nvPr>
        </p:nvSpPr>
        <p:spPr/>
        <p:txBody>
          <a:bodyPr/>
          <a:lstStyle/>
          <a:p>
            <a:r>
              <a:rPr lang="en-IN" dirty="0"/>
              <a:t>PLATFORM USED</a:t>
            </a:r>
          </a:p>
        </p:txBody>
      </p:sp>
      <p:sp>
        <p:nvSpPr>
          <p:cNvPr id="3" name="Subtitle 2">
            <a:extLst>
              <a:ext uri="{FF2B5EF4-FFF2-40B4-BE49-F238E27FC236}">
                <a16:creationId xmlns:a16="http://schemas.microsoft.com/office/drawing/2014/main" id="{36241819-B46A-432F-8527-DC2690EC25B8}"/>
              </a:ext>
            </a:extLst>
          </p:cNvPr>
          <p:cNvSpPr>
            <a:spLocks noGrp="1"/>
          </p:cNvSpPr>
          <p:nvPr>
            <p:ph type="subTitle" idx="1"/>
          </p:nvPr>
        </p:nvSpPr>
        <p:spPr/>
        <p:txBody>
          <a:bodyPr/>
          <a:lstStyle/>
          <a:p>
            <a:r>
              <a:rPr lang="en-IN" dirty="0"/>
              <a:t>JUPYTER NOTEBOOK</a:t>
            </a:r>
          </a:p>
        </p:txBody>
      </p:sp>
    </p:spTree>
    <p:extLst>
      <p:ext uri="{BB962C8B-B14F-4D97-AF65-F5344CB8AC3E}">
        <p14:creationId xmlns:p14="http://schemas.microsoft.com/office/powerpoint/2010/main" val="3364432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50C-94F9-4AE2-9095-5A34C363F8DF}"/>
              </a:ext>
            </a:extLst>
          </p:cNvPr>
          <p:cNvSpPr>
            <a:spLocks noGrp="1"/>
          </p:cNvSpPr>
          <p:nvPr>
            <p:ph type="title"/>
          </p:nvPr>
        </p:nvSpPr>
        <p:spPr/>
        <p:txBody>
          <a:bodyPr/>
          <a:lstStyle/>
          <a:p>
            <a:r>
              <a:rPr lang="en-US" u="sng" dirty="0">
                <a:solidFill>
                  <a:srgbClr val="FFFF00"/>
                </a:solidFill>
              </a:rPr>
              <a:t>Breast Cancer Predictions using SVM</a:t>
            </a:r>
            <a:endParaRPr lang="en-IN" u="sng" dirty="0">
              <a:solidFill>
                <a:srgbClr val="FFFF00"/>
              </a:solidFill>
            </a:endParaRPr>
          </a:p>
        </p:txBody>
      </p:sp>
      <p:pic>
        <p:nvPicPr>
          <p:cNvPr id="3" name="Picture 2">
            <a:extLst>
              <a:ext uri="{FF2B5EF4-FFF2-40B4-BE49-F238E27FC236}">
                <a16:creationId xmlns:a16="http://schemas.microsoft.com/office/drawing/2014/main" id="{4D302E12-0716-44AE-A8A5-EBE92426CA52}"/>
              </a:ext>
            </a:extLst>
          </p:cNvPr>
          <p:cNvPicPr>
            <a:picLocks noChangeAspect="1"/>
          </p:cNvPicPr>
          <p:nvPr/>
        </p:nvPicPr>
        <p:blipFill>
          <a:blip r:embed="rId2"/>
          <a:stretch>
            <a:fillRect/>
          </a:stretch>
        </p:blipFill>
        <p:spPr>
          <a:xfrm>
            <a:off x="529147" y="1618973"/>
            <a:ext cx="4457700" cy="4933950"/>
          </a:xfrm>
          <a:prstGeom prst="rect">
            <a:avLst/>
          </a:prstGeom>
        </p:spPr>
      </p:pic>
      <p:pic>
        <p:nvPicPr>
          <p:cNvPr id="4" name="Picture 3">
            <a:extLst>
              <a:ext uri="{FF2B5EF4-FFF2-40B4-BE49-F238E27FC236}">
                <a16:creationId xmlns:a16="http://schemas.microsoft.com/office/drawing/2014/main" id="{68C40D16-D0FB-4A01-9819-55698DDA88F5}"/>
              </a:ext>
            </a:extLst>
          </p:cNvPr>
          <p:cNvPicPr>
            <a:picLocks noChangeAspect="1"/>
          </p:cNvPicPr>
          <p:nvPr/>
        </p:nvPicPr>
        <p:blipFill>
          <a:blip r:embed="rId3"/>
          <a:stretch>
            <a:fillRect/>
          </a:stretch>
        </p:blipFill>
        <p:spPr>
          <a:xfrm>
            <a:off x="5675559" y="2885798"/>
            <a:ext cx="4143375" cy="3667125"/>
          </a:xfrm>
          <a:prstGeom prst="rect">
            <a:avLst/>
          </a:prstGeom>
        </p:spPr>
      </p:pic>
    </p:spTree>
    <p:extLst>
      <p:ext uri="{BB962C8B-B14F-4D97-AF65-F5344CB8AC3E}">
        <p14:creationId xmlns:p14="http://schemas.microsoft.com/office/powerpoint/2010/main" val="156579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420B-755B-4D42-9452-08CD4D1611E7}"/>
              </a:ext>
            </a:extLst>
          </p:cNvPr>
          <p:cNvSpPr>
            <a:spLocks noGrp="1"/>
          </p:cNvSpPr>
          <p:nvPr>
            <p:ph type="title"/>
          </p:nvPr>
        </p:nvSpPr>
        <p:spPr>
          <a:xfrm>
            <a:off x="67761" y="559292"/>
            <a:ext cx="9613861" cy="994299"/>
          </a:xfrm>
        </p:spPr>
        <p:txBody>
          <a:bodyPr/>
          <a:lstStyle/>
          <a:p>
            <a:r>
              <a:rPr lang="en-IN" b="1" u="sng" dirty="0">
                <a:solidFill>
                  <a:srgbClr val="FFFF00"/>
                </a:solidFill>
              </a:rPr>
              <a:t>REFERENCES:-</a:t>
            </a:r>
          </a:p>
        </p:txBody>
      </p:sp>
      <p:sp>
        <p:nvSpPr>
          <p:cNvPr id="3" name="Content Placeholder 2">
            <a:extLst>
              <a:ext uri="{FF2B5EF4-FFF2-40B4-BE49-F238E27FC236}">
                <a16:creationId xmlns:a16="http://schemas.microsoft.com/office/drawing/2014/main" id="{A2B78315-4154-435D-8072-78B7C1117073}"/>
              </a:ext>
            </a:extLst>
          </p:cNvPr>
          <p:cNvSpPr>
            <a:spLocks noGrp="1"/>
          </p:cNvSpPr>
          <p:nvPr>
            <p:ph idx="1"/>
          </p:nvPr>
        </p:nvSpPr>
        <p:spPr>
          <a:xfrm>
            <a:off x="680321" y="2336873"/>
            <a:ext cx="9613861" cy="4442602"/>
          </a:xfrm>
        </p:spPr>
        <p:txBody>
          <a:bodyPr>
            <a:normAutofit fontScale="92500"/>
          </a:bodyPr>
          <a:lstStyle/>
          <a:p>
            <a:r>
              <a:rPr lang="en-US" dirty="0">
                <a:latin typeface="Calibri" panose="020F0502020204030204" pitchFamily="34" charset="0"/>
                <a:cs typeface="Calibri" panose="020F0502020204030204" pitchFamily="34" charset="0"/>
              </a:rPr>
              <a:t>Breast Cancer Prediction using Machine Learning(</a:t>
            </a:r>
            <a:r>
              <a:rPr lang="en-IN" dirty="0" err="1">
                <a:latin typeface="Calibri" panose="020F0502020204030204" pitchFamily="34" charset="0"/>
                <a:cs typeface="Calibri" panose="020F0502020204030204" pitchFamily="34" charset="0"/>
              </a:rPr>
              <a:t>Sivapriya</a:t>
            </a:r>
            <a:r>
              <a:rPr lang="en-IN" dirty="0">
                <a:latin typeface="Calibri" panose="020F0502020204030204" pitchFamily="34" charset="0"/>
                <a:cs typeface="Calibri" panose="020F0502020204030204" pitchFamily="34" charset="0"/>
              </a:rPr>
              <a:t> J, Aravind Kumar V, </a:t>
            </a:r>
            <a:r>
              <a:rPr lang="en-IN" dirty="0" err="1">
                <a:latin typeface="Calibri" panose="020F0502020204030204" pitchFamily="34" charset="0"/>
                <a:cs typeface="Calibri" panose="020F0502020204030204" pitchFamily="34" charset="0"/>
              </a:rPr>
              <a:t>Siddarth</a:t>
            </a:r>
            <a:r>
              <a:rPr lang="en-IN" dirty="0">
                <a:latin typeface="Calibri" panose="020F0502020204030204" pitchFamily="34" charset="0"/>
                <a:cs typeface="Calibri" panose="020F0502020204030204" pitchFamily="34" charset="0"/>
              </a:rPr>
              <a:t> Sai S, Sriram S) , </a:t>
            </a:r>
            <a:r>
              <a:rPr lang="en-IN" dirty="0">
                <a:latin typeface="Calibri" panose="020F0502020204030204" pitchFamily="34" charset="0"/>
                <a:cs typeface="Calibri" panose="020F0502020204030204" pitchFamily="34" charset="0"/>
                <a:hlinkClick r:id="rId2"/>
              </a:rPr>
              <a:t>https://www.ijrte.org/wp-content/uploads/papers/v8i4/D8292118419.pdf</a:t>
            </a:r>
            <a:r>
              <a:rPr lang="en-IN" dirty="0">
                <a:latin typeface="Calibri" panose="020F0502020204030204" pitchFamily="34" charset="0"/>
                <a:cs typeface="Calibri" panose="020F0502020204030204" pitchFamily="34" charset="0"/>
              </a:rPr>
              <a:t>.</a:t>
            </a:r>
          </a:p>
          <a:p>
            <a:r>
              <a:rPr lang="en-US" sz="2200" dirty="0">
                <a:effectLst/>
                <a:latin typeface="Times New Roman" panose="02020603050405020304" pitchFamily="18" charset="0"/>
                <a:ea typeface="Times New Roman" panose="02020603050405020304" pitchFamily="18" charset="0"/>
              </a:rPr>
              <a:t>Machine Learning for Breast cancer diagnosis(P.K. Sharma), </a:t>
            </a:r>
            <a:r>
              <a:rPr lang="en-US" sz="2200" dirty="0" err="1">
                <a:effectLst/>
                <a:latin typeface="Times New Roman" panose="02020603050405020304" pitchFamily="18" charset="0"/>
                <a:ea typeface="Times New Roman" panose="02020603050405020304" pitchFamily="18" charset="0"/>
              </a:rPr>
              <a:t>Slideshare</a:t>
            </a:r>
            <a:r>
              <a:rPr lang="en-US" sz="2200" dirty="0">
                <a:latin typeface="Times New Roman" panose="02020603050405020304" pitchFamily="18" charset="0"/>
                <a:ea typeface="Times New Roman" panose="02020603050405020304" pitchFamily="18" charset="0"/>
              </a:rPr>
              <a:t>,</a:t>
            </a:r>
            <a:r>
              <a:rPr lang="en-IN" dirty="0">
                <a:latin typeface="Calibri" panose="020F0502020204030204" pitchFamily="34" charset="0"/>
                <a:cs typeface="Calibri" panose="020F0502020204030204" pitchFamily="34" charset="0"/>
                <a:hlinkClick r:id="rId3"/>
              </a:rPr>
              <a:t>https://www.slideshare.net/PramodSharma73/machine-learning-breast-cancer-diagnosis</a:t>
            </a:r>
            <a:endParaRPr lang="en-IN" dirty="0">
              <a:latin typeface="Calibri" panose="020F0502020204030204" pitchFamily="34" charset="0"/>
              <a:cs typeface="Calibri" panose="020F0502020204030204" pitchFamily="34" charset="0"/>
            </a:endParaRPr>
          </a:p>
          <a:p>
            <a:r>
              <a:rPr lang="en-US" sz="2200" dirty="0">
                <a:effectLst/>
                <a:latin typeface="Times New Roman" panose="02020603050405020304" pitchFamily="18" charset="0"/>
                <a:ea typeface="Times New Roman" panose="02020603050405020304" pitchFamily="18" charset="0"/>
              </a:rPr>
              <a:t>Logistic Regression, NCSS/Logistic_Regression.pdf</a:t>
            </a:r>
            <a:r>
              <a:rPr lang="en-IN" sz="2200" dirty="0">
                <a:latin typeface="Times New Roman" panose="02020603050405020304" pitchFamily="18" charset="0"/>
                <a:ea typeface="Times New Roman" panose="02020603050405020304" pitchFamily="18" charset="0"/>
              </a:rPr>
              <a:t>,</a:t>
            </a:r>
            <a:r>
              <a:rPr lang="en-IN" sz="1800" dirty="0">
                <a:solidFill>
                  <a:srgbClr val="000000"/>
                </a:solidFill>
                <a:latin typeface="Times New Roman" panose="02020603050405020304" pitchFamily="18" charset="0"/>
                <a:ea typeface="Times New Roman" panose="02020603050405020304" pitchFamily="18" charset="0"/>
              </a:rPr>
              <a:t> </a:t>
            </a:r>
            <a:r>
              <a:rPr lang="en-IN" dirty="0">
                <a:latin typeface="Calibri" panose="020F0502020204030204" pitchFamily="34" charset="0"/>
                <a:cs typeface="Calibri" panose="020F0502020204030204" pitchFamily="34" charset="0"/>
                <a:hlinkClick r:id="rId4"/>
              </a:rPr>
              <a:t>https://ncss-wpengine.netdna-ssl.com/wp-content/themes/ncss/pdf/Procedures/NCSS/Logistic_Regression.pdf</a:t>
            </a:r>
            <a:endParaRPr lang="en-IN"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Analysis of a Random Forests Model (</a:t>
            </a:r>
            <a:r>
              <a:rPr lang="en-IN" dirty="0"/>
              <a:t>Analysis of a Random Forests Model </a:t>
            </a:r>
            <a:r>
              <a:rPr lang="en-IN" dirty="0">
                <a:latin typeface="Calibri" panose="020F0502020204030204" pitchFamily="34" charset="0"/>
                <a:cs typeface="Calibri" panose="020F0502020204030204" pitchFamily="34" charset="0"/>
              </a:rPr>
              <a:t>Gerard </a:t>
            </a:r>
            <a:r>
              <a:rPr lang="en-IN" dirty="0" err="1">
                <a:latin typeface="Calibri" panose="020F0502020204030204" pitchFamily="34" charset="0"/>
                <a:cs typeface="Calibri" panose="020F0502020204030204" pitchFamily="34" charset="0"/>
              </a:rPr>
              <a:t>Biau</a:t>
            </a:r>
            <a:r>
              <a:rPr lang="en-IN" dirty="0">
                <a:latin typeface="Calibri" panose="020F0502020204030204" pitchFamily="34" charset="0"/>
                <a:cs typeface="Calibri" panose="020F0502020204030204" pitchFamily="34" charset="0"/>
              </a:rPr>
              <a:t> ´ LSTA &amp; LPMA </a:t>
            </a:r>
            <a:r>
              <a:rPr lang="en-IN" dirty="0" err="1">
                <a:latin typeface="Calibri" panose="020F0502020204030204" pitchFamily="34" charset="0"/>
                <a:cs typeface="Calibri" panose="020F0502020204030204" pitchFamily="34" charset="0"/>
              </a:rPr>
              <a:t>Universite</a:t>
            </a:r>
            <a:r>
              <a:rPr lang="en-IN" dirty="0">
                <a:latin typeface="Calibri" panose="020F0502020204030204" pitchFamily="34" charset="0"/>
                <a:cs typeface="Calibri" panose="020F0502020204030204" pitchFamily="34" charset="0"/>
              </a:rPr>
              <a:t> Pierre et Marie Curie – Paris VI ´ </a:t>
            </a:r>
            <a:r>
              <a:rPr lang="en-IN" dirty="0" err="1">
                <a:latin typeface="Calibri" panose="020F0502020204030204" pitchFamily="34" charset="0"/>
                <a:cs typeface="Calibri" panose="020F0502020204030204" pitchFamily="34" charset="0"/>
              </a:rPr>
              <a:t>Boˆıte</a:t>
            </a:r>
            <a:r>
              <a:rPr lang="en-IN" dirty="0">
                <a:latin typeface="Calibri" panose="020F0502020204030204" pitchFamily="34" charset="0"/>
                <a:cs typeface="Calibri" panose="020F0502020204030204" pitchFamily="34" charset="0"/>
              </a:rPr>
              <a:t> 158, Tour 15-25, 2eme ` </a:t>
            </a:r>
            <a:r>
              <a:rPr lang="en-IN" dirty="0" err="1">
                <a:latin typeface="Calibri" panose="020F0502020204030204" pitchFamily="34" charset="0"/>
                <a:cs typeface="Calibri" panose="020F0502020204030204" pitchFamily="34" charset="0"/>
              </a:rPr>
              <a:t>etage</a:t>
            </a:r>
            <a:r>
              <a:rPr lang="en-IN" dirty="0">
                <a:latin typeface="Calibri" panose="020F0502020204030204" pitchFamily="34" charset="0"/>
                <a:cs typeface="Calibri" panose="020F0502020204030204" pitchFamily="34" charset="0"/>
              </a:rPr>
              <a:t> ´ 4 place </a:t>
            </a:r>
            <a:r>
              <a:rPr lang="en-IN" dirty="0" err="1">
                <a:latin typeface="Calibri" panose="020F0502020204030204" pitchFamily="34" charset="0"/>
                <a:cs typeface="Calibri" panose="020F0502020204030204" pitchFamily="34" charset="0"/>
              </a:rPr>
              <a:t>Jussieu</a:t>
            </a:r>
            <a:r>
              <a:rPr lang="en-IN" dirty="0">
                <a:latin typeface="Calibri" panose="020F0502020204030204" pitchFamily="34" charset="0"/>
                <a:cs typeface="Calibri" panose="020F0502020204030204" pitchFamily="34" charset="0"/>
              </a:rPr>
              <a:t>, 75252 Paris Cedex 05, France)</a:t>
            </a:r>
            <a:r>
              <a:rPr lang="en-US"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a:t>
            </a:r>
            <a:r>
              <a:rPr lang="en-IN" u="sng" dirty="0">
                <a:solidFill>
                  <a:schemeClr val="accent1"/>
                </a:solidFill>
                <a:latin typeface="Calibri" panose="020F0502020204030204" pitchFamily="34" charset="0"/>
                <a:cs typeface="Calibri" panose="020F0502020204030204" pitchFamily="34" charset="0"/>
              </a:rPr>
              <a:t>https://www.jmlr.org/papers/volume13/biau12a/biau12a.pdf</a:t>
            </a:r>
            <a:r>
              <a:rPr lang="en-IN"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94620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B0BCF-5A5B-4993-8427-4D90E7A4CE91}"/>
              </a:ext>
            </a:extLst>
          </p:cNvPr>
          <p:cNvSpPr>
            <a:spLocks noGrp="1"/>
          </p:cNvSpPr>
          <p:nvPr>
            <p:ph idx="1"/>
          </p:nvPr>
        </p:nvSpPr>
        <p:spPr>
          <a:xfrm>
            <a:off x="680321" y="426128"/>
            <a:ext cx="9613861" cy="5510061"/>
          </a:xfrm>
        </p:spPr>
        <p:txBody>
          <a:bodyPr>
            <a:normAutofit lnSpcReduction="10000"/>
          </a:bodyPr>
          <a:lstStyle/>
          <a:p>
            <a:r>
              <a:rPr lang="en-US" sz="2200" dirty="0" err="1"/>
              <a:t>XGBoost</a:t>
            </a:r>
            <a:r>
              <a:rPr lang="en-US" sz="2200" dirty="0"/>
              <a:t>: A Scalable Tree Boosting System </a:t>
            </a:r>
            <a:r>
              <a:rPr lang="en-US" sz="2200" dirty="0">
                <a:latin typeface="Calibri" panose="020F0502020204030204" pitchFamily="34" charset="0"/>
                <a:cs typeface="Calibri" panose="020F0502020204030204" pitchFamily="34" charset="0"/>
              </a:rPr>
              <a:t>(</a:t>
            </a:r>
            <a:r>
              <a:rPr lang="en-US" sz="2200" dirty="0" err="1">
                <a:latin typeface="Calibri" panose="020F0502020204030204" pitchFamily="34" charset="0"/>
                <a:cs typeface="Calibri" panose="020F0502020204030204" pitchFamily="34" charset="0"/>
              </a:rPr>
              <a:t>XGBoost</a:t>
            </a:r>
            <a:r>
              <a:rPr lang="en-US" sz="2200" dirty="0">
                <a:latin typeface="Calibri" panose="020F0502020204030204" pitchFamily="34" charset="0"/>
                <a:cs typeface="Calibri" panose="020F0502020204030204" pitchFamily="34" charset="0"/>
              </a:rPr>
              <a:t>: A Scalable Tree Boosting System Tianqi Chen University of Washington tqchen@cs.washington.edu Carlos </a:t>
            </a:r>
            <a:r>
              <a:rPr lang="en-US" sz="2200" dirty="0" err="1">
                <a:latin typeface="Calibri" panose="020F0502020204030204" pitchFamily="34" charset="0"/>
                <a:cs typeface="Calibri" panose="020F0502020204030204" pitchFamily="34" charset="0"/>
              </a:rPr>
              <a:t>Guestrin</a:t>
            </a:r>
            <a:r>
              <a:rPr lang="en-US" sz="2200" dirty="0">
                <a:latin typeface="Calibri" panose="020F0502020204030204" pitchFamily="34" charset="0"/>
                <a:cs typeface="Calibri" panose="020F0502020204030204" pitchFamily="34" charset="0"/>
              </a:rPr>
              <a:t> University of Washington guestrin@cs.washington.edu)</a:t>
            </a:r>
            <a:r>
              <a:rPr lang="en-US" sz="2200" dirty="0"/>
              <a:t> (</a:t>
            </a:r>
            <a:r>
              <a:rPr lang="en-US" sz="2200" dirty="0">
                <a:hlinkClick r:id="rId2"/>
              </a:rPr>
              <a:t>https://www.kdd.org/kdd2016/papers/files/rfp0697-chenAemb.pdf</a:t>
            </a:r>
            <a:r>
              <a:rPr lang="en-US" sz="2200" dirty="0"/>
              <a:t>)</a:t>
            </a:r>
          </a:p>
          <a:p>
            <a:pPr marR="74295" algn="just">
              <a:tabLst>
                <a:tab pos="563245" algn="l"/>
                <a:tab pos="563880" algn="l"/>
                <a:tab pos="1431925" algn="l"/>
                <a:tab pos="2668905" algn="l"/>
                <a:tab pos="3680460" algn="l"/>
                <a:tab pos="4547870" algn="l"/>
                <a:tab pos="5511165" algn="l"/>
              </a:tabLst>
            </a:pPr>
            <a:r>
              <a:rPr lang="en-US" sz="2200" dirty="0">
                <a:effectLst/>
                <a:latin typeface="Times New Roman" panose="02020603050405020304" pitchFamily="18" charset="0"/>
                <a:ea typeface="Times New Roman" panose="02020603050405020304" pitchFamily="18" charset="0"/>
              </a:rPr>
              <a:t>Ahmad LG, </a:t>
            </a:r>
            <a:r>
              <a:rPr lang="en-US" sz="2200" dirty="0" err="1">
                <a:effectLst/>
                <a:latin typeface="Times New Roman" panose="02020603050405020304" pitchFamily="18" charset="0"/>
                <a:ea typeface="Times New Roman" panose="02020603050405020304" pitchFamily="18" charset="0"/>
              </a:rPr>
              <a:t>Eshlaghy</a:t>
            </a:r>
            <a:r>
              <a:rPr lang="en-US" sz="2200" dirty="0">
                <a:effectLst/>
                <a:latin typeface="Times New Roman" panose="02020603050405020304" pitchFamily="18" charset="0"/>
                <a:ea typeface="Times New Roman" panose="02020603050405020304" pitchFamily="18" charset="0"/>
              </a:rPr>
              <a:t> AT, </a:t>
            </a:r>
            <a:r>
              <a:rPr lang="en-US" sz="2200" dirty="0" err="1">
                <a:effectLst/>
                <a:latin typeface="Times New Roman" panose="02020603050405020304" pitchFamily="18" charset="0"/>
                <a:ea typeface="Times New Roman" panose="02020603050405020304" pitchFamily="18" charset="0"/>
              </a:rPr>
              <a:t>Poorebrahimi</a:t>
            </a:r>
            <a:r>
              <a:rPr lang="en-US" sz="2200" dirty="0">
                <a:effectLst/>
                <a:latin typeface="Times New Roman" panose="02020603050405020304" pitchFamily="18" charset="0"/>
                <a:ea typeface="Times New Roman" panose="02020603050405020304" pitchFamily="18" charset="0"/>
              </a:rPr>
              <a:t> A, Ebrahimi M and </a:t>
            </a:r>
            <a:r>
              <a:rPr lang="en-US" sz="2200" dirty="0" err="1">
                <a:effectLst/>
                <a:latin typeface="Times New Roman" panose="02020603050405020304" pitchFamily="18" charset="0"/>
                <a:ea typeface="Times New Roman" panose="02020603050405020304" pitchFamily="18" charset="0"/>
              </a:rPr>
              <a:t>Razavi</a:t>
            </a:r>
            <a:r>
              <a:rPr lang="en-US" sz="2200" dirty="0">
                <a:effectLst/>
                <a:latin typeface="Times New Roman" panose="02020603050405020304" pitchFamily="18" charset="0"/>
                <a:ea typeface="Times New Roman" panose="02020603050405020304" pitchFamily="18" charset="0"/>
              </a:rPr>
              <a:t> AR. Using Three Machine Learning Techniques for Predicting Breast Cancer Recurrence. Journal of Health &amp; Medical Informatics </a:t>
            </a:r>
            <a:endParaRPr lang="en-IN" sz="2200" dirty="0">
              <a:effectLst/>
              <a:latin typeface="Times New Roman" panose="02020603050405020304" pitchFamily="18" charset="0"/>
              <a:ea typeface="Times New Roman" panose="02020603050405020304" pitchFamily="18" charset="0"/>
            </a:endParaRPr>
          </a:p>
          <a:p>
            <a:pPr marR="74295" algn="just">
              <a:tabLst>
                <a:tab pos="563245" algn="l"/>
                <a:tab pos="563880" algn="l"/>
                <a:tab pos="1431925" algn="l"/>
                <a:tab pos="2668905" algn="l"/>
                <a:tab pos="3680460" algn="l"/>
                <a:tab pos="4547870" algn="l"/>
                <a:tab pos="5511165" algn="l"/>
              </a:tabLst>
            </a:pPr>
            <a:r>
              <a:rPr lang="en-US" sz="2200" dirty="0" err="1">
                <a:effectLst/>
                <a:latin typeface="Times New Roman" panose="02020603050405020304" pitchFamily="18" charset="0"/>
                <a:ea typeface="Times New Roman" panose="02020603050405020304" pitchFamily="18" charset="0"/>
              </a:rPr>
              <a:t>Seyyid</a:t>
            </a:r>
            <a:r>
              <a:rPr lang="en-US" sz="2200" dirty="0">
                <a:effectLst/>
                <a:latin typeface="Times New Roman" panose="02020603050405020304" pitchFamily="18" charset="0"/>
                <a:ea typeface="Times New Roman" panose="02020603050405020304" pitchFamily="18" charset="0"/>
              </a:rPr>
              <a:t> Ahmed </a:t>
            </a:r>
            <a:r>
              <a:rPr lang="en-US" sz="2200" dirty="0" err="1">
                <a:effectLst/>
                <a:latin typeface="Times New Roman" panose="02020603050405020304" pitchFamily="18" charset="0"/>
                <a:ea typeface="Times New Roman" panose="02020603050405020304" pitchFamily="18" charset="0"/>
              </a:rPr>
              <a:t>Medjahed</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Tamazouzt</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Ait</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Saadi</a:t>
            </a:r>
            <a:r>
              <a:rPr lang="en-US" sz="2200" dirty="0">
                <a:effectLst/>
                <a:latin typeface="Times New Roman" panose="02020603050405020304" pitchFamily="18" charset="0"/>
                <a:ea typeface="Times New Roman" panose="02020603050405020304" pitchFamily="18" charset="0"/>
              </a:rPr>
              <a:t>, Abdelkader </a:t>
            </a:r>
            <a:r>
              <a:rPr lang="en-US" sz="2200" dirty="0" err="1">
                <a:effectLst/>
                <a:latin typeface="Times New Roman" panose="02020603050405020304" pitchFamily="18" charset="0"/>
                <a:ea typeface="Times New Roman" panose="02020603050405020304" pitchFamily="18" charset="0"/>
              </a:rPr>
              <a:t>Benyettou</a:t>
            </a:r>
            <a:r>
              <a:rPr lang="en-US" sz="2200" dirty="0">
                <a:effectLst/>
                <a:latin typeface="Times New Roman" panose="02020603050405020304" pitchFamily="18" charset="0"/>
                <a:ea typeface="Times New Roman" panose="02020603050405020304" pitchFamily="18" charset="0"/>
              </a:rPr>
              <a:t>. Breast Cancer Diagnosis by using k-Nearest Neighbor with Different Distances and Classification Rules. International Journal of Computer Applications (0975 - 8887)</a:t>
            </a:r>
            <a:endParaRPr lang="en-IN" sz="2200" dirty="0">
              <a:effectLst/>
              <a:latin typeface="Times New Roman" panose="02020603050405020304" pitchFamily="18" charset="0"/>
              <a:ea typeface="Times New Roman" panose="02020603050405020304" pitchFamily="18" charset="0"/>
            </a:endParaRPr>
          </a:p>
          <a:p>
            <a:pPr marR="74295" algn="just">
              <a:tabLst>
                <a:tab pos="563245" algn="l"/>
                <a:tab pos="563880" algn="l"/>
                <a:tab pos="1431925" algn="l"/>
                <a:tab pos="2668905" algn="l"/>
                <a:tab pos="3680460" algn="l"/>
                <a:tab pos="4547870" algn="l"/>
                <a:tab pos="5511165" algn="l"/>
              </a:tabLst>
            </a:pPr>
            <a:r>
              <a:rPr lang="en-US" sz="2200" dirty="0">
                <a:effectLst/>
                <a:latin typeface="Times New Roman" panose="02020603050405020304" pitchFamily="18" charset="0"/>
                <a:ea typeface="Times New Roman" panose="02020603050405020304" pitchFamily="18" charset="0"/>
              </a:rPr>
              <a:t>Abdelghani </a:t>
            </a:r>
            <a:r>
              <a:rPr lang="en-US" sz="2200" dirty="0" err="1">
                <a:effectLst/>
                <a:latin typeface="Times New Roman" panose="02020603050405020304" pitchFamily="18" charset="0"/>
                <a:ea typeface="Times New Roman" panose="02020603050405020304" pitchFamily="18" charset="0"/>
              </a:rPr>
              <a:t>Bellaachia</a:t>
            </a:r>
            <a:r>
              <a:rPr lang="en-US" sz="2200" dirty="0">
                <a:effectLst/>
                <a:latin typeface="Times New Roman" panose="02020603050405020304" pitchFamily="18" charset="0"/>
                <a:ea typeface="Times New Roman" panose="02020603050405020304" pitchFamily="18" charset="0"/>
              </a:rPr>
              <a:t>, Erhan </a:t>
            </a:r>
            <a:r>
              <a:rPr lang="en-US" sz="2200" dirty="0" err="1">
                <a:effectLst/>
                <a:latin typeface="Times New Roman" panose="02020603050405020304" pitchFamily="18" charset="0"/>
                <a:ea typeface="Times New Roman" panose="02020603050405020304" pitchFamily="18" charset="0"/>
              </a:rPr>
              <a:t>Guven</a:t>
            </a:r>
            <a:r>
              <a:rPr lang="en-US" sz="2200" dirty="0">
                <a:effectLst/>
                <a:latin typeface="Times New Roman" panose="02020603050405020304" pitchFamily="18" charset="0"/>
                <a:ea typeface="Times New Roman" panose="02020603050405020304" pitchFamily="18" charset="0"/>
              </a:rPr>
              <a:t> Predicting Breast Cancer Survivability Using Data Mining Techniques. 2006 SIAM Conference on Data Mining </a:t>
            </a:r>
            <a:endParaRPr lang="en-IN" sz="2200" dirty="0">
              <a:effectLst/>
              <a:latin typeface="Times New Roman" panose="02020603050405020304" pitchFamily="18" charset="0"/>
              <a:ea typeface="Times New Roman" panose="02020603050405020304" pitchFamily="18" charset="0"/>
            </a:endParaRPr>
          </a:p>
          <a:p>
            <a:pPr marR="74295" algn="just">
              <a:tabLst>
                <a:tab pos="563245" algn="l"/>
                <a:tab pos="563880" algn="l"/>
                <a:tab pos="1431925" algn="l"/>
                <a:tab pos="2668905" algn="l"/>
                <a:tab pos="3680460" algn="l"/>
                <a:tab pos="4547870" algn="l"/>
                <a:tab pos="5511165" algn="l"/>
              </a:tabLst>
            </a:pPr>
            <a:r>
              <a:rPr lang="en-US" sz="2200" dirty="0" err="1">
                <a:effectLst/>
                <a:latin typeface="Times New Roman" panose="02020603050405020304" pitchFamily="18" charset="0"/>
                <a:ea typeface="Times New Roman" panose="02020603050405020304" pitchFamily="18" charset="0"/>
              </a:rPr>
              <a:t>Cuong</a:t>
            </a:r>
            <a:r>
              <a:rPr lang="en-US" sz="2200" dirty="0">
                <a:effectLst/>
                <a:latin typeface="Times New Roman" panose="02020603050405020304" pitchFamily="18" charset="0"/>
                <a:ea typeface="Times New Roman" panose="02020603050405020304" pitchFamily="18" charset="0"/>
              </a:rPr>
              <a:t> Nguyen, Yong Wang, Ha Nam Nguyen Random forest classifier combined with feature selection for breast cancer diagnosis and prognostic. J. Biomedical Science and Engineering, 2013, 6, 551-560 </a:t>
            </a:r>
            <a:endParaRPr lang="en-IN" sz="22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09815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249BC-5A23-46BF-AE66-7900576438BC}"/>
              </a:ext>
            </a:extLst>
          </p:cNvPr>
          <p:cNvSpPr>
            <a:spLocks noGrp="1"/>
          </p:cNvSpPr>
          <p:nvPr>
            <p:ph idx="1"/>
          </p:nvPr>
        </p:nvSpPr>
        <p:spPr>
          <a:xfrm>
            <a:off x="680321" y="603682"/>
            <a:ext cx="9613861" cy="5332507"/>
          </a:xfrm>
        </p:spPr>
        <p:txBody>
          <a:bodyPr/>
          <a:lstStyle/>
          <a:p>
            <a:pPr marR="74295" algn="just">
              <a:tabLst>
                <a:tab pos="563245" algn="l"/>
                <a:tab pos="563880" algn="l"/>
                <a:tab pos="1431925" algn="l"/>
                <a:tab pos="2668905" algn="l"/>
                <a:tab pos="3680460" algn="l"/>
                <a:tab pos="4547870" algn="l"/>
                <a:tab pos="5511165" algn="l"/>
              </a:tabLst>
            </a:pPr>
            <a:r>
              <a:rPr lang="en-US" sz="2200" dirty="0">
                <a:effectLst/>
                <a:latin typeface="Times New Roman" panose="02020603050405020304" pitchFamily="18" charset="0"/>
                <a:ea typeface="Times New Roman" panose="02020603050405020304" pitchFamily="18" charset="0"/>
              </a:rPr>
              <a:t>Diana Dumitru. Prediction of recurrent events in breast cancer using the Naive Bayesian classification. 2000 Mathematics Subject Classification. </a:t>
            </a:r>
            <a:endParaRPr lang="en-IN" sz="2200" dirty="0">
              <a:effectLst/>
              <a:latin typeface="Times New Roman" panose="02020603050405020304" pitchFamily="18" charset="0"/>
              <a:ea typeface="Times New Roman" panose="02020603050405020304" pitchFamily="18" charset="0"/>
            </a:endParaRPr>
          </a:p>
          <a:p>
            <a:pPr marR="74295" algn="just">
              <a:tabLst>
                <a:tab pos="563245" algn="l"/>
                <a:tab pos="563880" algn="l"/>
                <a:tab pos="1431925" algn="l"/>
                <a:tab pos="2668905" algn="l"/>
                <a:tab pos="3680460" algn="l"/>
                <a:tab pos="4547870" algn="l"/>
                <a:tab pos="5511165" algn="l"/>
              </a:tabLst>
            </a:pPr>
            <a:r>
              <a:rPr lang="en-US" sz="2200" dirty="0" err="1">
                <a:effectLst/>
                <a:latin typeface="Times New Roman" panose="02020603050405020304" pitchFamily="18" charset="0"/>
                <a:ea typeface="Times New Roman" panose="02020603050405020304" pitchFamily="18" charset="0"/>
              </a:rPr>
              <a:t>Turgay</a:t>
            </a:r>
            <a:r>
              <a:rPr lang="en-US" sz="2200" dirty="0">
                <a:effectLst/>
                <a:latin typeface="Times New Roman" panose="02020603050405020304" pitchFamily="18" charset="0"/>
                <a:ea typeface="Times New Roman" panose="02020603050405020304" pitchFamily="18" charset="0"/>
              </a:rPr>
              <a:t> Ayer, MS; </a:t>
            </a:r>
            <a:r>
              <a:rPr lang="en-US" sz="2200" dirty="0" err="1">
                <a:effectLst/>
                <a:latin typeface="Times New Roman" panose="02020603050405020304" pitchFamily="18" charset="0"/>
                <a:ea typeface="Times New Roman" panose="02020603050405020304" pitchFamily="18" charset="0"/>
              </a:rPr>
              <a:t>JagpreetChhatwal</a:t>
            </a:r>
            <a:r>
              <a:rPr lang="en-US" sz="2200" dirty="0">
                <a:effectLst/>
                <a:latin typeface="Times New Roman" panose="02020603050405020304" pitchFamily="18" charset="0"/>
                <a:ea typeface="Times New Roman" panose="02020603050405020304" pitchFamily="18" charset="0"/>
              </a:rPr>
              <a:t>, PhD; </a:t>
            </a:r>
            <a:r>
              <a:rPr lang="en-US" sz="2200" dirty="0" err="1">
                <a:effectLst/>
                <a:latin typeface="Times New Roman" panose="02020603050405020304" pitchFamily="18" charset="0"/>
                <a:ea typeface="Times New Roman" panose="02020603050405020304" pitchFamily="18" charset="0"/>
              </a:rPr>
              <a:t>OguzhanAlagoz</a:t>
            </a:r>
            <a:r>
              <a:rPr lang="en-US" sz="2200" dirty="0">
                <a:effectLst/>
                <a:latin typeface="Times New Roman" panose="02020603050405020304" pitchFamily="18" charset="0"/>
                <a:ea typeface="Times New Roman" panose="02020603050405020304" pitchFamily="18" charset="0"/>
              </a:rPr>
              <a:t>, PhD; Charles E. Kahn, Jr, MD, MS; Ryan W. Woods, MD, MPH; Elizabeth S. Burnside, MD, MPH, MS. Comparison of Logistic Regression and Artificial Neural Network Models in Breast Cancer Risk Estimation. </a:t>
            </a:r>
            <a:r>
              <a:rPr lang="en-US" sz="2200" dirty="0" err="1">
                <a:effectLst/>
                <a:latin typeface="Times New Roman" panose="02020603050405020304" pitchFamily="18" charset="0"/>
                <a:ea typeface="Times New Roman" panose="02020603050405020304" pitchFamily="18" charset="0"/>
              </a:rPr>
              <a:t>RadioGraphics</a:t>
            </a:r>
            <a:r>
              <a:rPr lang="en-US" sz="2200" dirty="0">
                <a:effectLst/>
                <a:latin typeface="Times New Roman" panose="02020603050405020304" pitchFamily="18" charset="0"/>
                <a:ea typeface="Times New Roman" panose="02020603050405020304" pitchFamily="18" charset="0"/>
              </a:rPr>
              <a:t> 2010 </a:t>
            </a:r>
            <a:endParaRPr lang="en-IN" sz="2200" dirty="0">
              <a:effectLst/>
              <a:latin typeface="Times New Roman" panose="02020603050405020304" pitchFamily="18" charset="0"/>
              <a:ea typeface="Times New Roman" panose="02020603050405020304" pitchFamily="18" charset="0"/>
            </a:endParaRPr>
          </a:p>
          <a:p>
            <a:pPr marR="74295" algn="just">
              <a:tabLst>
                <a:tab pos="563245" algn="l"/>
                <a:tab pos="563880" algn="l"/>
                <a:tab pos="1431925" algn="l"/>
                <a:tab pos="2668905" algn="l"/>
                <a:tab pos="3680460" algn="l"/>
                <a:tab pos="4547870" algn="l"/>
                <a:tab pos="5511165" algn="l"/>
              </a:tabLst>
            </a:pPr>
            <a:r>
              <a:rPr lang="en-US" sz="2200" dirty="0" err="1">
                <a:effectLst/>
                <a:latin typeface="Times New Roman" panose="02020603050405020304" pitchFamily="18" charset="0"/>
                <a:ea typeface="Times New Roman" panose="02020603050405020304" pitchFamily="18" charset="0"/>
              </a:rPr>
              <a:t>JarceThongkam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Guandong</a:t>
            </a:r>
            <a:r>
              <a:rPr lang="en-US" sz="2200" dirty="0">
                <a:effectLst/>
                <a:latin typeface="Times New Roman" panose="02020603050405020304" pitchFamily="18" charset="0"/>
                <a:ea typeface="Times New Roman" panose="02020603050405020304" pitchFamily="18" charset="0"/>
              </a:rPr>
              <a:t> Xu, </a:t>
            </a:r>
            <a:r>
              <a:rPr lang="en-US" sz="2200" dirty="0" err="1">
                <a:effectLst/>
                <a:latin typeface="Times New Roman" panose="02020603050405020304" pitchFamily="18" charset="0"/>
                <a:ea typeface="Times New Roman" panose="02020603050405020304" pitchFamily="18" charset="0"/>
              </a:rPr>
              <a:t>Yanchun</a:t>
            </a:r>
            <a:r>
              <a:rPr lang="en-US" sz="2200" dirty="0">
                <a:effectLst/>
                <a:latin typeface="Times New Roman" panose="02020603050405020304" pitchFamily="18" charset="0"/>
                <a:ea typeface="Times New Roman" panose="02020603050405020304" pitchFamily="18" charset="0"/>
              </a:rPr>
              <a:t> Zhang and </a:t>
            </a:r>
            <a:r>
              <a:rPr lang="en-US" sz="2200" dirty="0" err="1">
                <a:effectLst/>
                <a:latin typeface="Times New Roman" panose="02020603050405020304" pitchFamily="18" charset="0"/>
                <a:ea typeface="Times New Roman" panose="02020603050405020304" pitchFamily="18" charset="0"/>
              </a:rPr>
              <a:t>Fuchun</a:t>
            </a:r>
            <a:r>
              <a:rPr lang="en-US" sz="2200" dirty="0">
                <a:effectLst/>
                <a:latin typeface="Times New Roman" panose="02020603050405020304" pitchFamily="18" charset="0"/>
                <a:ea typeface="Times New Roman" panose="02020603050405020304" pitchFamily="18" charset="0"/>
              </a:rPr>
              <a:t> Huang. Breast Cancer Survivability via </a:t>
            </a:r>
            <a:r>
              <a:rPr lang="en-US" sz="2200" dirty="0" err="1">
                <a:effectLst/>
                <a:latin typeface="Times New Roman" panose="02020603050405020304" pitchFamily="18" charset="0"/>
                <a:ea typeface="Times New Roman" panose="02020603050405020304" pitchFamily="18" charset="0"/>
              </a:rPr>
              <a:t>Adaboost</a:t>
            </a:r>
            <a:r>
              <a:rPr lang="en-US" sz="2200" dirty="0">
                <a:effectLst/>
                <a:latin typeface="Times New Roman" panose="02020603050405020304" pitchFamily="18" charset="0"/>
                <a:ea typeface="Times New Roman" panose="02020603050405020304" pitchFamily="18" charset="0"/>
              </a:rPr>
              <a:t> Algorithm. HDKM '08 Proceedings of the second Australasian workshop on Health data and knowledge management</a:t>
            </a:r>
            <a:endParaRPr lang="en-IN" sz="22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714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0541-8556-4F84-BBB7-A69A1F7EB831}"/>
              </a:ext>
            </a:extLst>
          </p:cNvPr>
          <p:cNvSpPr>
            <a:spLocks noGrp="1"/>
          </p:cNvSpPr>
          <p:nvPr>
            <p:ph type="title"/>
          </p:nvPr>
        </p:nvSpPr>
        <p:spPr/>
        <p:txBody>
          <a:bodyPr/>
          <a:lstStyle/>
          <a:p>
            <a:r>
              <a:rPr lang="en-IN" dirty="0"/>
              <a:t>AIM and Libraries used</a:t>
            </a:r>
          </a:p>
        </p:txBody>
      </p:sp>
      <p:sp>
        <p:nvSpPr>
          <p:cNvPr id="3" name="Content Placeholder 2">
            <a:extLst>
              <a:ext uri="{FF2B5EF4-FFF2-40B4-BE49-F238E27FC236}">
                <a16:creationId xmlns:a16="http://schemas.microsoft.com/office/drawing/2014/main" id="{2874D8E2-1CC0-4C61-9281-FD09FF303BE2}"/>
              </a:ext>
            </a:extLst>
          </p:cNvPr>
          <p:cNvSpPr>
            <a:spLocks noGrp="1"/>
          </p:cNvSpPr>
          <p:nvPr>
            <p:ph sz="half" idx="1"/>
          </p:nvPr>
        </p:nvSpPr>
        <p:spPr/>
        <p:txBody>
          <a:bodyPr>
            <a:normAutofit lnSpcReduction="10000"/>
          </a:bodyPr>
          <a:lstStyle/>
          <a:p>
            <a:pPr lvl="0" fontAlgn="base"/>
            <a:r>
              <a:rPr lang="en-IN" b="1" dirty="0"/>
              <a:t>Predict the breast cancer</a:t>
            </a:r>
          </a:p>
          <a:p>
            <a:pPr lvl="0" fontAlgn="base"/>
            <a:r>
              <a:rPr lang="en-IN" b="1" dirty="0"/>
              <a:t>Increasing in accuracy</a:t>
            </a:r>
          </a:p>
          <a:p>
            <a:pPr marL="0" indent="0">
              <a:buNone/>
            </a:pPr>
            <a:endParaRPr lang="en-IN" dirty="0"/>
          </a:p>
        </p:txBody>
      </p:sp>
      <p:sp>
        <p:nvSpPr>
          <p:cNvPr id="4" name="Content Placeholder 3">
            <a:extLst>
              <a:ext uri="{FF2B5EF4-FFF2-40B4-BE49-F238E27FC236}">
                <a16:creationId xmlns:a16="http://schemas.microsoft.com/office/drawing/2014/main" id="{2AE4421A-E791-4AEA-988D-2FB0A99013C7}"/>
              </a:ext>
            </a:extLst>
          </p:cNvPr>
          <p:cNvSpPr>
            <a:spLocks noGrp="1"/>
          </p:cNvSpPr>
          <p:nvPr>
            <p:ph sz="half" idx="2"/>
          </p:nvPr>
        </p:nvSpPr>
        <p:spPr>
          <a:xfrm>
            <a:off x="5594123" y="2336872"/>
            <a:ext cx="4700058" cy="3954199"/>
          </a:xfrm>
        </p:spPr>
        <p:txBody>
          <a:bodyPr>
            <a:normAutofit lnSpcReduction="10000"/>
          </a:bodyPr>
          <a:lstStyle/>
          <a:p>
            <a:pPr marL="0" indent="0">
              <a:buNone/>
            </a:pPr>
            <a:r>
              <a:rPr lang="en-IN" dirty="0"/>
              <a:t>Libraries we used here is:-</a:t>
            </a:r>
          </a:p>
          <a:p>
            <a:pPr marL="0" indent="0">
              <a:buNone/>
            </a:pPr>
            <a:r>
              <a:rPr lang="en-IN" dirty="0"/>
              <a:t>&gt;Pandas</a:t>
            </a:r>
          </a:p>
          <a:p>
            <a:pPr marL="0" indent="0">
              <a:buNone/>
            </a:pPr>
            <a:r>
              <a:rPr lang="en-IN" dirty="0"/>
              <a:t>&gt;</a:t>
            </a:r>
            <a:r>
              <a:rPr lang="en-IN" dirty="0" err="1"/>
              <a:t>Numpy</a:t>
            </a:r>
            <a:endParaRPr lang="en-IN" dirty="0"/>
          </a:p>
          <a:p>
            <a:pPr marL="0" indent="0">
              <a:buNone/>
            </a:pPr>
            <a:r>
              <a:rPr lang="en-IN" dirty="0"/>
              <a:t>&gt;Matplotlib</a:t>
            </a:r>
          </a:p>
          <a:p>
            <a:pPr marL="0" indent="0">
              <a:buNone/>
            </a:pPr>
            <a:r>
              <a:rPr lang="en-IN" dirty="0"/>
              <a:t>&gt;Seaborn</a:t>
            </a:r>
          </a:p>
          <a:p>
            <a:pPr marL="0" indent="0">
              <a:buNone/>
            </a:pPr>
            <a:r>
              <a:rPr lang="en-IN" dirty="0"/>
              <a:t>&gt;</a:t>
            </a:r>
            <a:r>
              <a:rPr lang="en-IN" dirty="0" err="1"/>
              <a:t>Scipy</a:t>
            </a:r>
            <a:endParaRPr lang="en-IN" dirty="0"/>
          </a:p>
          <a:p>
            <a:pPr marL="0" indent="0">
              <a:buNone/>
            </a:pPr>
            <a:r>
              <a:rPr lang="en-IN" dirty="0"/>
              <a:t>&gt;Math</a:t>
            </a:r>
          </a:p>
          <a:p>
            <a:pPr marL="0" indent="0">
              <a:buNone/>
            </a:pPr>
            <a:r>
              <a:rPr lang="en-IN" dirty="0"/>
              <a:t>&gt;</a:t>
            </a:r>
            <a:r>
              <a:rPr lang="en-IN" dirty="0" err="1"/>
              <a:t>PathLib</a:t>
            </a:r>
            <a:endParaRPr lang="en-IN" dirty="0"/>
          </a:p>
          <a:p>
            <a:pPr marL="0" indent="0">
              <a:buNone/>
            </a:pPr>
            <a:r>
              <a:rPr lang="en-IN" dirty="0"/>
              <a:t>&gt;</a:t>
            </a:r>
            <a:r>
              <a:rPr lang="en-IN" dirty="0" err="1"/>
              <a:t>skLearn</a:t>
            </a:r>
            <a:endParaRPr lang="en-IN" dirty="0"/>
          </a:p>
          <a:p>
            <a:pPr marL="0" indent="0">
              <a:buNone/>
            </a:pPr>
            <a:endParaRPr lang="en-IN" dirty="0"/>
          </a:p>
        </p:txBody>
      </p:sp>
    </p:spTree>
    <p:extLst>
      <p:ext uri="{BB962C8B-B14F-4D97-AF65-F5344CB8AC3E}">
        <p14:creationId xmlns:p14="http://schemas.microsoft.com/office/powerpoint/2010/main" val="382288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E0CB-07A7-4145-A41A-14DC8581D525}"/>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2B5739DC-156A-4D94-AE93-45CC53E4F689}"/>
              </a:ext>
            </a:extLst>
          </p:cNvPr>
          <p:cNvSpPr>
            <a:spLocks noGrp="1"/>
          </p:cNvSpPr>
          <p:nvPr>
            <p:ph idx="1"/>
          </p:nvPr>
        </p:nvSpPr>
        <p:spPr/>
        <p:txBody>
          <a:bodyPr>
            <a:normAutofit fontScale="85000" lnSpcReduction="20000"/>
          </a:bodyPr>
          <a:lstStyle/>
          <a:p>
            <a:pPr marL="0" indent="0" fontAlgn="base">
              <a:buNone/>
            </a:pPr>
            <a:endParaRPr lang="en-IN" dirty="0"/>
          </a:p>
          <a:p>
            <a:pPr marL="0" indent="0" fontAlgn="base">
              <a:buNone/>
            </a:pPr>
            <a:r>
              <a:rPr lang="en-IN" dirty="0">
                <a:solidFill>
                  <a:schemeClr val="bg1"/>
                </a:solidFill>
                <a:latin typeface="Times New Roman" panose="02020603050405020304" pitchFamily="18" charset="0"/>
                <a:cs typeface="Times New Roman" panose="02020603050405020304" pitchFamily="18" charset="0"/>
              </a:rPr>
              <a:t>1-ID number </a:t>
            </a:r>
          </a:p>
          <a:p>
            <a:pPr marL="0" indent="0" fontAlgn="base">
              <a:buNone/>
            </a:pPr>
            <a:r>
              <a:rPr lang="en-IN" dirty="0">
                <a:solidFill>
                  <a:schemeClr val="bg1"/>
                </a:solidFill>
                <a:latin typeface="Times New Roman" panose="02020603050405020304" pitchFamily="18" charset="0"/>
                <a:cs typeface="Times New Roman" panose="02020603050405020304" pitchFamily="18" charset="0"/>
              </a:rPr>
              <a:t>2-diagnosis</a:t>
            </a:r>
          </a:p>
          <a:p>
            <a:pPr marL="0" indent="0" fontAlgn="base">
              <a:buNone/>
            </a:pPr>
            <a:r>
              <a:rPr lang="en-IN" dirty="0">
                <a:latin typeface="Times New Roman" panose="02020603050405020304" pitchFamily="18" charset="0"/>
                <a:cs typeface="Times New Roman" panose="02020603050405020304" pitchFamily="18" charset="0"/>
              </a:rPr>
              <a:t>The diagnosis of breast tissues (M = malignant, B = benign)</a:t>
            </a:r>
          </a:p>
          <a:p>
            <a:pPr marL="0" indent="0" fontAlgn="base">
              <a:buNone/>
            </a:pPr>
            <a:r>
              <a:rPr lang="en-IN" dirty="0">
                <a:solidFill>
                  <a:schemeClr val="bg1"/>
                </a:solidFill>
                <a:latin typeface="Times New Roman" panose="02020603050405020304" pitchFamily="18" charset="0"/>
                <a:cs typeface="Times New Roman" panose="02020603050405020304" pitchFamily="18" charset="0"/>
              </a:rPr>
              <a:t>3-radius_mean</a:t>
            </a:r>
          </a:p>
          <a:p>
            <a:pPr marL="0" indent="0" fontAlgn="base">
              <a:buNone/>
            </a:pPr>
            <a:r>
              <a:rPr lang="en-IN" dirty="0">
                <a:latin typeface="Times New Roman" panose="02020603050405020304" pitchFamily="18" charset="0"/>
                <a:cs typeface="Times New Roman" panose="02020603050405020304" pitchFamily="18" charset="0"/>
              </a:rPr>
              <a:t>mean of distances from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to points on the perimeter</a:t>
            </a:r>
          </a:p>
          <a:p>
            <a:pPr marL="0" indent="0" fontAlgn="base">
              <a:buNone/>
            </a:pPr>
            <a:r>
              <a:rPr lang="en-IN" dirty="0">
                <a:solidFill>
                  <a:schemeClr val="bg1"/>
                </a:solidFill>
                <a:latin typeface="Times New Roman" panose="02020603050405020304" pitchFamily="18" charset="0"/>
                <a:cs typeface="Times New Roman" panose="02020603050405020304" pitchFamily="18" charset="0"/>
              </a:rPr>
              <a:t>4-texture_mean</a:t>
            </a:r>
          </a:p>
          <a:p>
            <a:pPr marL="0" indent="0" fontAlgn="base">
              <a:buNone/>
            </a:pPr>
            <a:r>
              <a:rPr lang="en-IN" dirty="0">
                <a:latin typeface="Times New Roman" panose="02020603050405020304" pitchFamily="18" charset="0"/>
                <a:cs typeface="Times New Roman" panose="02020603050405020304" pitchFamily="18" charset="0"/>
              </a:rPr>
              <a:t>standard deviation of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-scale values</a:t>
            </a:r>
          </a:p>
          <a:p>
            <a:pPr marL="0" indent="0" fontAlgn="base">
              <a:buNone/>
            </a:pPr>
            <a:r>
              <a:rPr lang="en-IN" dirty="0">
                <a:solidFill>
                  <a:schemeClr val="bg1"/>
                </a:solidFill>
                <a:latin typeface="Times New Roman" panose="02020603050405020304" pitchFamily="18" charset="0"/>
                <a:cs typeface="Times New Roman" panose="02020603050405020304" pitchFamily="18" charset="0"/>
              </a:rPr>
              <a:t> 5-perimeter_mean</a:t>
            </a:r>
          </a:p>
          <a:p>
            <a:pPr marL="0" indent="0" fontAlgn="base">
              <a:buNone/>
            </a:pPr>
            <a:r>
              <a:rPr lang="en-IN" dirty="0">
                <a:latin typeface="Times New Roman" panose="02020603050405020304" pitchFamily="18" charset="0"/>
                <a:cs typeface="Times New Roman" panose="02020603050405020304" pitchFamily="18" charset="0"/>
              </a:rPr>
              <a:t>mean size of the core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136635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37EF16-9957-4298-9E94-0E9C0401A9D2}"/>
              </a:ext>
            </a:extLst>
          </p:cNvPr>
          <p:cNvSpPr>
            <a:spLocks noGrp="1"/>
          </p:cNvSpPr>
          <p:nvPr>
            <p:ph idx="1"/>
          </p:nvPr>
        </p:nvSpPr>
        <p:spPr/>
        <p:txBody>
          <a:bodyPr>
            <a:normAutofit/>
          </a:bodyPr>
          <a:lstStyle/>
          <a:p>
            <a:pPr marL="0" indent="0" fontAlgn="base">
              <a:buNone/>
            </a:pPr>
            <a:r>
              <a:rPr lang="en-IN" sz="2000" dirty="0">
                <a:solidFill>
                  <a:schemeClr val="bg1"/>
                </a:solidFill>
                <a:latin typeface="Times New Roman" panose="02020603050405020304" pitchFamily="18" charset="0"/>
                <a:cs typeface="Times New Roman" panose="02020603050405020304" pitchFamily="18" charset="0"/>
              </a:rPr>
              <a:t>6-area_mean </a:t>
            </a:r>
          </a:p>
          <a:p>
            <a:pPr marL="0" indent="0" fontAlgn="base">
              <a:buNone/>
            </a:pPr>
            <a:r>
              <a:rPr lang="en-IN" sz="2000" dirty="0">
                <a:solidFill>
                  <a:schemeClr val="bg1"/>
                </a:solidFill>
                <a:latin typeface="Times New Roman" panose="02020603050405020304" pitchFamily="18" charset="0"/>
                <a:cs typeface="Times New Roman" panose="02020603050405020304" pitchFamily="18" charset="0"/>
              </a:rPr>
              <a:t>7-smoothness_mean</a:t>
            </a:r>
          </a:p>
          <a:p>
            <a:pPr marL="0" indent="0" fontAlgn="base">
              <a:buNone/>
            </a:pPr>
            <a:r>
              <a:rPr lang="en-IN" sz="2000" dirty="0">
                <a:latin typeface="Times New Roman" panose="02020603050405020304" pitchFamily="18" charset="0"/>
                <a:cs typeface="Times New Roman" panose="02020603050405020304" pitchFamily="18" charset="0"/>
              </a:rPr>
              <a:t>mean of local variation in radius lengths</a:t>
            </a:r>
          </a:p>
          <a:p>
            <a:pPr marL="0" indent="0" fontAlgn="base">
              <a:buNone/>
            </a:pPr>
            <a:r>
              <a:rPr lang="en-IN" sz="2000" dirty="0">
                <a:solidFill>
                  <a:schemeClr val="bg1"/>
                </a:solidFill>
                <a:latin typeface="Times New Roman" panose="02020603050405020304" pitchFamily="18" charset="0"/>
                <a:cs typeface="Times New Roman" panose="02020603050405020304" pitchFamily="18" charset="0"/>
              </a:rPr>
              <a:t>8-compactness_mean</a:t>
            </a:r>
          </a:p>
          <a:p>
            <a:pPr marL="0" indent="0" fontAlgn="base">
              <a:buNone/>
            </a:pPr>
            <a:r>
              <a:rPr lang="en-IN" sz="2000" dirty="0">
                <a:latin typeface="Times New Roman" panose="02020603050405020304" pitchFamily="18" charset="0"/>
                <a:cs typeface="Times New Roman" panose="02020603050405020304" pitchFamily="18" charset="0"/>
              </a:rPr>
              <a:t>mean of perimeter^2 / area - 1.0 </a:t>
            </a:r>
          </a:p>
          <a:p>
            <a:pPr marL="0" indent="0" fontAlgn="base">
              <a:buNone/>
            </a:pPr>
            <a:r>
              <a:rPr lang="en-IN" sz="2000" dirty="0">
                <a:solidFill>
                  <a:schemeClr val="bg1"/>
                </a:solidFill>
                <a:latin typeface="Times New Roman" panose="02020603050405020304" pitchFamily="18" charset="0"/>
                <a:cs typeface="Times New Roman" panose="02020603050405020304" pitchFamily="18" charset="0"/>
              </a:rPr>
              <a:t>9-concavity_mean</a:t>
            </a:r>
          </a:p>
          <a:p>
            <a:pPr marL="0" indent="0" fontAlgn="base">
              <a:buNone/>
            </a:pPr>
            <a:r>
              <a:rPr lang="en-IN" sz="2000" dirty="0">
                <a:latin typeface="Times New Roman" panose="02020603050405020304" pitchFamily="18" charset="0"/>
                <a:cs typeface="Times New Roman" panose="02020603050405020304" pitchFamily="18" charset="0"/>
              </a:rPr>
              <a:t>mean of severity of concave portions of the contour </a:t>
            </a:r>
          </a:p>
          <a:p>
            <a:pPr marL="0" indent="0" fontAlgn="base">
              <a:buNone/>
            </a:pPr>
            <a:r>
              <a:rPr lang="en-IN" sz="2000" dirty="0">
                <a:solidFill>
                  <a:schemeClr val="bg1"/>
                </a:solidFill>
                <a:latin typeface="Times New Roman" panose="02020603050405020304" pitchFamily="18" charset="0"/>
                <a:cs typeface="Times New Roman" panose="02020603050405020304" pitchFamily="18" charset="0"/>
              </a:rPr>
              <a:t>10-concave </a:t>
            </a:r>
            <a:r>
              <a:rPr lang="en-IN" sz="2000" dirty="0" err="1">
                <a:solidFill>
                  <a:schemeClr val="bg1"/>
                </a:solidFill>
                <a:latin typeface="Times New Roman" panose="02020603050405020304" pitchFamily="18" charset="0"/>
                <a:cs typeface="Times New Roman" panose="02020603050405020304" pitchFamily="18" charset="0"/>
              </a:rPr>
              <a:t>points_mean</a:t>
            </a:r>
            <a:endParaRPr lang="en-IN" sz="2000" dirty="0">
              <a:solidFill>
                <a:schemeClr val="bg1"/>
              </a:solidFill>
              <a:latin typeface="Times New Roman" panose="02020603050405020304" pitchFamily="18" charset="0"/>
              <a:cs typeface="Times New Roman" panose="02020603050405020304" pitchFamily="18" charset="0"/>
            </a:endParaRPr>
          </a:p>
          <a:p>
            <a:pPr marL="0" indent="0" fontAlgn="base">
              <a:buNone/>
            </a:pPr>
            <a:r>
              <a:rPr lang="en-IN" sz="2000" dirty="0">
                <a:latin typeface="Times New Roman" panose="02020603050405020304" pitchFamily="18" charset="0"/>
                <a:cs typeface="Times New Roman" panose="02020603050405020304" pitchFamily="18" charset="0"/>
              </a:rPr>
              <a:t>mean for number of concave portions of the contour</a:t>
            </a:r>
          </a:p>
          <a:p>
            <a:pPr marL="0" indent="0">
              <a:buNone/>
            </a:pPr>
            <a:endParaRPr lang="en-IN" dirty="0"/>
          </a:p>
        </p:txBody>
      </p:sp>
    </p:spTree>
    <p:extLst>
      <p:ext uri="{BB962C8B-B14F-4D97-AF65-F5344CB8AC3E}">
        <p14:creationId xmlns:p14="http://schemas.microsoft.com/office/powerpoint/2010/main" val="419071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FB5D-D88C-46B5-8CF3-EEB9C2405115}"/>
              </a:ext>
            </a:extLst>
          </p:cNvPr>
          <p:cNvSpPr>
            <a:spLocks noGrp="1"/>
          </p:cNvSpPr>
          <p:nvPr>
            <p:ph type="title"/>
          </p:nvPr>
        </p:nvSpPr>
        <p:spPr/>
        <p:txBody>
          <a:bodyPr/>
          <a:lstStyle/>
          <a:p>
            <a:r>
              <a:rPr lang="en-IN" dirty="0"/>
              <a:t>Algorithms Used:-</a:t>
            </a:r>
          </a:p>
        </p:txBody>
      </p:sp>
      <p:sp>
        <p:nvSpPr>
          <p:cNvPr id="3" name="Content Placeholder 2">
            <a:extLst>
              <a:ext uri="{FF2B5EF4-FFF2-40B4-BE49-F238E27FC236}">
                <a16:creationId xmlns:a16="http://schemas.microsoft.com/office/drawing/2014/main" id="{67705159-4268-4F96-9A05-62512E04D53A}"/>
              </a:ext>
            </a:extLst>
          </p:cNvPr>
          <p:cNvSpPr>
            <a:spLocks noGrp="1"/>
          </p:cNvSpPr>
          <p:nvPr>
            <p:ph idx="1"/>
          </p:nvPr>
        </p:nvSpPr>
        <p:spPr/>
        <p:txBody>
          <a:bodyPr/>
          <a:lstStyle/>
          <a:p>
            <a:r>
              <a:rPr lang="en-IN" dirty="0"/>
              <a:t>Logistic Regression</a:t>
            </a:r>
          </a:p>
          <a:p>
            <a:r>
              <a:rPr lang="en-IN" dirty="0"/>
              <a:t>Normalisation</a:t>
            </a:r>
          </a:p>
          <a:p>
            <a:r>
              <a:rPr lang="en-IN" dirty="0"/>
              <a:t>Modelling using confusion matrix</a:t>
            </a:r>
          </a:p>
          <a:p>
            <a:r>
              <a:rPr lang="en-IN" dirty="0"/>
              <a:t>SVM</a:t>
            </a:r>
          </a:p>
          <a:p>
            <a:r>
              <a:rPr lang="en-IN" dirty="0"/>
              <a:t>Random Forest</a:t>
            </a:r>
          </a:p>
          <a:p>
            <a:r>
              <a:rPr lang="en-IN" dirty="0" err="1"/>
              <a:t>XGBoost</a:t>
            </a:r>
            <a:r>
              <a:rPr lang="en-IN" dirty="0"/>
              <a:t> Model</a:t>
            </a:r>
          </a:p>
        </p:txBody>
      </p:sp>
    </p:spTree>
    <p:extLst>
      <p:ext uri="{BB962C8B-B14F-4D97-AF65-F5344CB8AC3E}">
        <p14:creationId xmlns:p14="http://schemas.microsoft.com/office/powerpoint/2010/main" val="362666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F403-9CE4-4632-994E-4D568C22D560}"/>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8E4F749E-B786-48DD-A443-E3E4FA102923}"/>
              </a:ext>
            </a:extLst>
          </p:cNvPr>
          <p:cNvSpPr>
            <a:spLocks noGrp="1"/>
          </p:cNvSpPr>
          <p:nvPr>
            <p:ph idx="1"/>
          </p:nvPr>
        </p:nvSpPr>
        <p:spPr/>
        <p:txBody>
          <a:bodyPr/>
          <a:lstStyle/>
          <a:p>
            <a:pPr marL="0" indent="0">
              <a:buNone/>
            </a:pPr>
            <a:br>
              <a:rPr lang="en-US" dirty="0"/>
            </a:br>
            <a:r>
              <a:rPr lang="en-US" dirty="0"/>
              <a:t>Logistic regression is a statistical model that in its basic form uses a logistic function to model a binary dependent variable, although there are many more complex extensions.</a:t>
            </a:r>
          </a:p>
          <a:p>
            <a:pPr marL="0" indent="0">
              <a:buNone/>
            </a:pPr>
            <a:r>
              <a:rPr lang="en-US" dirty="0">
                <a:solidFill>
                  <a:schemeClr val="bg1"/>
                </a:solidFill>
              </a:rPr>
              <a:t>Logistic regression is used to perform regression analysis. When the dependent variable is binary. It is a predictive analysis similar to all other regression analyzes.</a:t>
            </a:r>
            <a:endParaRPr lang="en-IN" dirty="0">
              <a:solidFill>
                <a:schemeClr val="bg1"/>
              </a:solidFill>
            </a:endParaRPr>
          </a:p>
        </p:txBody>
      </p:sp>
    </p:spTree>
    <p:extLst>
      <p:ext uri="{BB962C8B-B14F-4D97-AF65-F5344CB8AC3E}">
        <p14:creationId xmlns:p14="http://schemas.microsoft.com/office/powerpoint/2010/main" val="403488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91BA-49F4-4059-9D0C-EAD53E147D51}"/>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98A840D7-8A23-4957-8C6C-DE39BC114D4F}"/>
              </a:ext>
            </a:extLst>
          </p:cNvPr>
          <p:cNvSpPr>
            <a:spLocks noGrp="1"/>
          </p:cNvSpPr>
          <p:nvPr>
            <p:ph idx="1"/>
          </p:nvPr>
        </p:nvSpPr>
        <p:spPr/>
        <p:txBody>
          <a:bodyPr/>
          <a:lstStyle/>
          <a:p>
            <a:pPr marL="0" indent="0">
              <a:buNone/>
            </a:pPr>
            <a:r>
              <a:rPr lang="en-US" dirty="0"/>
              <a:t>Normalization is a technique that is often applied as part of preparing data for machine learning. The goal of normalization is to change the values ​​of the numeric columns in the dataset to use a common scale, without distorting the differences in the value ranges or losing information.</a:t>
            </a:r>
            <a:endParaRPr lang="en-IN" dirty="0"/>
          </a:p>
        </p:txBody>
      </p:sp>
    </p:spTree>
    <p:extLst>
      <p:ext uri="{BB962C8B-B14F-4D97-AF65-F5344CB8AC3E}">
        <p14:creationId xmlns:p14="http://schemas.microsoft.com/office/powerpoint/2010/main" val="411753879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596</TotalTime>
  <Words>1596</Words>
  <Application>Microsoft Office PowerPoint</Application>
  <PresentationFormat>Widescreen</PresentationFormat>
  <Paragraphs>111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Amazon Ember</vt:lpstr>
      <vt:lpstr>Arial</vt:lpstr>
      <vt:lpstr>Calibri</vt:lpstr>
      <vt:lpstr>Times New Roman</vt:lpstr>
      <vt:lpstr>Trebuchet MS</vt:lpstr>
      <vt:lpstr>Berlin</vt:lpstr>
      <vt:lpstr>Python notebook using data  Breast Cancer (Diagnostic) Data Set </vt:lpstr>
      <vt:lpstr>INTRODUCTION</vt:lpstr>
      <vt:lpstr>PLATFORM USED</vt:lpstr>
      <vt:lpstr>AIM and Libraries used</vt:lpstr>
      <vt:lpstr>Dataset Description</vt:lpstr>
      <vt:lpstr>PowerPoint Presentation</vt:lpstr>
      <vt:lpstr>Algorithms Used:-</vt:lpstr>
      <vt:lpstr>Logistic Regression</vt:lpstr>
      <vt:lpstr>Normalization</vt:lpstr>
      <vt:lpstr>Modelling using confusion matrix</vt:lpstr>
      <vt:lpstr>SVM </vt:lpstr>
      <vt:lpstr>Random Forest</vt:lpstr>
      <vt:lpstr>XGBoost Model</vt:lpstr>
      <vt:lpstr>Flow of Data</vt:lpstr>
      <vt:lpstr>Analysis</vt:lpstr>
      <vt:lpstr>DATA VISUALISATION</vt:lpstr>
      <vt:lpstr>Data Description</vt:lpstr>
      <vt:lpstr>PowerPoint Presentation</vt:lpstr>
      <vt:lpstr>Mean Features vs. Diagnosis:</vt:lpstr>
      <vt:lpstr>SE vs. Diagnosis:</vt:lpstr>
      <vt:lpstr>Worst Features vs. Diagnosis:</vt:lpstr>
      <vt:lpstr>Heat Map for Correlations:</vt:lpstr>
      <vt:lpstr>Heat Map for the Reduced Data:</vt:lpstr>
      <vt:lpstr>RESULTS::-</vt:lpstr>
      <vt:lpstr>Cost After Iteration:</vt:lpstr>
      <vt:lpstr>Confusion Matrix:-</vt:lpstr>
      <vt:lpstr>RFCEV ( Random_ForestClassifier() ):-</vt:lpstr>
      <vt:lpstr>XGBoost Model</vt:lpstr>
      <vt:lpstr>Data Pre-Processing</vt:lpstr>
      <vt:lpstr>Breast Cancer Predictions using SVM</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Gupta</dc:creator>
  <cp:lastModifiedBy>japneet.singh064@gmail.com</cp:lastModifiedBy>
  <cp:revision>53</cp:revision>
  <dcterms:created xsi:type="dcterms:W3CDTF">2020-07-01T03:44:31Z</dcterms:created>
  <dcterms:modified xsi:type="dcterms:W3CDTF">2021-01-07T14:57:03Z</dcterms:modified>
</cp:coreProperties>
</file>