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7ECE43-8D94-4C0F-BD86-DB810947023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C21D76-ADDC-4CB0-AB5F-73F5D5AB0593}">
      <dgm:prSet/>
      <dgm:spPr/>
      <dgm:t>
        <a:bodyPr/>
        <a:lstStyle/>
        <a:p>
          <a:r>
            <a:rPr lang="en-US"/>
            <a:t>Develop</a:t>
          </a:r>
        </a:p>
      </dgm:t>
    </dgm:pt>
    <dgm:pt modelId="{D8BBD3A1-D3A8-4D12-9EEC-91CD383BC32C}" type="parTrans" cxnId="{DE26B742-B80C-4DC1-83D9-1CF3E7223FD5}">
      <dgm:prSet/>
      <dgm:spPr/>
      <dgm:t>
        <a:bodyPr/>
        <a:lstStyle/>
        <a:p>
          <a:endParaRPr lang="en-US"/>
        </a:p>
      </dgm:t>
    </dgm:pt>
    <dgm:pt modelId="{97DB725C-C548-44A1-A1F5-6DD264CFB03B}" type="sibTrans" cxnId="{DE26B742-B80C-4DC1-83D9-1CF3E7223FD5}">
      <dgm:prSet/>
      <dgm:spPr/>
      <dgm:t>
        <a:bodyPr/>
        <a:lstStyle/>
        <a:p>
          <a:endParaRPr lang="en-US"/>
        </a:p>
      </dgm:t>
    </dgm:pt>
    <dgm:pt modelId="{FAFA0F5C-14F0-40B7-98EC-7DA270E8C6AF}">
      <dgm:prSet/>
      <dgm:spPr/>
      <dgm:t>
        <a:bodyPr/>
        <a:lstStyle/>
        <a:p>
          <a:r>
            <a:rPr lang="en-US"/>
            <a:t>Develop targeted marketing campaigns for North America and Europe.</a:t>
          </a:r>
        </a:p>
      </dgm:t>
    </dgm:pt>
    <dgm:pt modelId="{1286C395-3608-43F2-A5CA-E67B4D7FDB38}" type="parTrans" cxnId="{8B5C5E3B-0AFB-407A-B690-93FD0B543DA7}">
      <dgm:prSet/>
      <dgm:spPr/>
      <dgm:t>
        <a:bodyPr/>
        <a:lstStyle/>
        <a:p>
          <a:endParaRPr lang="en-US"/>
        </a:p>
      </dgm:t>
    </dgm:pt>
    <dgm:pt modelId="{F1E7AA28-A945-45F0-BD0C-BC5E0291A000}" type="sibTrans" cxnId="{8B5C5E3B-0AFB-407A-B690-93FD0B543DA7}">
      <dgm:prSet/>
      <dgm:spPr/>
      <dgm:t>
        <a:bodyPr/>
        <a:lstStyle/>
        <a:p>
          <a:endParaRPr lang="en-US"/>
        </a:p>
      </dgm:t>
    </dgm:pt>
    <dgm:pt modelId="{34FFFDC4-590C-4128-9939-81DD8A6AFB54}">
      <dgm:prSet/>
      <dgm:spPr/>
      <dgm:t>
        <a:bodyPr/>
        <a:lstStyle/>
        <a:p>
          <a:r>
            <a:rPr lang="en-US"/>
            <a:t>Collaborate</a:t>
          </a:r>
        </a:p>
      </dgm:t>
    </dgm:pt>
    <dgm:pt modelId="{01FC9D93-60EE-4006-BE7F-20EAE19644EF}" type="parTrans" cxnId="{4C976AD0-0C86-44F4-B916-81EFEAE00B18}">
      <dgm:prSet/>
      <dgm:spPr/>
      <dgm:t>
        <a:bodyPr/>
        <a:lstStyle/>
        <a:p>
          <a:endParaRPr lang="en-US"/>
        </a:p>
      </dgm:t>
    </dgm:pt>
    <dgm:pt modelId="{AEEB1233-433C-4198-A42B-862FF8750D40}" type="sibTrans" cxnId="{4C976AD0-0C86-44F4-B916-81EFEAE00B18}">
      <dgm:prSet/>
      <dgm:spPr/>
      <dgm:t>
        <a:bodyPr/>
        <a:lstStyle/>
        <a:p>
          <a:endParaRPr lang="en-US"/>
        </a:p>
      </dgm:t>
    </dgm:pt>
    <dgm:pt modelId="{5D2CA850-7754-448D-85A3-83FFE03F3D78}">
      <dgm:prSet/>
      <dgm:spPr/>
      <dgm:t>
        <a:bodyPr/>
        <a:lstStyle/>
        <a:p>
          <a:r>
            <a:rPr lang="en-US"/>
            <a:t>Collaborate with top publishers for PlayStation and Xbox.</a:t>
          </a:r>
        </a:p>
      </dgm:t>
    </dgm:pt>
    <dgm:pt modelId="{4C0213DB-DDDE-4C63-A711-9137A797593B}" type="parTrans" cxnId="{734FAD4B-EB9B-4768-B29B-4FF12D8F600F}">
      <dgm:prSet/>
      <dgm:spPr/>
      <dgm:t>
        <a:bodyPr/>
        <a:lstStyle/>
        <a:p>
          <a:endParaRPr lang="en-US"/>
        </a:p>
      </dgm:t>
    </dgm:pt>
    <dgm:pt modelId="{7490D0B9-9178-4DF7-9CFB-F558EE12AE57}" type="sibTrans" cxnId="{734FAD4B-EB9B-4768-B29B-4FF12D8F600F}">
      <dgm:prSet/>
      <dgm:spPr/>
      <dgm:t>
        <a:bodyPr/>
        <a:lstStyle/>
        <a:p>
          <a:endParaRPr lang="en-US"/>
        </a:p>
      </dgm:t>
    </dgm:pt>
    <dgm:pt modelId="{6AB7D45C-504E-4A9F-9111-21E6167330CA}">
      <dgm:prSet/>
      <dgm:spPr/>
      <dgm:t>
        <a:bodyPr/>
        <a:lstStyle/>
        <a:p>
          <a:r>
            <a:rPr lang="en-US"/>
            <a:t>Implement</a:t>
          </a:r>
        </a:p>
      </dgm:t>
    </dgm:pt>
    <dgm:pt modelId="{4E72932A-4429-4CDD-B0DB-33330539A006}" type="parTrans" cxnId="{0B96A69B-FC15-4277-9A48-7AF7B9918E3F}">
      <dgm:prSet/>
      <dgm:spPr/>
      <dgm:t>
        <a:bodyPr/>
        <a:lstStyle/>
        <a:p>
          <a:endParaRPr lang="en-US"/>
        </a:p>
      </dgm:t>
    </dgm:pt>
    <dgm:pt modelId="{D50A4368-53B2-4DAE-913E-BBEAEF8867E3}" type="sibTrans" cxnId="{0B96A69B-FC15-4277-9A48-7AF7B9918E3F}">
      <dgm:prSet/>
      <dgm:spPr/>
      <dgm:t>
        <a:bodyPr/>
        <a:lstStyle/>
        <a:p>
          <a:endParaRPr lang="en-US"/>
        </a:p>
      </dgm:t>
    </dgm:pt>
    <dgm:pt modelId="{C21AB366-D4CC-480E-B684-891685BCE247}">
      <dgm:prSet/>
      <dgm:spPr/>
      <dgm:t>
        <a:bodyPr/>
        <a:lstStyle/>
        <a:p>
          <a:r>
            <a:rPr lang="en-US"/>
            <a:t>Implement flexible pricing strategies based on market conditions.</a:t>
          </a:r>
        </a:p>
      </dgm:t>
    </dgm:pt>
    <dgm:pt modelId="{A0BB5A97-7114-4673-BD86-7146E10D3233}" type="parTrans" cxnId="{95D8877A-E424-4962-A5E9-6E6C92AB73EF}">
      <dgm:prSet/>
      <dgm:spPr/>
      <dgm:t>
        <a:bodyPr/>
        <a:lstStyle/>
        <a:p>
          <a:endParaRPr lang="en-US"/>
        </a:p>
      </dgm:t>
    </dgm:pt>
    <dgm:pt modelId="{7D46EEE5-650C-4905-9207-ED4C89A0989D}" type="sibTrans" cxnId="{95D8877A-E424-4962-A5E9-6E6C92AB73EF}">
      <dgm:prSet/>
      <dgm:spPr/>
      <dgm:t>
        <a:bodyPr/>
        <a:lstStyle/>
        <a:p>
          <a:endParaRPr lang="en-US"/>
        </a:p>
      </dgm:t>
    </dgm:pt>
    <dgm:pt modelId="{121F9418-605A-40D5-8E80-E93D481B10E7}" type="pres">
      <dgm:prSet presAssocID="{F97ECE43-8D94-4C0F-BD86-DB810947023D}" presName="Name0" presStyleCnt="0">
        <dgm:presLayoutVars>
          <dgm:dir/>
          <dgm:animLvl val="lvl"/>
          <dgm:resizeHandles val="exact"/>
        </dgm:presLayoutVars>
      </dgm:prSet>
      <dgm:spPr/>
    </dgm:pt>
    <dgm:pt modelId="{09732472-1D20-4469-BBFE-50A170A1D606}" type="pres">
      <dgm:prSet presAssocID="{F5C21D76-ADDC-4CB0-AB5F-73F5D5AB0593}" presName="linNode" presStyleCnt="0"/>
      <dgm:spPr/>
    </dgm:pt>
    <dgm:pt modelId="{E8453EE4-87A4-41A8-853E-E4C7F70E347D}" type="pres">
      <dgm:prSet presAssocID="{F5C21D76-ADDC-4CB0-AB5F-73F5D5AB0593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BDD3E92-2ABB-40EF-AF72-0C1A07ACAD8E}" type="pres">
      <dgm:prSet presAssocID="{F5C21D76-ADDC-4CB0-AB5F-73F5D5AB0593}" presName="descendantText" presStyleLbl="alignAccFollowNode1" presStyleIdx="0" presStyleCnt="3">
        <dgm:presLayoutVars>
          <dgm:bulletEnabled/>
        </dgm:presLayoutVars>
      </dgm:prSet>
      <dgm:spPr/>
    </dgm:pt>
    <dgm:pt modelId="{8D201BDE-69B9-4DBE-BB4B-B6052C5EDFD1}" type="pres">
      <dgm:prSet presAssocID="{97DB725C-C548-44A1-A1F5-6DD264CFB03B}" presName="sp" presStyleCnt="0"/>
      <dgm:spPr/>
    </dgm:pt>
    <dgm:pt modelId="{0E8534C6-B280-492A-9B69-17DE16BA1807}" type="pres">
      <dgm:prSet presAssocID="{34FFFDC4-590C-4128-9939-81DD8A6AFB54}" presName="linNode" presStyleCnt="0"/>
      <dgm:spPr/>
    </dgm:pt>
    <dgm:pt modelId="{A85F41D3-1870-4589-B9CB-B3080D594F8B}" type="pres">
      <dgm:prSet presAssocID="{34FFFDC4-590C-4128-9939-81DD8A6AFB54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1CCC67CA-3036-4C95-8FAB-1370C5BDB2EB}" type="pres">
      <dgm:prSet presAssocID="{34FFFDC4-590C-4128-9939-81DD8A6AFB54}" presName="descendantText" presStyleLbl="alignAccFollowNode1" presStyleIdx="1" presStyleCnt="3">
        <dgm:presLayoutVars>
          <dgm:bulletEnabled/>
        </dgm:presLayoutVars>
      </dgm:prSet>
      <dgm:spPr/>
    </dgm:pt>
    <dgm:pt modelId="{E3287923-16F3-4156-A4A1-60117805A41E}" type="pres">
      <dgm:prSet presAssocID="{AEEB1233-433C-4198-A42B-862FF8750D40}" presName="sp" presStyleCnt="0"/>
      <dgm:spPr/>
    </dgm:pt>
    <dgm:pt modelId="{7F469F70-3E51-4B95-A93E-223F2F51F990}" type="pres">
      <dgm:prSet presAssocID="{6AB7D45C-504E-4A9F-9111-21E6167330CA}" presName="linNode" presStyleCnt="0"/>
      <dgm:spPr/>
    </dgm:pt>
    <dgm:pt modelId="{9A12DBC5-6CA0-437B-ABDE-ABC9318173E5}" type="pres">
      <dgm:prSet presAssocID="{6AB7D45C-504E-4A9F-9111-21E6167330CA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4605EF95-1789-46C8-ACD3-7FF037F82A7F}" type="pres">
      <dgm:prSet presAssocID="{6AB7D45C-504E-4A9F-9111-21E6167330CA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8B5C5E3B-0AFB-407A-B690-93FD0B543DA7}" srcId="{F5C21D76-ADDC-4CB0-AB5F-73F5D5AB0593}" destId="{FAFA0F5C-14F0-40B7-98EC-7DA270E8C6AF}" srcOrd="0" destOrd="0" parTransId="{1286C395-3608-43F2-A5CA-E67B4D7FDB38}" sibTransId="{F1E7AA28-A945-45F0-BD0C-BC5E0291A000}"/>
    <dgm:cxn modelId="{DE26B742-B80C-4DC1-83D9-1CF3E7223FD5}" srcId="{F97ECE43-8D94-4C0F-BD86-DB810947023D}" destId="{F5C21D76-ADDC-4CB0-AB5F-73F5D5AB0593}" srcOrd="0" destOrd="0" parTransId="{D8BBD3A1-D3A8-4D12-9EEC-91CD383BC32C}" sibTransId="{97DB725C-C548-44A1-A1F5-6DD264CFB03B}"/>
    <dgm:cxn modelId="{734FAD4B-EB9B-4768-B29B-4FF12D8F600F}" srcId="{34FFFDC4-590C-4128-9939-81DD8A6AFB54}" destId="{5D2CA850-7754-448D-85A3-83FFE03F3D78}" srcOrd="0" destOrd="0" parTransId="{4C0213DB-DDDE-4C63-A711-9137A797593B}" sibTransId="{7490D0B9-9178-4DF7-9CFB-F558EE12AE57}"/>
    <dgm:cxn modelId="{199F576C-6FB3-415D-96C6-E5C125C7C019}" type="presOf" srcId="{F97ECE43-8D94-4C0F-BD86-DB810947023D}" destId="{121F9418-605A-40D5-8E80-E93D481B10E7}" srcOrd="0" destOrd="0" presId="urn:microsoft.com/office/officeart/2016/7/layout/VerticalSolidActionList"/>
    <dgm:cxn modelId="{837CA24E-A805-4CCA-AE56-6A4534D8ADA4}" type="presOf" srcId="{F5C21D76-ADDC-4CB0-AB5F-73F5D5AB0593}" destId="{E8453EE4-87A4-41A8-853E-E4C7F70E347D}" srcOrd="0" destOrd="0" presId="urn:microsoft.com/office/officeart/2016/7/layout/VerticalSolidActionList"/>
    <dgm:cxn modelId="{95D8877A-E424-4962-A5E9-6E6C92AB73EF}" srcId="{6AB7D45C-504E-4A9F-9111-21E6167330CA}" destId="{C21AB366-D4CC-480E-B684-891685BCE247}" srcOrd="0" destOrd="0" parTransId="{A0BB5A97-7114-4673-BD86-7146E10D3233}" sibTransId="{7D46EEE5-650C-4905-9207-ED4C89A0989D}"/>
    <dgm:cxn modelId="{A3CC0595-5AC9-4DC7-BB01-4F85CE82B7AB}" type="presOf" srcId="{C21AB366-D4CC-480E-B684-891685BCE247}" destId="{4605EF95-1789-46C8-ACD3-7FF037F82A7F}" srcOrd="0" destOrd="0" presId="urn:microsoft.com/office/officeart/2016/7/layout/VerticalSolidActionList"/>
    <dgm:cxn modelId="{0B96A69B-FC15-4277-9A48-7AF7B9918E3F}" srcId="{F97ECE43-8D94-4C0F-BD86-DB810947023D}" destId="{6AB7D45C-504E-4A9F-9111-21E6167330CA}" srcOrd="2" destOrd="0" parTransId="{4E72932A-4429-4CDD-B0DB-33330539A006}" sibTransId="{D50A4368-53B2-4DAE-913E-BBEAEF8867E3}"/>
    <dgm:cxn modelId="{060DCCB0-6C5D-4DE1-9D09-DA47948A5B08}" type="presOf" srcId="{5D2CA850-7754-448D-85A3-83FFE03F3D78}" destId="{1CCC67CA-3036-4C95-8FAB-1370C5BDB2EB}" srcOrd="0" destOrd="0" presId="urn:microsoft.com/office/officeart/2016/7/layout/VerticalSolidActionList"/>
    <dgm:cxn modelId="{855DF8B5-D68F-47CF-9481-3A3FE711B96A}" type="presOf" srcId="{FAFA0F5C-14F0-40B7-98EC-7DA270E8C6AF}" destId="{ABDD3E92-2ABB-40EF-AF72-0C1A07ACAD8E}" srcOrd="0" destOrd="0" presId="urn:microsoft.com/office/officeart/2016/7/layout/VerticalSolidActionList"/>
    <dgm:cxn modelId="{BE533FC5-2352-43A5-9B28-C891DB74B07A}" type="presOf" srcId="{34FFFDC4-590C-4128-9939-81DD8A6AFB54}" destId="{A85F41D3-1870-4589-B9CB-B3080D594F8B}" srcOrd="0" destOrd="0" presId="urn:microsoft.com/office/officeart/2016/7/layout/VerticalSolidActionList"/>
    <dgm:cxn modelId="{4C976AD0-0C86-44F4-B916-81EFEAE00B18}" srcId="{F97ECE43-8D94-4C0F-BD86-DB810947023D}" destId="{34FFFDC4-590C-4128-9939-81DD8A6AFB54}" srcOrd="1" destOrd="0" parTransId="{01FC9D93-60EE-4006-BE7F-20EAE19644EF}" sibTransId="{AEEB1233-433C-4198-A42B-862FF8750D40}"/>
    <dgm:cxn modelId="{198AC2F2-C10C-4465-A982-BB88BFF79940}" type="presOf" srcId="{6AB7D45C-504E-4A9F-9111-21E6167330CA}" destId="{9A12DBC5-6CA0-437B-ABDE-ABC9318173E5}" srcOrd="0" destOrd="0" presId="urn:microsoft.com/office/officeart/2016/7/layout/VerticalSolidActionList"/>
    <dgm:cxn modelId="{946B0939-0173-4710-999B-73F13AAE8907}" type="presParOf" srcId="{121F9418-605A-40D5-8E80-E93D481B10E7}" destId="{09732472-1D20-4469-BBFE-50A170A1D606}" srcOrd="0" destOrd="0" presId="urn:microsoft.com/office/officeart/2016/7/layout/VerticalSolidActionList"/>
    <dgm:cxn modelId="{22AB3BE5-2321-46DD-96B5-0ED9815D70C0}" type="presParOf" srcId="{09732472-1D20-4469-BBFE-50A170A1D606}" destId="{E8453EE4-87A4-41A8-853E-E4C7F70E347D}" srcOrd="0" destOrd="0" presId="urn:microsoft.com/office/officeart/2016/7/layout/VerticalSolidActionList"/>
    <dgm:cxn modelId="{1FB1DA3C-1555-4DE7-9CF1-CD042563D69A}" type="presParOf" srcId="{09732472-1D20-4469-BBFE-50A170A1D606}" destId="{ABDD3E92-2ABB-40EF-AF72-0C1A07ACAD8E}" srcOrd="1" destOrd="0" presId="urn:microsoft.com/office/officeart/2016/7/layout/VerticalSolidActionList"/>
    <dgm:cxn modelId="{0F2E08C6-BC18-4280-B8F4-EDD9ED411DB0}" type="presParOf" srcId="{121F9418-605A-40D5-8E80-E93D481B10E7}" destId="{8D201BDE-69B9-4DBE-BB4B-B6052C5EDFD1}" srcOrd="1" destOrd="0" presId="urn:microsoft.com/office/officeart/2016/7/layout/VerticalSolidActionList"/>
    <dgm:cxn modelId="{ACA883F5-D200-4D9B-AE26-6DE0FD3DD3BF}" type="presParOf" srcId="{121F9418-605A-40D5-8E80-E93D481B10E7}" destId="{0E8534C6-B280-492A-9B69-17DE16BA1807}" srcOrd="2" destOrd="0" presId="urn:microsoft.com/office/officeart/2016/7/layout/VerticalSolidActionList"/>
    <dgm:cxn modelId="{E6B10AF8-0023-4FE1-B472-285928738012}" type="presParOf" srcId="{0E8534C6-B280-492A-9B69-17DE16BA1807}" destId="{A85F41D3-1870-4589-B9CB-B3080D594F8B}" srcOrd="0" destOrd="0" presId="urn:microsoft.com/office/officeart/2016/7/layout/VerticalSolidActionList"/>
    <dgm:cxn modelId="{812104F6-4927-4584-9F58-049F80189FE0}" type="presParOf" srcId="{0E8534C6-B280-492A-9B69-17DE16BA1807}" destId="{1CCC67CA-3036-4C95-8FAB-1370C5BDB2EB}" srcOrd="1" destOrd="0" presId="urn:microsoft.com/office/officeart/2016/7/layout/VerticalSolidActionList"/>
    <dgm:cxn modelId="{5F9BFF95-9B00-4252-BC83-85173FBEDBEB}" type="presParOf" srcId="{121F9418-605A-40D5-8E80-E93D481B10E7}" destId="{E3287923-16F3-4156-A4A1-60117805A41E}" srcOrd="3" destOrd="0" presId="urn:microsoft.com/office/officeart/2016/7/layout/VerticalSolidActionList"/>
    <dgm:cxn modelId="{92CEE1EE-ED32-42E3-8DA9-8724F11E8926}" type="presParOf" srcId="{121F9418-605A-40D5-8E80-E93D481B10E7}" destId="{7F469F70-3E51-4B95-A93E-223F2F51F990}" srcOrd="4" destOrd="0" presId="urn:microsoft.com/office/officeart/2016/7/layout/VerticalSolidActionList"/>
    <dgm:cxn modelId="{1FEEF63B-6107-4210-A331-D0640B6791A9}" type="presParOf" srcId="{7F469F70-3E51-4B95-A93E-223F2F51F990}" destId="{9A12DBC5-6CA0-437B-ABDE-ABC9318173E5}" srcOrd="0" destOrd="0" presId="urn:microsoft.com/office/officeart/2016/7/layout/VerticalSolidActionList"/>
    <dgm:cxn modelId="{381D99E9-0716-4E74-9EFE-5A5162C3C533}" type="presParOf" srcId="{7F469F70-3E51-4B95-A93E-223F2F51F990}" destId="{4605EF95-1789-46C8-ACD3-7FF037F82A7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0B9DE4-CFE3-42C3-A684-108A4D945F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52D768-B280-4582-9040-369D7FA6419C}">
      <dgm:prSet/>
      <dgm:spPr/>
      <dgm:t>
        <a:bodyPr/>
        <a:lstStyle/>
        <a:p>
          <a:r>
            <a:rPr lang="en-US"/>
            <a:t>Use predictive models to forecast video game sales.</a:t>
          </a:r>
        </a:p>
      </dgm:t>
    </dgm:pt>
    <dgm:pt modelId="{F09CEF9A-88C5-4153-8AB4-1007F82D712D}" type="parTrans" cxnId="{0B1D105E-5930-44F3-9E08-B5B664A07824}">
      <dgm:prSet/>
      <dgm:spPr/>
      <dgm:t>
        <a:bodyPr/>
        <a:lstStyle/>
        <a:p>
          <a:endParaRPr lang="en-US"/>
        </a:p>
      </dgm:t>
    </dgm:pt>
    <dgm:pt modelId="{0953050E-E32B-4781-B42D-57E5ED55ED74}" type="sibTrans" cxnId="{0B1D105E-5930-44F3-9E08-B5B664A07824}">
      <dgm:prSet/>
      <dgm:spPr/>
      <dgm:t>
        <a:bodyPr/>
        <a:lstStyle/>
        <a:p>
          <a:endParaRPr lang="en-US"/>
        </a:p>
      </dgm:t>
    </dgm:pt>
    <dgm:pt modelId="{9F05DBAE-319C-4F20-AA52-50ECEA6D346A}">
      <dgm:prSet/>
      <dgm:spPr/>
      <dgm:t>
        <a:bodyPr/>
        <a:lstStyle/>
        <a:p>
          <a:r>
            <a:rPr lang="en-US"/>
            <a:t>Integrate real-time sentiment analysis to adjust marketing efforts.</a:t>
          </a:r>
        </a:p>
      </dgm:t>
    </dgm:pt>
    <dgm:pt modelId="{B60B041B-8A36-4FBD-A7B6-9EDB5043F895}" type="parTrans" cxnId="{62936357-1CDF-413B-9883-E71F1135D962}">
      <dgm:prSet/>
      <dgm:spPr/>
      <dgm:t>
        <a:bodyPr/>
        <a:lstStyle/>
        <a:p>
          <a:endParaRPr lang="en-US"/>
        </a:p>
      </dgm:t>
    </dgm:pt>
    <dgm:pt modelId="{F9F277CF-17E7-4F19-867D-06E3F7A9C4BE}" type="sibTrans" cxnId="{62936357-1CDF-413B-9883-E71F1135D962}">
      <dgm:prSet/>
      <dgm:spPr/>
      <dgm:t>
        <a:bodyPr/>
        <a:lstStyle/>
        <a:p>
          <a:endParaRPr lang="en-US"/>
        </a:p>
      </dgm:t>
    </dgm:pt>
    <dgm:pt modelId="{7482F946-9C8D-432B-8B80-7B8AB913B7DF}">
      <dgm:prSet/>
      <dgm:spPr/>
      <dgm:t>
        <a:bodyPr/>
        <a:lstStyle/>
        <a:p>
          <a:r>
            <a:rPr lang="en-US"/>
            <a:t>Explore new marketing strategies for emerging genres.</a:t>
          </a:r>
        </a:p>
      </dgm:t>
    </dgm:pt>
    <dgm:pt modelId="{4577B880-AE83-4A4A-881F-BCB0C8506244}" type="parTrans" cxnId="{566A5DE5-88B6-4737-A3C2-1F2B73625635}">
      <dgm:prSet/>
      <dgm:spPr/>
      <dgm:t>
        <a:bodyPr/>
        <a:lstStyle/>
        <a:p>
          <a:endParaRPr lang="en-US"/>
        </a:p>
      </dgm:t>
    </dgm:pt>
    <dgm:pt modelId="{FCCFEAC1-086E-45A0-9BBB-BD6E9398994F}" type="sibTrans" cxnId="{566A5DE5-88B6-4737-A3C2-1F2B73625635}">
      <dgm:prSet/>
      <dgm:spPr/>
      <dgm:t>
        <a:bodyPr/>
        <a:lstStyle/>
        <a:p>
          <a:endParaRPr lang="en-US"/>
        </a:p>
      </dgm:t>
    </dgm:pt>
    <dgm:pt modelId="{165310ED-60D7-4BC1-8637-36207C4A9CB7}" type="pres">
      <dgm:prSet presAssocID="{C60B9DE4-CFE3-42C3-A684-108A4D945FB4}" presName="root" presStyleCnt="0">
        <dgm:presLayoutVars>
          <dgm:dir/>
          <dgm:resizeHandles val="exact"/>
        </dgm:presLayoutVars>
      </dgm:prSet>
      <dgm:spPr/>
    </dgm:pt>
    <dgm:pt modelId="{372E331A-64C5-4BD0-AEA8-7BAA69CFA8AE}" type="pres">
      <dgm:prSet presAssocID="{3752D768-B280-4582-9040-369D7FA6419C}" presName="compNode" presStyleCnt="0"/>
      <dgm:spPr/>
    </dgm:pt>
    <dgm:pt modelId="{56CCBA95-E272-42C4-87E6-AA8FA6A096D5}" type="pres">
      <dgm:prSet presAssocID="{3752D768-B280-4582-9040-369D7FA6419C}" presName="bgRect" presStyleLbl="bgShp" presStyleIdx="0" presStyleCnt="3"/>
      <dgm:spPr/>
    </dgm:pt>
    <dgm:pt modelId="{E467B42D-352B-4247-848E-79328581C655}" type="pres">
      <dgm:prSet presAssocID="{3752D768-B280-4582-9040-369D7FA641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4A374C9-ECA2-412C-9AEB-62080D618C1F}" type="pres">
      <dgm:prSet presAssocID="{3752D768-B280-4582-9040-369D7FA6419C}" presName="spaceRect" presStyleCnt="0"/>
      <dgm:spPr/>
    </dgm:pt>
    <dgm:pt modelId="{609AF67D-DB9E-4302-AD1A-0374146407E0}" type="pres">
      <dgm:prSet presAssocID="{3752D768-B280-4582-9040-369D7FA6419C}" presName="parTx" presStyleLbl="revTx" presStyleIdx="0" presStyleCnt="3">
        <dgm:presLayoutVars>
          <dgm:chMax val="0"/>
          <dgm:chPref val="0"/>
        </dgm:presLayoutVars>
      </dgm:prSet>
      <dgm:spPr/>
    </dgm:pt>
    <dgm:pt modelId="{8A39550D-6DF9-42D0-9714-6E00F7A83A5F}" type="pres">
      <dgm:prSet presAssocID="{0953050E-E32B-4781-B42D-57E5ED55ED74}" presName="sibTrans" presStyleCnt="0"/>
      <dgm:spPr/>
    </dgm:pt>
    <dgm:pt modelId="{72242169-984B-479C-A943-4C0E5D59633D}" type="pres">
      <dgm:prSet presAssocID="{9F05DBAE-319C-4F20-AA52-50ECEA6D346A}" presName="compNode" presStyleCnt="0"/>
      <dgm:spPr/>
    </dgm:pt>
    <dgm:pt modelId="{72528DB5-37B3-45EB-B636-EA60CC3FC591}" type="pres">
      <dgm:prSet presAssocID="{9F05DBAE-319C-4F20-AA52-50ECEA6D346A}" presName="bgRect" presStyleLbl="bgShp" presStyleIdx="1" presStyleCnt="3"/>
      <dgm:spPr/>
    </dgm:pt>
    <dgm:pt modelId="{31DCE68A-45B1-4497-AE50-6730C186F555}" type="pres">
      <dgm:prSet presAssocID="{9F05DBAE-319C-4F20-AA52-50ECEA6D34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7958597-9089-43FB-ADDA-E63FEB16DC49}" type="pres">
      <dgm:prSet presAssocID="{9F05DBAE-319C-4F20-AA52-50ECEA6D346A}" presName="spaceRect" presStyleCnt="0"/>
      <dgm:spPr/>
    </dgm:pt>
    <dgm:pt modelId="{329033FB-96DB-4209-8D76-5F22C11E0D1B}" type="pres">
      <dgm:prSet presAssocID="{9F05DBAE-319C-4F20-AA52-50ECEA6D346A}" presName="parTx" presStyleLbl="revTx" presStyleIdx="1" presStyleCnt="3">
        <dgm:presLayoutVars>
          <dgm:chMax val="0"/>
          <dgm:chPref val="0"/>
        </dgm:presLayoutVars>
      </dgm:prSet>
      <dgm:spPr/>
    </dgm:pt>
    <dgm:pt modelId="{8A7885EF-A510-41BE-9987-43852745D0A4}" type="pres">
      <dgm:prSet presAssocID="{F9F277CF-17E7-4F19-867D-06E3F7A9C4BE}" presName="sibTrans" presStyleCnt="0"/>
      <dgm:spPr/>
    </dgm:pt>
    <dgm:pt modelId="{B94B434A-CE69-43E2-9548-69162A5CD990}" type="pres">
      <dgm:prSet presAssocID="{7482F946-9C8D-432B-8B80-7B8AB913B7DF}" presName="compNode" presStyleCnt="0"/>
      <dgm:spPr/>
    </dgm:pt>
    <dgm:pt modelId="{D9CE2172-65F7-435E-B05F-3AAF4F3205E5}" type="pres">
      <dgm:prSet presAssocID="{7482F946-9C8D-432B-8B80-7B8AB913B7DF}" presName="bgRect" presStyleLbl="bgShp" presStyleIdx="2" presStyleCnt="3"/>
      <dgm:spPr/>
    </dgm:pt>
    <dgm:pt modelId="{C84186C3-766C-4E5C-852C-71FFEAD9B3BA}" type="pres">
      <dgm:prSet presAssocID="{7482F946-9C8D-432B-8B80-7B8AB913B7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FC5DD685-B23C-4166-A08A-4CB1D661B16F}" type="pres">
      <dgm:prSet presAssocID="{7482F946-9C8D-432B-8B80-7B8AB913B7DF}" presName="spaceRect" presStyleCnt="0"/>
      <dgm:spPr/>
    </dgm:pt>
    <dgm:pt modelId="{B518419D-9CD6-41AB-ADD4-A0DDED4D88BA}" type="pres">
      <dgm:prSet presAssocID="{7482F946-9C8D-432B-8B80-7B8AB913B7D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B26037-F5DD-47E6-AAC4-CC755DACB774}" type="presOf" srcId="{9F05DBAE-319C-4F20-AA52-50ECEA6D346A}" destId="{329033FB-96DB-4209-8D76-5F22C11E0D1B}" srcOrd="0" destOrd="0" presId="urn:microsoft.com/office/officeart/2018/2/layout/IconVerticalSolidList"/>
    <dgm:cxn modelId="{0B1D105E-5930-44F3-9E08-B5B664A07824}" srcId="{C60B9DE4-CFE3-42C3-A684-108A4D945FB4}" destId="{3752D768-B280-4582-9040-369D7FA6419C}" srcOrd="0" destOrd="0" parTransId="{F09CEF9A-88C5-4153-8AB4-1007F82D712D}" sibTransId="{0953050E-E32B-4781-B42D-57E5ED55ED74}"/>
    <dgm:cxn modelId="{5F1D0D6C-226A-4625-9FB3-232CDBA409C1}" type="presOf" srcId="{3752D768-B280-4582-9040-369D7FA6419C}" destId="{609AF67D-DB9E-4302-AD1A-0374146407E0}" srcOrd="0" destOrd="0" presId="urn:microsoft.com/office/officeart/2018/2/layout/IconVerticalSolidList"/>
    <dgm:cxn modelId="{D3778075-0851-4C9A-9429-3A62518DF4DA}" type="presOf" srcId="{C60B9DE4-CFE3-42C3-A684-108A4D945FB4}" destId="{165310ED-60D7-4BC1-8637-36207C4A9CB7}" srcOrd="0" destOrd="0" presId="urn:microsoft.com/office/officeart/2018/2/layout/IconVerticalSolidList"/>
    <dgm:cxn modelId="{62936357-1CDF-413B-9883-E71F1135D962}" srcId="{C60B9DE4-CFE3-42C3-A684-108A4D945FB4}" destId="{9F05DBAE-319C-4F20-AA52-50ECEA6D346A}" srcOrd="1" destOrd="0" parTransId="{B60B041B-8A36-4FBD-A7B6-9EDB5043F895}" sibTransId="{F9F277CF-17E7-4F19-867D-06E3F7A9C4BE}"/>
    <dgm:cxn modelId="{C65C1F9B-2C55-4E38-8E59-8CF7272EDAB8}" type="presOf" srcId="{7482F946-9C8D-432B-8B80-7B8AB913B7DF}" destId="{B518419D-9CD6-41AB-ADD4-A0DDED4D88BA}" srcOrd="0" destOrd="0" presId="urn:microsoft.com/office/officeart/2018/2/layout/IconVerticalSolidList"/>
    <dgm:cxn modelId="{566A5DE5-88B6-4737-A3C2-1F2B73625635}" srcId="{C60B9DE4-CFE3-42C3-A684-108A4D945FB4}" destId="{7482F946-9C8D-432B-8B80-7B8AB913B7DF}" srcOrd="2" destOrd="0" parTransId="{4577B880-AE83-4A4A-881F-BCB0C8506244}" sibTransId="{FCCFEAC1-086E-45A0-9BBB-BD6E9398994F}"/>
    <dgm:cxn modelId="{693CEDDB-4112-4768-A5B1-94B2EEFC1359}" type="presParOf" srcId="{165310ED-60D7-4BC1-8637-36207C4A9CB7}" destId="{372E331A-64C5-4BD0-AEA8-7BAA69CFA8AE}" srcOrd="0" destOrd="0" presId="urn:microsoft.com/office/officeart/2018/2/layout/IconVerticalSolidList"/>
    <dgm:cxn modelId="{7DE44F18-F1A3-479F-8114-23752B67EFEB}" type="presParOf" srcId="{372E331A-64C5-4BD0-AEA8-7BAA69CFA8AE}" destId="{56CCBA95-E272-42C4-87E6-AA8FA6A096D5}" srcOrd="0" destOrd="0" presId="urn:microsoft.com/office/officeart/2018/2/layout/IconVerticalSolidList"/>
    <dgm:cxn modelId="{18D6B461-E256-465F-92EE-ABDA587FD4DC}" type="presParOf" srcId="{372E331A-64C5-4BD0-AEA8-7BAA69CFA8AE}" destId="{E467B42D-352B-4247-848E-79328581C655}" srcOrd="1" destOrd="0" presId="urn:microsoft.com/office/officeart/2018/2/layout/IconVerticalSolidList"/>
    <dgm:cxn modelId="{AD23B62A-20D8-4408-A3AB-6C99B39EA9E2}" type="presParOf" srcId="{372E331A-64C5-4BD0-AEA8-7BAA69CFA8AE}" destId="{14A374C9-ECA2-412C-9AEB-62080D618C1F}" srcOrd="2" destOrd="0" presId="urn:microsoft.com/office/officeart/2018/2/layout/IconVerticalSolidList"/>
    <dgm:cxn modelId="{13ADD9F6-504D-4638-929F-5437BDEAB8B3}" type="presParOf" srcId="{372E331A-64C5-4BD0-AEA8-7BAA69CFA8AE}" destId="{609AF67D-DB9E-4302-AD1A-0374146407E0}" srcOrd="3" destOrd="0" presId="urn:microsoft.com/office/officeart/2018/2/layout/IconVerticalSolidList"/>
    <dgm:cxn modelId="{8168B5A9-7716-4C8E-92E5-769EC6221D86}" type="presParOf" srcId="{165310ED-60D7-4BC1-8637-36207C4A9CB7}" destId="{8A39550D-6DF9-42D0-9714-6E00F7A83A5F}" srcOrd="1" destOrd="0" presId="urn:microsoft.com/office/officeart/2018/2/layout/IconVerticalSolidList"/>
    <dgm:cxn modelId="{F26F83BC-5D07-4814-9110-E7ACC27C4CD7}" type="presParOf" srcId="{165310ED-60D7-4BC1-8637-36207C4A9CB7}" destId="{72242169-984B-479C-A943-4C0E5D59633D}" srcOrd="2" destOrd="0" presId="urn:microsoft.com/office/officeart/2018/2/layout/IconVerticalSolidList"/>
    <dgm:cxn modelId="{B1796DDC-6841-42A3-95B3-7AD60E2F4CC8}" type="presParOf" srcId="{72242169-984B-479C-A943-4C0E5D59633D}" destId="{72528DB5-37B3-45EB-B636-EA60CC3FC591}" srcOrd="0" destOrd="0" presId="urn:microsoft.com/office/officeart/2018/2/layout/IconVerticalSolidList"/>
    <dgm:cxn modelId="{28E8F9A1-52CA-4F1C-AB3E-83452B9C3030}" type="presParOf" srcId="{72242169-984B-479C-A943-4C0E5D59633D}" destId="{31DCE68A-45B1-4497-AE50-6730C186F555}" srcOrd="1" destOrd="0" presId="urn:microsoft.com/office/officeart/2018/2/layout/IconVerticalSolidList"/>
    <dgm:cxn modelId="{BD9DEA56-04C1-4EBD-991A-844C068B9BAA}" type="presParOf" srcId="{72242169-984B-479C-A943-4C0E5D59633D}" destId="{C7958597-9089-43FB-ADDA-E63FEB16DC49}" srcOrd="2" destOrd="0" presId="urn:microsoft.com/office/officeart/2018/2/layout/IconVerticalSolidList"/>
    <dgm:cxn modelId="{1F1E4C6A-75BF-4B90-A862-755AD10C866C}" type="presParOf" srcId="{72242169-984B-479C-A943-4C0E5D59633D}" destId="{329033FB-96DB-4209-8D76-5F22C11E0D1B}" srcOrd="3" destOrd="0" presId="urn:microsoft.com/office/officeart/2018/2/layout/IconVerticalSolidList"/>
    <dgm:cxn modelId="{89A52743-FC79-4B03-B123-961E6F9C812D}" type="presParOf" srcId="{165310ED-60D7-4BC1-8637-36207C4A9CB7}" destId="{8A7885EF-A510-41BE-9987-43852745D0A4}" srcOrd="3" destOrd="0" presId="urn:microsoft.com/office/officeart/2018/2/layout/IconVerticalSolidList"/>
    <dgm:cxn modelId="{6026FF9E-0963-4633-9ABC-5CEF03F9E869}" type="presParOf" srcId="{165310ED-60D7-4BC1-8637-36207C4A9CB7}" destId="{B94B434A-CE69-43E2-9548-69162A5CD990}" srcOrd="4" destOrd="0" presId="urn:microsoft.com/office/officeart/2018/2/layout/IconVerticalSolidList"/>
    <dgm:cxn modelId="{E8A8EB45-6470-4EF7-882E-F7CF711C4328}" type="presParOf" srcId="{B94B434A-CE69-43E2-9548-69162A5CD990}" destId="{D9CE2172-65F7-435E-B05F-3AAF4F3205E5}" srcOrd="0" destOrd="0" presId="urn:microsoft.com/office/officeart/2018/2/layout/IconVerticalSolidList"/>
    <dgm:cxn modelId="{086277AE-092F-473F-8CC5-DE33C6B92759}" type="presParOf" srcId="{B94B434A-CE69-43E2-9548-69162A5CD990}" destId="{C84186C3-766C-4E5C-852C-71FFEAD9B3BA}" srcOrd="1" destOrd="0" presId="urn:microsoft.com/office/officeart/2018/2/layout/IconVerticalSolidList"/>
    <dgm:cxn modelId="{1A596C58-BBB9-473E-916D-859AA0E3907B}" type="presParOf" srcId="{B94B434A-CE69-43E2-9548-69162A5CD990}" destId="{FC5DD685-B23C-4166-A08A-4CB1D661B16F}" srcOrd="2" destOrd="0" presId="urn:microsoft.com/office/officeart/2018/2/layout/IconVerticalSolidList"/>
    <dgm:cxn modelId="{5B1CFDBB-612A-4404-9B5C-9916FCCEA990}" type="presParOf" srcId="{B94B434A-CE69-43E2-9548-69162A5CD990}" destId="{B518419D-9CD6-41AB-ADD4-A0DDED4D88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D3E92-2ABB-40EF-AF72-0C1A07ACAD8E}">
      <dsp:nvSpPr>
        <dsp:cNvPr id="0" name=""/>
        <dsp:cNvSpPr/>
      </dsp:nvSpPr>
      <dsp:spPr>
        <a:xfrm>
          <a:off x="958691" y="1639"/>
          <a:ext cx="3834764" cy="16805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05" tIns="426867" rIns="74405" bIns="42686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Develop targeted marketing campaigns for North America and Europe.</a:t>
          </a:r>
        </a:p>
      </dsp:txBody>
      <dsp:txXfrm>
        <a:off x="958691" y="1639"/>
        <a:ext cx="3834764" cy="1680579"/>
      </dsp:txXfrm>
    </dsp:sp>
    <dsp:sp modelId="{E8453EE4-87A4-41A8-853E-E4C7F70E347D}">
      <dsp:nvSpPr>
        <dsp:cNvPr id="0" name=""/>
        <dsp:cNvSpPr/>
      </dsp:nvSpPr>
      <dsp:spPr>
        <a:xfrm>
          <a:off x="0" y="1639"/>
          <a:ext cx="958691" cy="16805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31" tIns="166004" rIns="50731" bIns="1660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</a:t>
          </a:r>
        </a:p>
      </dsp:txBody>
      <dsp:txXfrm>
        <a:off x="0" y="1639"/>
        <a:ext cx="958691" cy="1680579"/>
      </dsp:txXfrm>
    </dsp:sp>
    <dsp:sp modelId="{1CCC67CA-3036-4C95-8FAB-1370C5BDB2EB}">
      <dsp:nvSpPr>
        <dsp:cNvPr id="0" name=""/>
        <dsp:cNvSpPr/>
      </dsp:nvSpPr>
      <dsp:spPr>
        <a:xfrm>
          <a:off x="958691" y="1783053"/>
          <a:ext cx="3834764" cy="1680579"/>
        </a:xfrm>
        <a:prstGeom prst="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05" tIns="426867" rIns="74405" bIns="42686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Collaborate with top publishers for PlayStation and Xbox.</a:t>
          </a:r>
        </a:p>
      </dsp:txBody>
      <dsp:txXfrm>
        <a:off x="958691" y="1783053"/>
        <a:ext cx="3834764" cy="1680579"/>
      </dsp:txXfrm>
    </dsp:sp>
    <dsp:sp modelId="{A85F41D3-1870-4589-B9CB-B3080D594F8B}">
      <dsp:nvSpPr>
        <dsp:cNvPr id="0" name=""/>
        <dsp:cNvSpPr/>
      </dsp:nvSpPr>
      <dsp:spPr>
        <a:xfrm>
          <a:off x="0" y="1783053"/>
          <a:ext cx="958691" cy="1680579"/>
        </a:xfrm>
        <a:prstGeom prst="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31" tIns="166004" rIns="50731" bIns="1660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Collaborate</a:t>
          </a:r>
        </a:p>
      </dsp:txBody>
      <dsp:txXfrm>
        <a:off x="0" y="1783053"/>
        <a:ext cx="958691" cy="1680579"/>
      </dsp:txXfrm>
    </dsp:sp>
    <dsp:sp modelId="{4605EF95-1789-46C8-ACD3-7FF037F82A7F}">
      <dsp:nvSpPr>
        <dsp:cNvPr id="0" name=""/>
        <dsp:cNvSpPr/>
      </dsp:nvSpPr>
      <dsp:spPr>
        <a:xfrm>
          <a:off x="958691" y="3564467"/>
          <a:ext cx="3834764" cy="1680579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05" tIns="426867" rIns="74405" bIns="42686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 flexible pricing strategies based on market conditions.</a:t>
          </a:r>
        </a:p>
      </dsp:txBody>
      <dsp:txXfrm>
        <a:off x="958691" y="3564467"/>
        <a:ext cx="3834764" cy="1680579"/>
      </dsp:txXfrm>
    </dsp:sp>
    <dsp:sp modelId="{9A12DBC5-6CA0-437B-ABDE-ABC9318173E5}">
      <dsp:nvSpPr>
        <dsp:cNvPr id="0" name=""/>
        <dsp:cNvSpPr/>
      </dsp:nvSpPr>
      <dsp:spPr>
        <a:xfrm>
          <a:off x="0" y="3564467"/>
          <a:ext cx="958691" cy="1680579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31" tIns="166004" rIns="50731" bIns="1660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</a:t>
          </a:r>
        </a:p>
      </dsp:txBody>
      <dsp:txXfrm>
        <a:off x="0" y="3564467"/>
        <a:ext cx="958691" cy="1680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CBA95-E272-42C4-87E6-AA8FA6A096D5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7B42D-352B-4247-848E-79328581C655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AF67D-DB9E-4302-AD1A-0374146407E0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predictive models to forecast video game sales.</a:t>
          </a:r>
        </a:p>
      </dsp:txBody>
      <dsp:txXfrm>
        <a:off x="1730984" y="640"/>
        <a:ext cx="3062471" cy="1498687"/>
      </dsp:txXfrm>
    </dsp:sp>
    <dsp:sp modelId="{72528DB5-37B3-45EB-B636-EA60CC3FC591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CE68A-45B1-4497-AE50-6730C186F555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033FB-96DB-4209-8D76-5F22C11E0D1B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Integrate real-time sentiment analysis to adjust marketing efforts.</a:t>
          </a:r>
        </a:p>
      </dsp:txBody>
      <dsp:txXfrm>
        <a:off x="1730984" y="1873999"/>
        <a:ext cx="3062471" cy="1498687"/>
      </dsp:txXfrm>
    </dsp:sp>
    <dsp:sp modelId="{D9CE2172-65F7-435E-B05F-3AAF4F3205E5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186C3-766C-4E5C-852C-71FFEAD9B3BA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8419D-9CD6-41AB-ADD4-A0DDED4D88BA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Explore new marketing strategies for emerging genres.</a:t>
          </a:r>
        </a:p>
      </dsp:txBody>
      <dsp:txXfrm>
        <a:off x="1730984" y="3747359"/>
        <a:ext cx="3062471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2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5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6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1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0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7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2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3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Understanding the Determinants of Video Game 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apollo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Strategy and RPG genres are gaining popularity (Figure 9).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Summary:</a:t>
            </a:r>
          </a:p>
          <a:p>
            <a:r>
              <a:rPr dirty="0"/>
              <a:t>North America and Europe are key markets.</a:t>
            </a:r>
          </a:p>
          <a:p>
            <a:r>
              <a:rPr dirty="0"/>
              <a:t>Action and RPG genres drive sales.</a:t>
            </a:r>
          </a:p>
          <a:p>
            <a:r>
              <a:rPr dirty="0"/>
              <a:t>Positive sentiment is crucial.</a:t>
            </a:r>
          </a:p>
          <a:p>
            <a:r>
              <a:rPr dirty="0"/>
              <a:t>Economic trends impact sales.</a:t>
            </a:r>
          </a:p>
          <a:p>
            <a:endParaRPr dirty="0"/>
          </a:p>
          <a:p>
            <a:r>
              <a:rPr dirty="0"/>
              <a:t>Recommendations:</a:t>
            </a:r>
          </a:p>
          <a:p>
            <a:r>
              <a:rPr dirty="0"/>
              <a:t>Target marketing, invest in key genres, and adapt to trends.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</a:rPr>
              <a:t>Recommendations (Continued)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Recommendations:</a:t>
            </a:r>
          </a:p>
          <a:p>
            <a:r>
              <a:rPr lang="en-US" dirty="0">
                <a:solidFill>
                  <a:schemeClr val="tx1"/>
                </a:solidFill>
              </a:rPr>
              <a:t>Focus marketing efforts on North America and Europe.</a:t>
            </a:r>
          </a:p>
          <a:p>
            <a:r>
              <a:rPr lang="en-US" dirty="0">
                <a:solidFill>
                  <a:schemeClr val="tx1"/>
                </a:solidFill>
              </a:rPr>
              <a:t>Invest in emerging genres like strategy and RPG games.</a:t>
            </a:r>
          </a:p>
          <a:p>
            <a:r>
              <a:rPr lang="en-US" dirty="0">
                <a:solidFill>
                  <a:schemeClr val="tx1"/>
                </a:solidFill>
              </a:rPr>
              <a:t>Monitor economic trends to adjust marketing strategies.</a:t>
            </a:r>
          </a:p>
          <a:p>
            <a:r>
              <a:rPr lang="en-US" dirty="0">
                <a:solidFill>
                  <a:schemeClr val="tx1"/>
                </a:solidFill>
              </a:rPr>
              <a:t>Ensure ethical data use and transparency.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EBEBEB"/>
                </a:solidFill>
              </a:rPr>
              <a:t>Implementation Plan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CCEAF7-381E-1537-5ABD-E4A850B82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772594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3154" y="467397"/>
            <a:ext cx="521872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79" y="1209957"/>
            <a:ext cx="2275935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2200">
                <a:solidFill>
                  <a:schemeClr val="tx1"/>
                </a:solidFill>
              </a:rPr>
              <a:t>Ethical Considerations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818" y="1059025"/>
            <a:ext cx="3976641" cy="47399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Ethical Steps:</a:t>
            </a:r>
          </a:p>
          <a:p>
            <a:r>
              <a:rPr lang="en-US" dirty="0">
                <a:solidFill>
                  <a:schemeClr val="tx1"/>
                </a:solidFill>
              </a:rPr>
              <a:t> Ensure ethical data use, prioritizing privacy.</a:t>
            </a:r>
          </a:p>
          <a:p>
            <a:r>
              <a:rPr lang="en-US" dirty="0">
                <a:solidFill>
                  <a:schemeClr val="tx1"/>
                </a:solidFill>
              </a:rPr>
              <a:t>Avoid manipulative marketing tactics.</a:t>
            </a:r>
          </a:p>
          <a:p>
            <a:r>
              <a:rPr lang="en-US" dirty="0">
                <a:solidFill>
                  <a:schemeClr val="tx1"/>
                </a:solidFill>
              </a:rPr>
              <a:t> Maintain transparency in data analytics and usage.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Future Directions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794ED38C-4BD8-2E00-8C5D-DF79D33F2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434639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6368213" y="4185117"/>
            <a:ext cx="2474555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41709" y="4241801"/>
            <a:ext cx="84582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378" y="1143000"/>
            <a:ext cx="6619243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7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378" y="5240851"/>
            <a:ext cx="6619243" cy="828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cap="all">
                <a:solidFill>
                  <a:schemeClr val="tx2"/>
                </a:solidFill>
              </a:rPr>
              <a:t>Thank you for your attention. We are happy to take any questions you may have.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Understand factors influencing video game sales.</a:t>
            </a:r>
          </a:p>
          <a:p>
            <a:endParaRPr/>
          </a:p>
          <a:p>
            <a:r>
              <a:t>Business Problem: Inform marketing and development strategies based on data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Data Sources:</a:t>
            </a:r>
          </a:p>
          <a:p>
            <a:r>
              <a:rPr dirty="0"/>
              <a:t> Global Sales</a:t>
            </a:r>
          </a:p>
          <a:p>
            <a:r>
              <a:rPr dirty="0"/>
              <a:t> Consumer Sentiment</a:t>
            </a:r>
          </a:p>
          <a:p>
            <a:r>
              <a:rPr dirty="0"/>
              <a:t>Critic &amp; User Scores</a:t>
            </a:r>
          </a:p>
          <a:p>
            <a:r>
              <a:rPr dirty="0"/>
              <a:t>Market Trends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Data Cleaning:</a:t>
            </a:r>
          </a:p>
          <a:p>
            <a:r>
              <a:rPr dirty="0"/>
              <a:t>Addressed missing values, extracted numeric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North America leads in sales (Figure 1).</a:t>
            </a:r>
          </a:p>
          <a:p>
            <a:r>
              <a:rPr dirty="0"/>
              <a:t>Action and RPG genres are most profitable (Figure 2).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Platform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PlayStation and Xbox dominate (Figure 3).</a:t>
            </a:r>
          </a:p>
          <a:p>
            <a:r>
              <a:rPr dirty="0"/>
              <a:t>Publisher Y leads sales performance (Figure 12).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Consumer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Generally positive sentiment (Figure 4).</a:t>
            </a:r>
          </a:p>
          <a:p>
            <a:r>
              <a:rPr dirty="0"/>
              <a:t> Engagement varies widely (Figure 5).</a:t>
            </a:r>
          </a:p>
          <a:p>
            <a:r>
              <a:rPr dirty="0"/>
              <a:t>Twitter has lower sentiment scores (Figure 11).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Critic vs. User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 Weak correlation between critic and user scores (Figure 6).</a:t>
            </a:r>
          </a:p>
          <a:p>
            <a:r>
              <a:rPr dirty="0"/>
              <a:t> Critics are more uniform, users are varied (Figures 13 &amp; 14).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 No clear link between price and sales units (Figure 10).</a:t>
            </a:r>
          </a:p>
          <a:p>
            <a:r>
              <a:rPr dirty="0"/>
              <a:t> Other factors like genre and marketing are more impactful.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Marketing spend fluctuates (Figure 8).</a:t>
            </a:r>
          </a:p>
          <a:p>
            <a:r>
              <a:rPr dirty="0"/>
              <a:t>Regions with higher GDP growth, like Asia, present opportunities (Figure 15).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419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Understanding the Determinants of Video Game Sales</vt:lpstr>
      <vt:lpstr>Objective &amp; Business Problem</vt:lpstr>
      <vt:lpstr>Data Sources &amp; Preparation</vt:lpstr>
      <vt:lpstr>Sales Analysis</vt:lpstr>
      <vt:lpstr>Platform Analysis</vt:lpstr>
      <vt:lpstr>Consumer Sentiment</vt:lpstr>
      <vt:lpstr>Critic vs. User Scores</vt:lpstr>
      <vt:lpstr>Pricing Insights</vt:lpstr>
      <vt:lpstr>Economic Trends</vt:lpstr>
      <vt:lpstr>Genre Trends</vt:lpstr>
      <vt:lpstr>Conclusion</vt:lpstr>
      <vt:lpstr>Recommendations (Continued)</vt:lpstr>
      <vt:lpstr>Implementation Plan</vt:lpstr>
      <vt:lpstr>Ethical Considerations</vt:lpstr>
      <vt:lpstr>Future Directions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James Apollo</dc:creator>
  <cp:keywords/>
  <dc:description>generated using python-pptx</dc:description>
  <cp:lastModifiedBy>James Apollo</cp:lastModifiedBy>
  <cp:revision>2</cp:revision>
  <dcterms:created xsi:type="dcterms:W3CDTF">2013-01-27T09:14:16Z</dcterms:created>
  <dcterms:modified xsi:type="dcterms:W3CDTF">2024-11-11T13:34:38Z</dcterms:modified>
  <cp:category/>
</cp:coreProperties>
</file>