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08" r:id="rId4"/>
    <p:sldId id="309" r:id="rId5"/>
    <p:sldId id="311" r:id="rId6"/>
    <p:sldId id="312" r:id="rId7"/>
    <p:sldId id="301" r:id="rId8"/>
    <p:sldId id="307" r:id="rId9"/>
    <p:sldId id="306" r:id="rId10"/>
    <p:sldId id="304" r:id="rId11"/>
    <p:sldId id="293" r:id="rId12"/>
    <p:sldId id="314" r:id="rId13"/>
    <p:sldId id="325" r:id="rId14"/>
    <p:sldId id="326" r:id="rId15"/>
    <p:sldId id="313" r:id="rId16"/>
    <p:sldId id="315" r:id="rId17"/>
    <p:sldId id="320" r:id="rId18"/>
    <p:sldId id="321" r:id="rId19"/>
    <p:sldId id="327" r:id="rId20"/>
    <p:sldId id="294" r:id="rId21"/>
    <p:sldId id="319" r:id="rId22"/>
    <p:sldId id="322" r:id="rId23"/>
    <p:sldId id="317" r:id="rId24"/>
    <p:sldId id="318" r:id="rId25"/>
    <p:sldId id="324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899" autoAdjust="0"/>
  </p:normalViewPr>
  <p:slideViewPr>
    <p:cSldViewPr snapToGrid="0">
      <p:cViewPr>
        <p:scale>
          <a:sx n="75" d="100"/>
          <a:sy n="75" d="100"/>
        </p:scale>
        <p:origin x="-326" y="-36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FE38-9CA3-470C-9246-7247EE0CB5D6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12F9D-0096-457E-8605-4754445BB1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9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2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5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3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77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4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6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1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4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5C3C-885B-4D45-963F-E8ED5422A77E}" type="datetimeFigureOut">
              <a:rPr lang="nl-NL" smtClean="0"/>
              <a:t>30-6-2017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CE4E-8C77-4F24-87B0-F2FF4C45F7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0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new Case </a:t>
            </a:r>
            <a:r>
              <a:rPr lang="nl-NL" dirty="0" err="1" smtClean="0"/>
              <a:t>for</a:t>
            </a:r>
            <a:r>
              <a:rPr lang="nl-NL" dirty="0" smtClean="0"/>
              <a:t> Heuristics:  </a:t>
            </a:r>
            <a:br>
              <a:rPr lang="nl-NL" dirty="0" smtClean="0"/>
            </a:br>
            <a:r>
              <a:rPr lang="nl-NL" b="1" dirty="0" err="1" smtClean="0"/>
              <a:t>Smartgrids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63518"/>
            <a:ext cx="9144000" cy="1655762"/>
          </a:xfrm>
        </p:spPr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/>
              <a:t>Stijn </a:t>
            </a:r>
            <a:r>
              <a:rPr lang="nl-NL" dirty="0" err="1"/>
              <a:t>Verdenius</a:t>
            </a:r>
            <a:r>
              <a:rPr lang="nl-NL" dirty="0"/>
              <a:t>, Jasper Bakker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7" y="399341"/>
            <a:ext cx="749359" cy="749359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="" xmlns:a16="http://schemas.microsoft.com/office/drawing/2014/main" id="{43E1688F-C59A-4CF1-9F46-985B46569C0E}"/>
              </a:ext>
            </a:extLst>
          </p:cNvPr>
          <p:cNvGrpSpPr/>
          <p:nvPr/>
        </p:nvGrpSpPr>
        <p:grpSpPr>
          <a:xfrm>
            <a:off x="0" y="249229"/>
            <a:ext cx="12192000" cy="899471"/>
            <a:chOff x="0" y="249229"/>
            <a:chExt cx="12192000" cy="899471"/>
          </a:xfrm>
        </p:grpSpPr>
        <p:sp>
          <p:nvSpPr>
            <p:cNvPr id="7" name="Rechthoek 6">
              <a:extLst>
                <a:ext uri="{FF2B5EF4-FFF2-40B4-BE49-F238E27FC236}">
                  <a16:creationId xmlns="" xmlns:a16="http://schemas.microsoft.com/office/drawing/2014/main" id="{EF2F2C76-A52C-476C-B3EC-FAC3BD2F4C69}"/>
                </a:ext>
              </a:extLst>
            </p:cNvPr>
            <p:cNvSpPr/>
            <p:nvPr/>
          </p:nvSpPr>
          <p:spPr>
            <a:xfrm>
              <a:off x="0" y="249229"/>
              <a:ext cx="12192000" cy="8994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/>
            </a:p>
          </p:txBody>
        </p:sp>
        <p:pic>
          <p:nvPicPr>
            <p:cNvPr id="8" name="Afbeelding 7">
              <a:extLst>
                <a:ext uri="{FF2B5EF4-FFF2-40B4-BE49-F238E27FC236}">
                  <a16:creationId xmlns="" xmlns:a16="http://schemas.microsoft.com/office/drawing/2014/main" id="{A942C702-9BFA-4F73-83E4-DAF186F4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299529"/>
              <a:ext cx="798870" cy="798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6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1667934" y="1652986"/>
            <a:ext cx="8634305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Contstraint</a:t>
              </a:r>
              <a:r>
                <a:rPr kumimoji="0" lang="nl-NL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:</a:t>
              </a:r>
              <a:r>
                <a:rPr kumimoji="0" lang="nl-NL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 Overcapaciteit Voorkomen</a:t>
              </a: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nl-NL" sz="1600" kern="0" baseline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Optimization</a:t>
              </a:r>
              <a:r>
                <a:rPr kumimoji="0" lang="nl-NL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:</a:t>
              </a:r>
              <a:r>
                <a:rPr kumimoji="0" lang="nl-NL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 Kosten Minimaliseren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Opdracht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="" xmlns:a16="http://schemas.microsoft.com/office/drawing/2014/main" id="{395C9F52-C894-4024-A51B-DA052E6D764A}"/>
              </a:ext>
            </a:extLst>
          </p:cNvPr>
          <p:cNvSpPr txBox="1"/>
          <p:nvPr/>
        </p:nvSpPr>
        <p:spPr>
          <a:xfrm>
            <a:off x="5247898" y="3775667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noProof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1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Vrij Plaatsing (vast aantal) Batterijen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Arial"/>
              <a:sym typeface="Arial"/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="" xmlns:a16="http://schemas.microsoft.com/office/drawing/2014/main" id="{BA0C0F54-8180-4CBB-8601-42F8180F8192}"/>
              </a:ext>
            </a:extLst>
          </p:cNvPr>
          <p:cNvGrpSpPr/>
          <p:nvPr/>
        </p:nvGrpSpPr>
        <p:grpSpPr>
          <a:xfrm>
            <a:off x="2674819" y="1798454"/>
            <a:ext cx="6579592" cy="4210537"/>
            <a:chOff x="2549508" y="1652986"/>
            <a:chExt cx="6579592" cy="4224493"/>
          </a:xfrm>
        </p:grpSpPr>
        <p:sp>
          <p:nvSpPr>
            <p:cNvPr id="11" name="Rechthoek 10">
              <a:extLst>
                <a:ext uri="{FF2B5EF4-FFF2-40B4-BE49-F238E27FC236}">
                  <a16:creationId xmlns="" xmlns:a16="http://schemas.microsoft.com/office/drawing/2014/main" id="{7BB5C279-872D-4043-BA99-28EED8D134E0}"/>
                </a:ext>
              </a:extLst>
            </p:cNvPr>
            <p:cNvSpPr/>
            <p:nvPr/>
          </p:nvSpPr>
          <p:spPr>
            <a:xfrm>
              <a:off x="2648363" y="1652986"/>
              <a:ext cx="2381760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Opdracht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="" xmlns:a16="http://schemas.microsoft.com/office/drawing/2014/main" id="{28CEA962-E7AB-4D0F-90DF-B719C6F7B61A}"/>
                </a:ext>
              </a:extLst>
            </p:cNvPr>
            <p:cNvSpPr txBox="1"/>
            <p:nvPr/>
          </p:nvSpPr>
          <p:spPr>
            <a:xfrm>
              <a:off x="5030123" y="1660918"/>
              <a:ext cx="4098977" cy="419996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Beschrijving</a:t>
              </a: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5122584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Constraint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satisfaction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: Vaste Batterijen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="" xmlns:a16="http://schemas.microsoft.com/office/drawing/2014/main" id="{3C20440A-2623-4950-8B9D-1F9662B42491}"/>
                </a:ext>
              </a:extLst>
            </p:cNvPr>
            <p:cNvSpPr/>
            <p:nvPr/>
          </p:nvSpPr>
          <p:spPr>
            <a:xfrm>
              <a:off x="2549508" y="1660917"/>
              <a:ext cx="98856" cy="4216562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="" xmlns:a16="http://schemas.microsoft.com/office/drawing/2014/main" id="{57EF849A-DA3F-4E49-BA8B-F17D04429A0E}"/>
                </a:ext>
              </a:extLst>
            </p:cNvPr>
            <p:cNvSpPr txBox="1"/>
            <p:nvPr/>
          </p:nvSpPr>
          <p:spPr>
            <a:xfrm>
              <a:off x="2648363" y="2153440"/>
              <a:ext cx="237536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A: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sp>
        <p:nvSpPr>
          <p:cNvPr id="16" name="Tekstvak 15">
            <a:extLst>
              <a:ext uri="{FF2B5EF4-FFF2-40B4-BE49-F238E27FC236}">
                <a16:creationId xmlns="" xmlns:a16="http://schemas.microsoft.com/office/drawing/2014/main" id="{57EF849A-DA3F-4E49-BA8B-F17D04429A0E}"/>
              </a:ext>
            </a:extLst>
          </p:cNvPr>
          <p:cNvSpPr txBox="1"/>
          <p:nvPr/>
        </p:nvSpPr>
        <p:spPr>
          <a:xfrm>
            <a:off x="2773677" y="3775667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="" xmlns:a16="http://schemas.microsoft.com/office/drawing/2014/main" id="{57EF849A-DA3F-4E49-BA8B-F17D04429A0E}"/>
              </a:ext>
            </a:extLst>
          </p:cNvPr>
          <p:cNvSpPr txBox="1"/>
          <p:nvPr/>
        </p:nvSpPr>
        <p:spPr>
          <a:xfrm>
            <a:off x="2773677" y="455673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D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="" xmlns:a16="http://schemas.microsoft.com/office/drawing/2014/main" id="{395C9F52-C894-4024-A51B-DA052E6D764A}"/>
              </a:ext>
            </a:extLst>
          </p:cNvPr>
          <p:cNvSpPr txBox="1"/>
          <p:nvPr/>
        </p:nvSpPr>
        <p:spPr>
          <a:xfrm>
            <a:off x="5247898" y="455673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2: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Verschillende batterijtypen, Vrije Plaatsing, Onbeperkt aantal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="" xmlns:a16="http://schemas.microsoft.com/office/drawing/2014/main" id="{57EF849A-DA3F-4E49-BA8B-F17D04429A0E}"/>
              </a:ext>
            </a:extLst>
          </p:cNvPr>
          <p:cNvSpPr txBox="1"/>
          <p:nvPr/>
        </p:nvSpPr>
        <p:spPr>
          <a:xfrm>
            <a:off x="2773678" y="5369220"/>
            <a:ext cx="2381759" cy="615256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E: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="" xmlns:a16="http://schemas.microsoft.com/office/drawing/2014/main" id="{395C9F52-C894-4024-A51B-DA052E6D764A}"/>
              </a:ext>
            </a:extLst>
          </p:cNvPr>
          <p:cNvSpPr txBox="1"/>
          <p:nvPr/>
        </p:nvSpPr>
        <p:spPr>
          <a:xfrm>
            <a:off x="5247899" y="5369220"/>
            <a:ext cx="4006516" cy="639771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Constraint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err="1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met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pathplanning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Opdracht D met penalty voor het neerleggen van </a:t>
            </a:r>
            <a:r>
              <a:rPr lang="nl-NL" sz="1200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wires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 onder huizen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="" xmlns:a16="http://schemas.microsoft.com/office/drawing/2014/main" id="{7ED9C789-E87A-4669-8CEA-326ED2F0C4B3}"/>
              </a:ext>
            </a:extLst>
          </p:cNvPr>
          <p:cNvSpPr txBox="1"/>
          <p:nvPr/>
        </p:nvSpPr>
        <p:spPr>
          <a:xfrm>
            <a:off x="5247895" y="3006273"/>
            <a:ext cx="400651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Transitie naar </a:t>
            </a:r>
            <a:r>
              <a:rPr lang="nl-NL" sz="1200" b="1" kern="0" dirty="0" err="1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Optimization</a:t>
            </a:r>
            <a:r>
              <a:rPr lang="nl-NL" sz="12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 Bereken de kosten van je oplossing bij A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="" xmlns:a16="http://schemas.microsoft.com/office/drawing/2014/main" id="{57EF849A-DA3F-4E49-BA8B-F17D04429A0E}"/>
              </a:ext>
            </a:extLst>
          </p:cNvPr>
          <p:cNvSpPr txBox="1"/>
          <p:nvPr/>
        </p:nvSpPr>
        <p:spPr>
          <a:xfrm>
            <a:off x="2773674" y="3006273"/>
            <a:ext cx="2375366" cy="615257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B</a:t>
            </a:r>
            <a:r>
              <a:rPr lang="nl-NL" sz="12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rPr>
              <a:t>:</a:t>
            </a:r>
            <a:endParaRPr lang="nl-NL" sz="1200" kern="0" dirty="0">
              <a:solidFill>
                <a:srgbClr val="000000"/>
              </a:solidFill>
              <a:latin typeface="Helvetic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5" name="Groep 4"/>
          <p:cNvGrpSpPr/>
          <p:nvPr/>
        </p:nvGrpSpPr>
        <p:grpSpPr>
          <a:xfrm>
            <a:off x="575350" y="1491096"/>
            <a:ext cx="10996890" cy="4330583"/>
            <a:chOff x="798870" y="2205362"/>
            <a:chExt cx="8749556" cy="3443598"/>
          </a:xfrm>
        </p:grpSpPr>
        <p:grpSp>
          <p:nvGrpSpPr>
            <p:cNvPr id="4" name="Groep 3"/>
            <p:cNvGrpSpPr/>
            <p:nvPr/>
          </p:nvGrpSpPr>
          <p:grpSpPr>
            <a:xfrm>
              <a:off x="798870" y="2205362"/>
              <a:ext cx="5297130" cy="3443598"/>
              <a:chOff x="2674819" y="1806359"/>
              <a:chExt cx="6579596" cy="4202632"/>
            </a:xfrm>
          </p:grpSpPr>
          <p:sp>
            <p:nvSpPr>
              <p:cNvPr id="7" name="Tekstvak 6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8" y="3775667"/>
                <a:ext cx="400651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300" b="1" kern="0" noProof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noProof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noProof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noProof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1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Vrij Plaatsing (vast aantal) Batterijen</a:t>
                </a:r>
                <a:endParaRPr kumimoji="0" lang="nl-NL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endParaRPr>
              </a:p>
            </p:txBody>
          </p:sp>
          <p:grpSp>
            <p:nvGrpSpPr>
              <p:cNvPr id="9" name="Groep 8">
                <a:extLst>
                  <a:ext uri="{FF2B5EF4-FFF2-40B4-BE49-F238E27FC236}">
                    <a16:creationId xmlns="" xmlns:a16="http://schemas.microsoft.com/office/drawing/2014/main" id="{BA0C0F54-8180-4CBB-8601-42F8180F8192}"/>
                  </a:ext>
                </a:extLst>
              </p:cNvPr>
              <p:cNvGrpSpPr/>
              <p:nvPr/>
            </p:nvGrpSpPr>
            <p:grpSpPr>
              <a:xfrm>
                <a:off x="2674819" y="1806359"/>
                <a:ext cx="6579592" cy="4202632"/>
                <a:chOff x="2549508" y="1660917"/>
                <a:chExt cx="6579592" cy="4216562"/>
              </a:xfrm>
            </p:grpSpPr>
            <p:sp>
              <p:nvSpPr>
                <p:cNvPr id="11" name="Rechthoek 10">
                  <a:extLst>
                    <a:ext uri="{FF2B5EF4-FFF2-40B4-BE49-F238E27FC236}">
                      <a16:creationId xmlns="" xmlns:a16="http://schemas.microsoft.com/office/drawing/2014/main" id="{7BB5C279-872D-4043-BA99-28EED8D134E0}"/>
                    </a:ext>
                  </a:extLst>
                </p:cNvPr>
                <p:cNvSpPr/>
                <p:nvPr/>
              </p:nvSpPr>
              <p:spPr>
                <a:xfrm>
                  <a:off x="2648363" y="1660918"/>
                  <a:ext cx="2381760" cy="419995"/>
                </a:xfrm>
                <a:prstGeom prst="rect">
                  <a:avLst/>
                </a:prstGeom>
                <a:solidFill>
                  <a:srgbClr val="4472C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spcFirstLastPara="0" vert="horz" wrap="square" lIns="409641" tIns="17336" rIns="374969" bIns="17336" numCol="1" spcCol="1270" rtlCol="0" anchor="ctr" anchorCtr="0">
                  <a:noAutofit/>
                </a:bodyPr>
                <a:lstStyle/>
                <a:p>
                  <a:pPr marL="0" marR="0" lvl="0" indent="0" algn="ctr" defTabSz="57785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Helvetica"/>
                      <a:ea typeface="+mn-ea"/>
                      <a:cs typeface="+mn-cs"/>
                      <a:sym typeface="Arial"/>
                    </a:rPr>
                    <a:t>Opdracht</a:t>
                  </a: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2" name="Tekstvak 11">
                  <a:extLst>
                    <a:ext uri="{FF2B5EF4-FFF2-40B4-BE49-F238E27FC236}">
                      <a16:creationId xmlns="" xmlns:a16="http://schemas.microsoft.com/office/drawing/2014/main" id="{28CEA962-E7AB-4D0F-90DF-B719C6F7B61A}"/>
                    </a:ext>
                  </a:extLst>
                </p:cNvPr>
                <p:cNvSpPr txBox="1"/>
                <p:nvPr/>
              </p:nvSpPr>
              <p:spPr>
                <a:xfrm>
                  <a:off x="5030123" y="1660918"/>
                  <a:ext cx="4098977" cy="419996"/>
                </a:xfrm>
                <a:prstGeom prst="rect">
                  <a:avLst/>
                </a:prstGeom>
                <a:solidFill>
                  <a:srgbClr val="4472C4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Arial"/>
                      <a:sym typeface="Arial"/>
                    </a:rPr>
                    <a:t>Beschrijving</a:t>
                  </a: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="" xmlns:a16="http://schemas.microsoft.com/office/drawing/2014/main" id="{7ED9C789-E87A-4669-8CEA-326ED2F0C4B3}"/>
                    </a:ext>
                  </a:extLst>
                </p:cNvPr>
                <p:cNvSpPr txBox="1"/>
                <p:nvPr/>
              </p:nvSpPr>
              <p:spPr>
                <a:xfrm>
                  <a:off x="5122584" y="2153440"/>
                  <a:ext cx="4006516" cy="617296"/>
                </a:xfrm>
                <a:prstGeom prst="rect">
                  <a:avLst/>
                </a:prstGeom>
                <a:solidFill>
                  <a:srgbClr val="E6E6E6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nl-NL" sz="1300" b="1" kern="0" dirty="0" err="1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Constraint</a:t>
                  </a:r>
                  <a:r>
                    <a:rPr lang="nl-NL" sz="1300" b="1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 </a:t>
                  </a:r>
                  <a:r>
                    <a:rPr lang="nl-NL" sz="1300" b="1" kern="0" dirty="0" err="1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satisfaction</a:t>
                  </a:r>
                  <a:r>
                    <a:rPr lang="nl-NL" sz="1300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: Vaste Batterijen</a:t>
                  </a:r>
                  <a:endParaRPr lang="nl-NL" sz="13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Rechthoek 13">
                  <a:extLst>
                    <a:ext uri="{FF2B5EF4-FFF2-40B4-BE49-F238E27FC236}">
                      <a16:creationId xmlns="" xmlns:a16="http://schemas.microsoft.com/office/drawing/2014/main" id="{3C20440A-2623-4950-8B9D-1F9662B42491}"/>
                    </a:ext>
                  </a:extLst>
                </p:cNvPr>
                <p:cNvSpPr/>
                <p:nvPr/>
              </p:nvSpPr>
              <p:spPr>
                <a:xfrm>
                  <a:off x="2549508" y="1660917"/>
                  <a:ext cx="98856" cy="4216562"/>
                </a:xfrm>
                <a:prstGeom prst="rect">
                  <a:avLst/>
                </a:prstGeom>
                <a:solidFill>
                  <a:srgbClr val="4472C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spcFirstLastPara="0" vert="horz" wrap="square" lIns="409641" tIns="17336" rIns="374969" bIns="17336" numCol="1" spcCol="1270" rtlCol="0" anchor="ctr" anchorCtr="0">
                  <a:noAutofit/>
                </a:bodyPr>
                <a:lstStyle/>
                <a:p>
                  <a:pPr marL="0" marR="0" lvl="0" indent="0" algn="ctr" defTabSz="57785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5" name="Tekstvak 14">
                  <a:extLst>
                    <a:ext uri="{FF2B5EF4-FFF2-40B4-BE49-F238E27FC236}">
                      <a16:creationId xmlns="" xmlns:a16="http://schemas.microsoft.com/office/drawing/2014/main" id="{57EF849A-DA3F-4E49-BA8B-F17D04429A0E}"/>
                    </a:ext>
                  </a:extLst>
                </p:cNvPr>
                <p:cNvSpPr txBox="1"/>
                <p:nvPr/>
              </p:nvSpPr>
              <p:spPr>
                <a:xfrm>
                  <a:off x="2648363" y="2153440"/>
                  <a:ext cx="2375366" cy="617296"/>
                </a:xfrm>
                <a:prstGeom prst="rect">
                  <a:avLst/>
                </a:prstGeom>
                <a:solidFill>
                  <a:srgbClr val="E6E6E6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lvl="0" algn="ctr">
                    <a:defRPr/>
                  </a:pPr>
                  <a:r>
                    <a:rPr lang="nl-NL" sz="1300" b="1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A:</a:t>
                  </a:r>
                  <a:endParaRPr lang="nl-NL" sz="13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" name="Tekstvak 15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7" y="3775667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7" y="4556730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D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8" name="Tekstvak 17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8" y="4556730"/>
                <a:ext cx="4006516" cy="6397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>
                  <a:defRPr/>
                </a:pP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2: 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Verschillende batterijtypen, Vrije Plaatsing, Onbeperkt aantal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9" name="Tekstvak 18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8" y="5369220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E: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9" y="5369220"/>
                <a:ext cx="4006516" cy="6397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>
                  <a:defRPr/>
                </a:pP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met </a:t>
                </a:r>
                <a:r>
                  <a:rPr lang="nl-NL" sz="13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pathplanning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Opdracht D met penalty voor het neerleggen van </a:t>
                </a:r>
                <a:r>
                  <a:rPr lang="nl-NL" sz="1300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wires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onder huizen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1" name="Tekstvak 20">
                <a:extLst>
                  <a:ext uri="{FF2B5EF4-FFF2-40B4-BE49-F238E27FC236}">
                    <a16:creationId xmlns="" xmlns:a16="http://schemas.microsoft.com/office/drawing/2014/main" id="{7ED9C789-E87A-4669-8CEA-326ED2F0C4B3}"/>
                  </a:ext>
                </a:extLst>
              </p:cNvPr>
              <p:cNvSpPr txBox="1"/>
              <p:nvPr/>
            </p:nvSpPr>
            <p:spPr>
              <a:xfrm>
                <a:off x="5247895" y="3006273"/>
                <a:ext cx="400651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Transitie naar </a:t>
                </a:r>
                <a:r>
                  <a:rPr lang="nl-NL" sz="13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Bereken de kosten van je oplossing bij A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4" y="3006273"/>
                <a:ext cx="237536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B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</p:grpSp>
        <p:sp>
          <p:nvSpPr>
            <p:cNvPr id="23" name="Tekstvak 22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2" y="3818995"/>
              <a:ext cx="3473853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kumimoji="0" lang="nl-NL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="" xmlns:a16="http://schemas.microsoft.com/office/drawing/2014/main" id="{28CEA962-E7AB-4D0F-90DF-B719C6F7B61A}"/>
                </a:ext>
              </a:extLst>
            </p:cNvPr>
            <p:cNvSpPr txBox="1"/>
            <p:nvPr/>
          </p:nvSpPr>
          <p:spPr>
            <a:xfrm>
              <a:off x="5994400" y="2205363"/>
              <a:ext cx="3554023" cy="34300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State </a:t>
              </a: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space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5" name="Tekstvak 24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6074569" y="2607598"/>
              <a:ext cx="3473854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6" name="Tekstvak 25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2" y="4458991"/>
              <a:ext cx="3473853" cy="524222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153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7" name="Tekstvak 26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3" y="5124738"/>
              <a:ext cx="3473853" cy="524222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153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8" name="Tekstvak 27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6074569" y="3188560"/>
              <a:ext cx="3473853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5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5" name="Groep 4"/>
          <p:cNvGrpSpPr/>
          <p:nvPr/>
        </p:nvGrpSpPr>
        <p:grpSpPr>
          <a:xfrm>
            <a:off x="575350" y="1491096"/>
            <a:ext cx="10996890" cy="4330583"/>
            <a:chOff x="798870" y="2205362"/>
            <a:chExt cx="8749556" cy="3443598"/>
          </a:xfrm>
        </p:grpSpPr>
        <p:grpSp>
          <p:nvGrpSpPr>
            <p:cNvPr id="4" name="Groep 3"/>
            <p:cNvGrpSpPr/>
            <p:nvPr/>
          </p:nvGrpSpPr>
          <p:grpSpPr>
            <a:xfrm>
              <a:off x="798870" y="2205362"/>
              <a:ext cx="5297130" cy="3443598"/>
              <a:chOff x="2674819" y="1806359"/>
              <a:chExt cx="6579596" cy="4202632"/>
            </a:xfrm>
          </p:grpSpPr>
          <p:sp>
            <p:nvSpPr>
              <p:cNvPr id="7" name="Tekstvak 6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8" y="3775667"/>
                <a:ext cx="400651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300" b="1" kern="0" noProof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noProof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noProof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noProof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1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Vrij Plaatsing (vast aantal) Batterijen</a:t>
                </a:r>
                <a:endParaRPr kumimoji="0" lang="nl-NL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endParaRPr>
              </a:p>
            </p:txBody>
          </p:sp>
          <p:grpSp>
            <p:nvGrpSpPr>
              <p:cNvPr id="9" name="Groep 8">
                <a:extLst>
                  <a:ext uri="{FF2B5EF4-FFF2-40B4-BE49-F238E27FC236}">
                    <a16:creationId xmlns="" xmlns:a16="http://schemas.microsoft.com/office/drawing/2014/main" id="{BA0C0F54-8180-4CBB-8601-42F8180F8192}"/>
                  </a:ext>
                </a:extLst>
              </p:cNvPr>
              <p:cNvGrpSpPr/>
              <p:nvPr/>
            </p:nvGrpSpPr>
            <p:grpSpPr>
              <a:xfrm>
                <a:off x="2674819" y="1806359"/>
                <a:ext cx="6579592" cy="4202632"/>
                <a:chOff x="2549508" y="1660917"/>
                <a:chExt cx="6579592" cy="4216562"/>
              </a:xfrm>
            </p:grpSpPr>
            <p:sp>
              <p:nvSpPr>
                <p:cNvPr id="11" name="Rechthoek 10">
                  <a:extLst>
                    <a:ext uri="{FF2B5EF4-FFF2-40B4-BE49-F238E27FC236}">
                      <a16:creationId xmlns="" xmlns:a16="http://schemas.microsoft.com/office/drawing/2014/main" id="{7BB5C279-872D-4043-BA99-28EED8D134E0}"/>
                    </a:ext>
                  </a:extLst>
                </p:cNvPr>
                <p:cNvSpPr/>
                <p:nvPr/>
              </p:nvSpPr>
              <p:spPr>
                <a:xfrm>
                  <a:off x="2648363" y="1660918"/>
                  <a:ext cx="2381760" cy="419995"/>
                </a:xfrm>
                <a:prstGeom prst="rect">
                  <a:avLst/>
                </a:prstGeom>
                <a:solidFill>
                  <a:srgbClr val="4472C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spcFirstLastPara="0" vert="horz" wrap="square" lIns="409641" tIns="17336" rIns="374969" bIns="17336" numCol="1" spcCol="1270" rtlCol="0" anchor="ctr" anchorCtr="0">
                  <a:noAutofit/>
                </a:bodyPr>
                <a:lstStyle/>
                <a:p>
                  <a:pPr marL="0" marR="0" lvl="0" indent="0" algn="ctr" defTabSz="57785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Helvetica"/>
                      <a:ea typeface="+mn-ea"/>
                      <a:cs typeface="+mn-cs"/>
                      <a:sym typeface="Arial"/>
                    </a:rPr>
                    <a:t>Opdracht</a:t>
                  </a: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2" name="Tekstvak 11">
                  <a:extLst>
                    <a:ext uri="{FF2B5EF4-FFF2-40B4-BE49-F238E27FC236}">
                      <a16:creationId xmlns="" xmlns:a16="http://schemas.microsoft.com/office/drawing/2014/main" id="{28CEA962-E7AB-4D0F-90DF-B719C6F7B61A}"/>
                    </a:ext>
                  </a:extLst>
                </p:cNvPr>
                <p:cNvSpPr txBox="1"/>
                <p:nvPr/>
              </p:nvSpPr>
              <p:spPr>
                <a:xfrm>
                  <a:off x="5030123" y="1660918"/>
                  <a:ext cx="4098977" cy="419996"/>
                </a:xfrm>
                <a:prstGeom prst="rect">
                  <a:avLst/>
                </a:prstGeom>
                <a:solidFill>
                  <a:srgbClr val="4472C4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Helvetica"/>
                      <a:cs typeface="Arial"/>
                      <a:sym typeface="Arial"/>
                    </a:rPr>
                    <a:t>Beschrijving</a:t>
                  </a: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Helvetica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="" xmlns:a16="http://schemas.microsoft.com/office/drawing/2014/main" id="{7ED9C789-E87A-4669-8CEA-326ED2F0C4B3}"/>
                    </a:ext>
                  </a:extLst>
                </p:cNvPr>
                <p:cNvSpPr txBox="1"/>
                <p:nvPr/>
              </p:nvSpPr>
              <p:spPr>
                <a:xfrm>
                  <a:off x="5122584" y="2153440"/>
                  <a:ext cx="4006516" cy="617296"/>
                </a:xfrm>
                <a:prstGeom prst="rect">
                  <a:avLst/>
                </a:prstGeom>
                <a:solidFill>
                  <a:srgbClr val="E6E6E6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nl-NL" sz="1300" b="1" kern="0" dirty="0" err="1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Constraint</a:t>
                  </a:r>
                  <a:r>
                    <a:rPr lang="nl-NL" sz="1300" b="1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 </a:t>
                  </a:r>
                  <a:r>
                    <a:rPr lang="nl-NL" sz="1300" b="1" kern="0" dirty="0" err="1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satisfaction</a:t>
                  </a:r>
                  <a:r>
                    <a:rPr lang="nl-NL" sz="1300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: Vaste Batterijen</a:t>
                  </a:r>
                  <a:endParaRPr lang="nl-NL" sz="13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Rechthoek 13">
                  <a:extLst>
                    <a:ext uri="{FF2B5EF4-FFF2-40B4-BE49-F238E27FC236}">
                      <a16:creationId xmlns="" xmlns:a16="http://schemas.microsoft.com/office/drawing/2014/main" id="{3C20440A-2623-4950-8B9D-1F9662B42491}"/>
                    </a:ext>
                  </a:extLst>
                </p:cNvPr>
                <p:cNvSpPr/>
                <p:nvPr/>
              </p:nvSpPr>
              <p:spPr>
                <a:xfrm>
                  <a:off x="2549508" y="1660917"/>
                  <a:ext cx="98856" cy="4216562"/>
                </a:xfrm>
                <a:prstGeom prst="rect">
                  <a:avLst/>
                </a:prstGeom>
                <a:solidFill>
                  <a:srgbClr val="4472C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spcFirstLastPara="0" vert="horz" wrap="square" lIns="409641" tIns="17336" rIns="374969" bIns="17336" numCol="1" spcCol="1270" rtlCol="0" anchor="ctr" anchorCtr="0">
                  <a:noAutofit/>
                </a:bodyPr>
                <a:lstStyle/>
                <a:p>
                  <a:pPr marL="0" marR="0" lvl="0" indent="0" algn="ctr" defTabSz="57785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15" name="Tekstvak 14">
                  <a:extLst>
                    <a:ext uri="{FF2B5EF4-FFF2-40B4-BE49-F238E27FC236}">
                      <a16:creationId xmlns="" xmlns:a16="http://schemas.microsoft.com/office/drawing/2014/main" id="{57EF849A-DA3F-4E49-BA8B-F17D04429A0E}"/>
                    </a:ext>
                  </a:extLst>
                </p:cNvPr>
                <p:cNvSpPr txBox="1"/>
                <p:nvPr/>
              </p:nvSpPr>
              <p:spPr>
                <a:xfrm>
                  <a:off x="2648363" y="2153440"/>
                  <a:ext cx="2375366" cy="617296"/>
                </a:xfrm>
                <a:prstGeom prst="rect">
                  <a:avLst/>
                </a:prstGeom>
                <a:solidFill>
                  <a:srgbClr val="E6E6E6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lvl="0" algn="ctr">
                    <a:defRPr/>
                  </a:pPr>
                  <a:r>
                    <a:rPr lang="nl-NL" sz="1300" b="1" kern="0" dirty="0" smtClean="0">
                      <a:solidFill>
                        <a:srgbClr val="000000"/>
                      </a:solidFill>
                      <a:latin typeface="Helvetica"/>
                      <a:cs typeface="Arial"/>
                      <a:sym typeface="Arial"/>
                    </a:rPr>
                    <a:t>A:</a:t>
                  </a:r>
                  <a:endParaRPr lang="nl-NL" sz="1300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" name="Tekstvak 15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7" y="3775667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7" y="4556730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D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8" name="Tekstvak 17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8" y="4556730"/>
                <a:ext cx="4006516" cy="6397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>
                  <a:defRPr/>
                </a:pP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2: 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Verschillende batterijtypen, Vrije Plaatsing, Onbeperkt aantal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19" name="Tekstvak 18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8" y="5369220"/>
                <a:ext cx="2381759" cy="615256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E: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0" name="Tekstvak 19">
                <a:extLst>
                  <a:ext uri="{FF2B5EF4-FFF2-40B4-BE49-F238E27FC236}">
                    <a16:creationId xmlns="" xmlns:a16="http://schemas.microsoft.com/office/drawing/2014/main" id="{395C9F52-C894-4024-A51B-DA052E6D764A}"/>
                  </a:ext>
                </a:extLst>
              </p:cNvPr>
              <p:cNvSpPr txBox="1"/>
              <p:nvPr/>
            </p:nvSpPr>
            <p:spPr>
              <a:xfrm>
                <a:off x="5247899" y="5369220"/>
                <a:ext cx="4006516" cy="6397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>
                  <a:defRPr/>
                </a:pP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Constraint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err="1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met </a:t>
                </a:r>
                <a:r>
                  <a:rPr lang="nl-NL" sz="13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pathplanning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Opdracht D met penalty voor het neerleggen van </a:t>
                </a:r>
                <a:r>
                  <a:rPr lang="nl-NL" sz="1300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wires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 onder huizen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1" name="Tekstvak 20">
                <a:extLst>
                  <a:ext uri="{FF2B5EF4-FFF2-40B4-BE49-F238E27FC236}">
                    <a16:creationId xmlns="" xmlns:a16="http://schemas.microsoft.com/office/drawing/2014/main" id="{7ED9C789-E87A-4669-8CEA-326ED2F0C4B3}"/>
                  </a:ext>
                </a:extLst>
              </p:cNvPr>
              <p:cNvSpPr txBox="1"/>
              <p:nvPr/>
            </p:nvSpPr>
            <p:spPr>
              <a:xfrm>
                <a:off x="5247895" y="3006273"/>
                <a:ext cx="400651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Transitie naar </a:t>
                </a:r>
                <a:r>
                  <a:rPr lang="nl-NL" sz="1300" b="1" kern="0" dirty="0" err="1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Optimization</a:t>
                </a:r>
                <a:r>
                  <a:rPr lang="nl-NL" sz="1300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 Bereken de kosten van je oplossing bij A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="" xmlns:a16="http://schemas.microsoft.com/office/drawing/2014/main" id="{57EF849A-DA3F-4E49-BA8B-F17D04429A0E}"/>
                  </a:ext>
                </a:extLst>
              </p:cNvPr>
              <p:cNvSpPr txBox="1"/>
              <p:nvPr/>
            </p:nvSpPr>
            <p:spPr>
              <a:xfrm>
                <a:off x="2773674" y="3006273"/>
                <a:ext cx="2375366" cy="61525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 anchor="ctr">
                <a:noAutofit/>
              </a:bodyPr>
              <a:lstStyle/>
              <a:p>
                <a:pPr lvl="0" algn="ctr">
                  <a:defRPr/>
                </a:pPr>
                <a:r>
                  <a:rPr lang="nl-NL" sz="1300" b="1" kern="0" dirty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B</a:t>
                </a:r>
                <a:r>
                  <a:rPr lang="nl-NL" sz="1300" b="1" kern="0" dirty="0" smtClean="0">
                    <a:solidFill>
                      <a:srgbClr val="000000"/>
                    </a:solidFill>
                    <a:latin typeface="Helvetica"/>
                    <a:cs typeface="Arial"/>
                    <a:sym typeface="Arial"/>
                  </a:rPr>
                  <a:t>:</a:t>
                </a:r>
                <a:endParaRPr lang="nl-NL" sz="13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endParaRPr>
              </a:p>
            </p:txBody>
          </p:sp>
        </p:grpSp>
        <p:sp>
          <p:nvSpPr>
            <p:cNvPr id="23" name="Tekstvak 22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2" y="3818995"/>
              <a:ext cx="3473853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kumimoji="0" lang="nl-NL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="" xmlns:a16="http://schemas.microsoft.com/office/drawing/2014/main" id="{28CEA962-E7AB-4D0F-90DF-B719C6F7B61A}"/>
                </a:ext>
              </a:extLst>
            </p:cNvPr>
            <p:cNvSpPr txBox="1"/>
            <p:nvPr/>
          </p:nvSpPr>
          <p:spPr>
            <a:xfrm>
              <a:off x="5994400" y="2205363"/>
              <a:ext cx="3554023" cy="34300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State </a:t>
              </a: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space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5" name="Tekstvak 24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6074569" y="2607598"/>
              <a:ext cx="3473854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6" name="Tekstvak 25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2" y="4458991"/>
              <a:ext cx="3473853" cy="524222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153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7" name="Tekstvak 26">
              <a:extLst>
                <a:ext uri="{FF2B5EF4-FFF2-40B4-BE49-F238E27FC236}">
                  <a16:creationId xmlns="" xmlns:a16="http://schemas.microsoft.com/office/drawing/2014/main" id="{395C9F52-C894-4024-A51B-DA052E6D764A}"/>
                </a:ext>
              </a:extLst>
            </p:cNvPr>
            <p:cNvSpPr txBox="1"/>
            <p:nvPr/>
          </p:nvSpPr>
          <p:spPr>
            <a:xfrm>
              <a:off x="6074573" y="5124738"/>
              <a:ext cx="3473853" cy="524222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153</a:t>
              </a:r>
              <a:r>
                <a:rPr lang="en-GB" sz="1300" b="1" dirty="0"/>
                <a:t> * (50</a:t>
              </a:r>
              <a:r>
                <a:rPr lang="en-GB" sz="1300" b="1" baseline="30000" dirty="0"/>
                <a:t>2</a:t>
              </a:r>
              <a:r>
                <a:rPr lang="en-GB" sz="1300" b="1" dirty="0"/>
                <a:t>)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8" name="Tekstvak 27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6074569" y="3188560"/>
              <a:ext cx="3473853" cy="50413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en-GB" sz="1300" b="1" dirty="0"/>
                <a:t>150</a:t>
              </a:r>
              <a:r>
                <a:rPr lang="en-GB" sz="1300" b="1" baseline="30000" dirty="0"/>
                <a:t>5</a:t>
              </a:r>
              <a:r>
                <a:rPr lang="en-GB" sz="1300" b="1" dirty="0"/>
                <a:t> </a:t>
              </a:r>
              <a:endParaRPr lang="nl-NL" sz="13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cxnSp>
        <p:nvCxnSpPr>
          <p:cNvPr id="3" name="Rechte verbindingslijn met pijl 2"/>
          <p:cNvCxnSpPr/>
          <p:nvPr/>
        </p:nvCxnSpPr>
        <p:spPr>
          <a:xfrm flipH="1">
            <a:off x="8666480" y="5669280"/>
            <a:ext cx="294640" cy="416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233054" y="6150372"/>
            <a:ext cx="33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2.1872*</a:t>
            </a:r>
            <a:r>
              <a:rPr lang="en-GB" sz="3200" b="1" dirty="0" smtClean="0"/>
              <a:t>10</a:t>
            </a:r>
            <a:r>
              <a:rPr lang="en-GB" sz="3200" b="1" baseline="30000" dirty="0" smtClean="0"/>
              <a:t>336   (!)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112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Methoden: globaal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18" name="Groep 17"/>
          <p:cNvGrpSpPr/>
          <p:nvPr/>
        </p:nvGrpSpPr>
        <p:grpSpPr>
          <a:xfrm>
            <a:off x="1921935" y="1978106"/>
            <a:ext cx="3695362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Batterijkosten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noProof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Aantal huizen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Gridgrootte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1" name="Rechthoek 20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Vaststellen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7096541" y="1954691"/>
            <a:ext cx="3702742" cy="3740097"/>
            <a:chOff x="7987118" y="2091140"/>
            <a:chExt cx="3702742" cy="3740095"/>
          </a:xfrm>
        </p:grpSpPr>
        <p:sp>
          <p:nvSpPr>
            <p:cNvPr id="25" name="Tekstvak 24"/>
            <p:cNvSpPr txBox="1"/>
            <p:nvPr/>
          </p:nvSpPr>
          <p:spPr>
            <a:xfrm>
              <a:off x="7987118" y="2619957"/>
              <a:ext cx="3702742" cy="3211278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Houseoutputs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nl-NL" sz="1600" kern="0" dirty="0">
                <a:solidFill>
                  <a:schemeClr val="bg1">
                    <a:lumMod val="7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latin typeface="Helvetica"/>
                  <a:cs typeface="Arial"/>
                  <a:sym typeface="Arial"/>
                </a:rPr>
                <a:t>Batterycapacity</a:t>
              </a:r>
              <a:endParaRPr lang="nl-NL" sz="1600" kern="0" dirty="0" smtClean="0"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>
                <a:latin typeface="Helvetica"/>
                <a:cs typeface="Arial"/>
                <a:sym typeface="Arial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defRPr/>
              </a:pPr>
              <a:r>
                <a:rPr lang="nl-NL" sz="1600" kern="0" dirty="0" err="1">
                  <a:solidFill>
                    <a:schemeClr val="bg1">
                      <a:lumMod val="75000"/>
                    </a:schemeClr>
                  </a:solidFill>
                  <a:latin typeface="Helvetica"/>
                  <a:cs typeface="Arial"/>
                  <a:sym typeface="Arial"/>
                </a:rPr>
                <a:t>Wirecost</a:t>
              </a:r>
              <a:endParaRPr lang="nl-NL" sz="1600" kern="0" dirty="0">
                <a:solidFill>
                  <a:schemeClr val="bg1">
                    <a:lumMod val="7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nl-NL" sz="1600" kern="0" dirty="0">
                <a:latin typeface="Helvetica"/>
                <a:cs typeface="Arial"/>
                <a:sym typeface="Arial"/>
              </a:endParaRPr>
            </a:p>
            <a:p>
              <a:pPr lvl="0"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987118" y="2091140"/>
              <a:ext cx="3702742" cy="52881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Parametrizeren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0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err="1" smtClean="0"/>
              <a:t>SolverA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BA0C0F54-8180-4CBB-8601-42F8180F8192}"/>
              </a:ext>
            </a:extLst>
          </p:cNvPr>
          <p:cNvGrpSpPr/>
          <p:nvPr/>
        </p:nvGrpSpPr>
        <p:grpSpPr>
          <a:xfrm>
            <a:off x="3963572" y="2612621"/>
            <a:ext cx="4108157" cy="2384167"/>
            <a:chOff x="921966" y="1652986"/>
            <a:chExt cx="4108157" cy="2384167"/>
          </a:xfrm>
        </p:grpSpPr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7BB5C279-872D-4043-BA99-28EED8D134E0}"/>
                </a:ext>
              </a:extLst>
            </p:cNvPr>
            <p:cNvSpPr/>
            <p:nvPr/>
          </p:nvSpPr>
          <p:spPr>
            <a:xfrm>
              <a:off x="924752" y="1652986"/>
              <a:ext cx="4105371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Hillclimber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="" xmlns:a16="http://schemas.microsoft.com/office/drawing/2014/main" id="{28CEA962-E7AB-4D0F-90DF-B719C6F7B61A}"/>
                </a:ext>
              </a:extLst>
            </p:cNvPr>
            <p:cNvSpPr txBox="1"/>
            <p:nvPr/>
          </p:nvSpPr>
          <p:spPr>
            <a:xfrm>
              <a:off x="1017213" y="2964932"/>
              <a:ext cx="4006516" cy="41206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Exitclausule</a:t>
              </a: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1017213" y="3419857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1000 iteraties geen verbetering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3C20440A-2623-4950-8B9D-1F9662B42491}"/>
                </a:ext>
              </a:extLst>
            </p:cNvPr>
            <p:cNvSpPr/>
            <p:nvPr/>
          </p:nvSpPr>
          <p:spPr>
            <a:xfrm>
              <a:off x="921966" y="1998133"/>
              <a:ext cx="95247" cy="2039020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="" xmlns:a16="http://schemas.microsoft.com/office/drawing/2014/main" id="{57EF849A-DA3F-4E49-BA8B-F17D04429A0E}"/>
                </a:ext>
              </a:extLst>
            </p:cNvPr>
            <p:cNvSpPr txBox="1"/>
            <p:nvPr/>
          </p:nvSpPr>
          <p:spPr>
            <a:xfrm>
              <a:off x="1017213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Accepteert alleen verbetering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cxnSp>
        <p:nvCxnSpPr>
          <p:cNvPr id="7" name="Rechte verbindingslijn 6"/>
          <p:cNvCxnSpPr/>
          <p:nvPr/>
        </p:nvCxnSpPr>
        <p:spPr>
          <a:xfrm>
            <a:off x="4058819" y="4996788"/>
            <a:ext cx="0" cy="611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3119120" y="5608320"/>
            <a:ext cx="9396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3119120" y="2113280"/>
            <a:ext cx="0" cy="3495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3119120" y="2113280"/>
            <a:ext cx="1036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4155440" y="2113280"/>
            <a:ext cx="0" cy="499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1117600" y="3555235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x per instance</a:t>
            </a:r>
          </a:p>
        </p:txBody>
      </p:sp>
    </p:spTree>
    <p:extLst>
      <p:ext uri="{BB962C8B-B14F-4D97-AF65-F5344CB8AC3E}">
        <p14:creationId xmlns:p14="http://schemas.microsoft.com/office/powerpoint/2010/main" val="2322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1026" name="Picture 2" descr="https://lh4.googleusercontent.com/QAKycwx6qhJi5WW3qxsbMDpDUxp6J-W92cyYoNDDYZuGHDFb3Evu80tAUTFZGabkjprYv4kuj5XJwTuKF9DwCEHL7shxPbe6KG6aL3wQ_Uo2TFvkfedzkZ79amrP_RRa862XRV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1494" r="975" b="1712"/>
          <a:stretch/>
        </p:blipFill>
        <p:spPr bwMode="auto">
          <a:xfrm>
            <a:off x="1950720" y="1706880"/>
            <a:ext cx="8280400" cy="46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1026" name="Picture 2" descr="https://lh4.googleusercontent.com/QAKycwx6qhJi5WW3qxsbMDpDUxp6J-W92cyYoNDDYZuGHDFb3Evu80tAUTFZGabkjprYv4kuj5XJwTuKF9DwCEHL7shxPbe6KG6aL3wQ_Uo2TFvkfedzkZ79amrP_RRa862XRV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2911" r="1342" b="2527"/>
          <a:stretch/>
        </p:blipFill>
        <p:spPr bwMode="auto">
          <a:xfrm>
            <a:off x="2865119" y="1717040"/>
            <a:ext cx="6451601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Advanced-Heuristics\resultaten\Resultaten na goede Hillclimber\Smartgrids_2017_advancedHeuristics_VerdeniusBakker\Graphs\table final boar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63" y="4712970"/>
            <a:ext cx="7685912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8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De Opdrachten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644775"/>
            <a:ext cx="66389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hthoek 22"/>
          <p:cNvSpPr/>
          <p:nvPr/>
        </p:nvSpPr>
        <p:spPr>
          <a:xfrm>
            <a:off x="2776537" y="2188371"/>
            <a:ext cx="6638925" cy="53538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09641" tIns="17336" rIns="374969" bIns="17336" numCol="1" spcCol="1270" rtlCol="0" anchor="ctr" anchorCtr="0">
            <a:noAutofit/>
          </a:bodyPr>
          <a:lstStyle/>
          <a:p>
            <a:pPr marL="0" marR="0" lvl="0" indent="0" algn="ctr" defTabSz="577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nl-NL" kern="0" dirty="0" smtClean="0">
                <a:solidFill>
                  <a:srgbClr val="FFFFFF"/>
                </a:solidFill>
                <a:latin typeface="Helvetica"/>
                <a:sym typeface="Arial"/>
              </a:rPr>
              <a:t>Batterijen</a:t>
            </a:r>
            <a:endParaRPr kumimoji="0" lang="nl-NL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Methoden: globaal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18" name="Groep 17"/>
          <p:cNvGrpSpPr/>
          <p:nvPr/>
        </p:nvGrpSpPr>
        <p:grpSpPr>
          <a:xfrm>
            <a:off x="1921935" y="1978106"/>
            <a:ext cx="3695362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Batterijkosten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noProof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Aantal huizen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noProof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nl-NL" sz="1600" b="0" i="0" u="none" strike="noStrike" kern="0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Gridgrootte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1" name="Rechthoek 20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Vaststellen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7096541" y="1954691"/>
            <a:ext cx="3702742" cy="3740097"/>
            <a:chOff x="7987118" y="2091140"/>
            <a:chExt cx="3702742" cy="3740095"/>
          </a:xfrm>
        </p:grpSpPr>
        <p:sp>
          <p:nvSpPr>
            <p:cNvPr id="25" name="Tekstvak 24"/>
            <p:cNvSpPr txBox="1"/>
            <p:nvPr/>
          </p:nvSpPr>
          <p:spPr>
            <a:xfrm>
              <a:off x="7987118" y="2619957"/>
              <a:ext cx="3702742" cy="3211278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75000"/>
                    </a:schemeClr>
                  </a:solidFill>
                  <a:latin typeface="Helvetica"/>
                  <a:cs typeface="Arial"/>
                  <a:sym typeface="Arial"/>
                </a:rPr>
                <a:t>Houseoutputs</a:t>
              </a:r>
              <a:endParaRPr lang="nl-NL" sz="1600" kern="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nl-NL" sz="1600" kern="0" dirty="0">
                <a:solidFill>
                  <a:schemeClr val="bg1">
                    <a:lumMod val="7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75000"/>
                    </a:schemeClr>
                  </a:solidFill>
                  <a:latin typeface="Helvetica"/>
                  <a:cs typeface="Arial"/>
                  <a:sym typeface="Arial"/>
                </a:rPr>
                <a:t>Batterycapacity</a:t>
              </a:r>
              <a:endParaRPr lang="nl-NL" sz="1600" kern="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>
                <a:latin typeface="Helvetica"/>
                <a:cs typeface="Arial"/>
                <a:sym typeface="Arial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  <a:defRPr/>
              </a:pPr>
              <a:r>
                <a:rPr lang="nl-NL" sz="1600" kern="0" dirty="0" err="1">
                  <a:latin typeface="Helvetica"/>
                  <a:cs typeface="Arial"/>
                  <a:sym typeface="Arial"/>
                </a:rPr>
                <a:t>Wirecost</a:t>
              </a:r>
              <a:endParaRPr lang="nl-NL" sz="1600" kern="0" dirty="0"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nl-NL" sz="1600" kern="0" dirty="0">
                <a:latin typeface="Helvetica"/>
                <a:cs typeface="Arial"/>
                <a:sym typeface="Arial"/>
              </a:endParaRPr>
            </a:p>
            <a:p>
              <a:pPr lvl="0"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6" name="Rechthoek 25"/>
            <p:cNvSpPr/>
            <p:nvPr/>
          </p:nvSpPr>
          <p:spPr>
            <a:xfrm>
              <a:off x="7987118" y="2091140"/>
              <a:ext cx="3702742" cy="52881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Parametrizeren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0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err="1" smtClean="0"/>
              <a:t>Solver</a:t>
            </a:r>
            <a:r>
              <a:rPr lang="nl-NL" sz="3200" b="1" dirty="0" err="1"/>
              <a:t>B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="" xmlns:a16="http://schemas.microsoft.com/office/drawing/2014/main" id="{BA0C0F54-8180-4CBB-8601-42F8180F8192}"/>
              </a:ext>
            </a:extLst>
          </p:cNvPr>
          <p:cNvGrpSpPr/>
          <p:nvPr/>
        </p:nvGrpSpPr>
        <p:grpSpPr>
          <a:xfrm>
            <a:off x="1845889" y="2612621"/>
            <a:ext cx="4105372" cy="2384167"/>
            <a:chOff x="924751" y="1652986"/>
            <a:chExt cx="4105372" cy="2384167"/>
          </a:xfrm>
        </p:grpSpPr>
        <p:sp>
          <p:nvSpPr>
            <p:cNvPr id="12" name="Rechthoek 11">
              <a:extLst>
                <a:ext uri="{FF2B5EF4-FFF2-40B4-BE49-F238E27FC236}">
                  <a16:creationId xmlns="" xmlns:a16="http://schemas.microsoft.com/office/drawing/2014/main" id="{7BB5C279-872D-4043-BA99-28EED8D134E0}"/>
                </a:ext>
              </a:extLst>
            </p:cNvPr>
            <p:cNvSpPr/>
            <p:nvPr/>
          </p:nvSpPr>
          <p:spPr>
            <a:xfrm>
              <a:off x="924752" y="1652986"/>
              <a:ext cx="4105371" cy="427928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  <a:sym typeface="Arial"/>
                </a:rPr>
                <a:t>Hillclimber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="" xmlns:a16="http://schemas.microsoft.com/office/drawing/2014/main" id="{28CEA962-E7AB-4D0F-90DF-B719C6F7B61A}"/>
                </a:ext>
              </a:extLst>
            </p:cNvPr>
            <p:cNvSpPr txBox="1"/>
            <p:nvPr/>
          </p:nvSpPr>
          <p:spPr>
            <a:xfrm>
              <a:off x="1001583" y="2964932"/>
              <a:ext cx="4022146" cy="412064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Verplaatsing batterijen</a:t>
              </a: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="" xmlns:a16="http://schemas.microsoft.com/office/drawing/2014/main" id="{7ED9C789-E87A-4669-8CEA-326ED2F0C4B3}"/>
                </a:ext>
              </a:extLst>
            </p:cNvPr>
            <p:cNvSpPr txBox="1"/>
            <p:nvPr/>
          </p:nvSpPr>
          <p:spPr>
            <a:xfrm>
              <a:off x="1017213" y="3419857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2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Zoek </a:t>
              </a: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Centroid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van alle verbonden huizen</a:t>
              </a:r>
              <a: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endParaRPr lang="nl-NL" sz="12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17" name="Rechthoek 16">
              <a:extLst>
                <a:ext uri="{FF2B5EF4-FFF2-40B4-BE49-F238E27FC236}">
                  <a16:creationId xmlns="" xmlns:a16="http://schemas.microsoft.com/office/drawing/2014/main" id="{3C20440A-2623-4950-8B9D-1F9662B42491}"/>
                </a:ext>
              </a:extLst>
            </p:cNvPr>
            <p:cNvSpPr/>
            <p:nvPr/>
          </p:nvSpPr>
          <p:spPr>
            <a:xfrm>
              <a:off x="924751" y="1652986"/>
              <a:ext cx="76831" cy="238416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kstvak 22">
              <a:extLst>
                <a:ext uri="{FF2B5EF4-FFF2-40B4-BE49-F238E27FC236}">
                  <a16:creationId xmlns="" xmlns:a16="http://schemas.microsoft.com/office/drawing/2014/main" id="{57EF849A-DA3F-4E49-BA8B-F17D04429A0E}"/>
                </a:ext>
              </a:extLst>
            </p:cNvPr>
            <p:cNvSpPr txBox="1"/>
            <p:nvPr/>
          </p:nvSpPr>
          <p:spPr>
            <a:xfrm>
              <a:off x="1017213" y="2153440"/>
              <a:ext cx="4006516" cy="61729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Hillclimber</a:t>
              </a:r>
              <a:r>
                <a:rPr lang="nl-NL" sz="12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A: </a:t>
              </a:r>
              <a:r>
                <a:rPr lang="nl-NL" sz="1200" kern="0" dirty="0" err="1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</a:t>
              </a:r>
              <a:r>
                <a:rPr lang="nl-NL" sz="12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onstraint</a:t>
              </a:r>
              <a:r>
                <a:rPr lang="nl-NL" sz="12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- en Kosten Optimalisatie</a:t>
              </a:r>
              <a:endParaRPr lang="nl-NL" sz="12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/>
          <a:stretch/>
        </p:blipFill>
        <p:spPr bwMode="auto">
          <a:xfrm>
            <a:off x="6836634" y="1934032"/>
            <a:ext cx="4989606" cy="398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2052" name="Picture 4" descr="C:\Users\User\Advanced-Heuristics\resultaten\Resultaten na goede Hillclimber\Smartgrids_2017_advancedHeuristics_VerdeniusBakker\Graphs\wirecost parametrization 2 batteries 5 and 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383189"/>
            <a:ext cx="7886700" cy="51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3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Resultaten</a:t>
            </a:r>
            <a:endParaRPr lang="nl-NL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4" name="Picture 2" descr="C:\Users\User\Advanced-Heuristics\resultaten\Resultaten na goede Hillclimber\Smartgrids_2017_advancedHeuristics_VerdeniusBakker\Graphs\wirecost parametrization 2 batteries 9 and 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1432878"/>
            <a:ext cx="6759257" cy="50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6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Conclusie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/>
          <p:cNvGrpSpPr/>
          <p:nvPr/>
        </p:nvGrpSpPr>
        <p:grpSpPr>
          <a:xfrm>
            <a:off x="2929043" y="1480266"/>
            <a:ext cx="6333913" cy="4991654"/>
            <a:chOff x="5049661" y="1674268"/>
            <a:chExt cx="2723758" cy="2980536"/>
          </a:xfrm>
        </p:grpSpPr>
        <p:sp>
          <p:nvSpPr>
            <p:cNvPr id="5" name="Tekstvak 4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Higher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600" b="1" kern="0" dirty="0" err="1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ariation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=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Better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Solvable</a:t>
              </a:r>
              <a:endParaRPr lang="nl-NL" sz="16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lang="nl-NL" sz="16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More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local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minima in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grid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3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than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</a:t>
              </a: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grid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1</a:t>
              </a: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lang="nl-NL" sz="16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nl-NL" sz="1600" b="1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Wirecost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9 or 10</a:t>
              </a:r>
              <a:endParaRPr lang="nl-NL" sz="16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5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Discussie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grpSp>
        <p:nvGrpSpPr>
          <p:cNvPr id="4" name="Groep 3"/>
          <p:cNvGrpSpPr/>
          <p:nvPr/>
        </p:nvGrpSpPr>
        <p:grpSpPr>
          <a:xfrm>
            <a:off x="2929043" y="1480266"/>
            <a:ext cx="6333913" cy="4991654"/>
            <a:chOff x="5049661" y="1674268"/>
            <a:chExt cx="2723758" cy="2980536"/>
          </a:xfrm>
        </p:grpSpPr>
        <p:sp>
          <p:nvSpPr>
            <p:cNvPr id="5" name="Tekstvak 4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4"/>
                </a:buBlip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Verklaring variatie output tot oplosbaarheids</a:t>
              </a:r>
              <a:r>
                <a:rPr lang="nl-NL" sz="1600" b="1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-</a:t>
              </a: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verband</a:t>
              </a: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4"/>
                </a:buBlip>
                <a:tabLst/>
                <a:defRPr/>
              </a:pPr>
              <a:endParaRPr lang="nl-NL" sz="1600" b="1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4"/>
                </a:buBlip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Meer of minder structuur?</a:t>
              </a:r>
              <a:endParaRPr lang="nl-NL" sz="1600" b="1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880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1658773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Dank u </a:t>
            </a:r>
            <a:endParaRPr lang="nl-NL" sz="3200" b="1" dirty="0" smtClean="0"/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9" name="Picture 2" descr="Daan van den 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654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Afbeeldingsresultaat voor feesthoedje 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33613"/>
            <a:ext cx="990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4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trump solar pane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13215"/>
          <a:stretch/>
        </p:blipFill>
        <p:spPr bwMode="auto">
          <a:xfrm>
            <a:off x="8208644" y="4314447"/>
            <a:ext cx="2367281" cy="22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Inleiding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798870" y="1652986"/>
            <a:ext cx="4646891" cy="465637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Decentralisatie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Load </a:t>
              </a: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Balancing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Prediction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Communication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nl-NL" sz="1600" kern="0" dirty="0" err="1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Arial"/>
                  <a:sym typeface="Arial"/>
                </a:rPr>
                <a:t>Rerouting</a:t>
              </a:r>
              <a:endParaRPr lang="nl-NL" sz="1600" kern="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Wat zijn smart </a:t>
              </a:r>
              <a:r>
                <a:rPr lang="nl-NL" kern="0" dirty="0" err="1" smtClean="0">
                  <a:solidFill>
                    <a:srgbClr val="FFFFFF"/>
                  </a:solidFill>
                  <a:latin typeface="Helvetica"/>
                  <a:sym typeface="Arial"/>
                </a:rPr>
                <a:t>grids</a:t>
              </a: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?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Afbeeldingsresultaat voor windmole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/>
        </p:blipFill>
        <p:spPr bwMode="auto">
          <a:xfrm>
            <a:off x="8208644" y="1854181"/>
            <a:ext cx="2329816" cy="2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fbeeldingsresultaat voor trump solar pane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r="13215"/>
          <a:stretch/>
        </p:blipFill>
        <p:spPr bwMode="auto">
          <a:xfrm>
            <a:off x="8208644" y="4314447"/>
            <a:ext cx="2367281" cy="22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batterij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35" y="1685279"/>
            <a:ext cx="4832985" cy="48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Wat gaan we vertellen?</a:t>
            </a:r>
            <a:endParaRPr lang="nl-NL" sz="2800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641774" y="1480266"/>
            <a:ext cx="3828625" cy="4991654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Aannames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Case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Methoden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Resultaten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b="1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Discussie</a:t>
              </a: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nl-NL" b="1" dirty="0" smtClean="0">
                  <a:solidFill>
                    <a:schemeClr val="bg1"/>
                  </a:solidFill>
                </a:rPr>
                <a:t>Inhoud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3075" name="Picture 3" descr="C:\Users\User\Advanced-Heuristics\resultaten\Resultaten na goede Hillclimber\deliverables\finalBoard1Pic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55" y="1837537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sp>
        <p:nvSpPr>
          <p:cNvPr id="24" name="Rechthoek 23"/>
          <p:cNvSpPr/>
          <p:nvPr/>
        </p:nvSpPr>
        <p:spPr>
          <a:xfrm>
            <a:off x="1667934" y="1652986"/>
            <a:ext cx="8634305" cy="53538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409641" tIns="17336" rIns="374969" bIns="17336" numCol="1" spcCol="1270" rtlCol="0" anchor="ctr" anchorCtr="0">
            <a:noAutofit/>
          </a:bodyPr>
          <a:lstStyle/>
          <a:p>
            <a:pPr marL="0" marR="0" lvl="0" indent="0" algn="ctr" defTabSz="577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rPr>
              <a:t>Voorbeeld</a:t>
            </a:r>
            <a:endParaRPr kumimoji="0" lang="nl-NL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+mn-cs"/>
              <a:sym typeface="Arial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  <p:pic>
        <p:nvPicPr>
          <p:cNvPr id="7" name="Picture 2" descr="C:\Users\User\Advanced-Heuristics\resultaten\Resultaten na goede Hillclimber\deliverables\example wir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10" y="2535238"/>
            <a:ext cx="9786580" cy="37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9229"/>
            <a:ext cx="12192000" cy="899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Probleem</a:t>
            </a:r>
            <a:endParaRPr lang="nl-NL" b="1" dirty="0"/>
          </a:p>
        </p:txBody>
      </p:sp>
      <p:grpSp>
        <p:nvGrpSpPr>
          <p:cNvPr id="18" name="Groep 17"/>
          <p:cNvGrpSpPr/>
          <p:nvPr/>
        </p:nvGrpSpPr>
        <p:grpSpPr>
          <a:xfrm>
            <a:off x="1667935" y="1652986"/>
            <a:ext cx="3695362" cy="3740096"/>
            <a:chOff x="5049661" y="1674268"/>
            <a:chExt cx="2723758" cy="2980536"/>
          </a:xfrm>
        </p:grpSpPr>
        <p:sp>
          <p:nvSpPr>
            <p:cNvPr id="19" name="Tekstvak 18"/>
            <p:cNvSpPr txBox="1"/>
            <p:nvPr/>
          </p:nvSpPr>
          <p:spPr>
            <a:xfrm>
              <a:off x="5049661" y="2100924"/>
              <a:ext cx="2723758" cy="255388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ctr">
              <a:no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Verschillende borden: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Grid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H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uizen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B</a:t>
              </a:r>
              <a:r>
                <a:rPr kumimoji="0" lang="nl-NL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Arial"/>
                  <a:sym typeface="Arial"/>
                </a:rPr>
                <a:t>atterijen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5049661" y="1674268"/>
              <a:ext cx="2723758" cy="426656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Basis</a:t>
              </a:r>
              <a:endParaRPr kumimoji="0" lang="nl-NL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56" name="Groep 55"/>
          <p:cNvGrpSpPr/>
          <p:nvPr/>
        </p:nvGrpSpPr>
        <p:grpSpPr>
          <a:xfrm>
            <a:off x="6842540" y="1652986"/>
            <a:ext cx="3774659" cy="3740095"/>
            <a:chOff x="7987117" y="2091140"/>
            <a:chExt cx="3774659" cy="3740095"/>
          </a:xfrm>
        </p:grpSpPr>
        <p:sp>
          <p:nvSpPr>
            <p:cNvPr id="53" name="Tekstvak 52"/>
            <p:cNvSpPr txBox="1"/>
            <p:nvPr/>
          </p:nvSpPr>
          <p:spPr>
            <a:xfrm>
              <a:off x="7987117" y="2619957"/>
              <a:ext cx="3774659" cy="3211278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Vind 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de beste </a:t>
              </a:r>
              <a:r>
                <a:rPr lang="nl-NL" sz="1600" u="sng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geldige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oplossing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Geldigheid: </a:t>
              </a:r>
              <a:b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* Geen 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overcapaciteit</a:t>
              </a:r>
            </a:p>
            <a:p>
              <a:pPr marL="285750" lvl="0" indent="-285750">
                <a:buFontTx/>
                <a:buChar char="-"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Optimization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:</a:t>
              </a:r>
              <a:b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* Minimaliseer Kosten</a:t>
              </a:r>
              <a: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/>
              </a:r>
              <a:br>
                <a:rPr lang="nl-NL" sz="1600" kern="0" dirty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</a:br>
              <a:endParaRPr lang="nl-NL" sz="1600" kern="0" dirty="0" smtClean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lvl="0">
                <a:defRPr/>
              </a:pPr>
              <a:r>
                <a:rPr lang="nl-NL" sz="1600" kern="0" dirty="0" err="1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Cost</a:t>
              </a:r>
              <a:r>
                <a:rPr lang="nl-NL" sz="1600" kern="0" dirty="0" smtClean="0">
                  <a:solidFill>
                    <a:srgbClr val="000000"/>
                  </a:solidFill>
                  <a:latin typeface="Helvetica"/>
                  <a:cs typeface="Arial"/>
                  <a:sym typeface="Arial"/>
                </a:rPr>
                <a:t> = batterij*prijs + draadlengte*prijs</a:t>
              </a: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285750" lvl="0" indent="-285750">
                <a:buFontTx/>
                <a:buChar char="-"/>
                <a:defRPr/>
              </a:pPr>
              <a:endParaRPr lang="nl-NL" sz="1600" kern="0" dirty="0">
                <a:solidFill>
                  <a:srgbClr val="000000"/>
                </a:solidFill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  <a:sym typeface="Arial"/>
              </a:endParaRPr>
            </a:p>
          </p:txBody>
        </p:sp>
        <p:sp>
          <p:nvSpPr>
            <p:cNvPr id="54" name="Rechthoek 53"/>
            <p:cNvSpPr/>
            <p:nvPr/>
          </p:nvSpPr>
          <p:spPr>
            <a:xfrm>
              <a:off x="7987118" y="2091140"/>
              <a:ext cx="3774658" cy="528817"/>
            </a:xfrm>
            <a:prstGeom prst="rect">
              <a:avLst/>
            </a:prstGeom>
            <a:solidFill>
              <a:srgbClr val="4472C4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409641" tIns="17336" rIns="374969" bIns="17336" numCol="1" spcCol="1270" rtlCol="0" anchor="ctr" anchorCtr="0">
              <a:noAutofit/>
            </a:bodyPr>
            <a:lstStyle/>
            <a:p>
              <a:pPr marL="0" marR="0" lvl="0" indent="0" algn="ctr" defTabSz="5778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kern="0" dirty="0" smtClean="0">
                  <a:solidFill>
                    <a:srgbClr val="FFFFFF"/>
                  </a:solidFill>
                  <a:latin typeface="Helvetica"/>
                  <a:sym typeface="Arial"/>
                </a:rPr>
                <a:t>Doel</a:t>
              </a: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94C942D3-AEA1-4088-9E73-F64D89A71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99529"/>
            <a:ext cx="798870" cy="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444</Words>
  <Application>Microsoft Office PowerPoint</Application>
  <PresentationFormat>Aangepast</PresentationFormat>
  <Paragraphs>188</Paragraphs>
  <Slides>25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Kantoorthema</vt:lpstr>
      <vt:lpstr>A new Case for Heuristics:   Smartgrids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</dc:title>
  <dc:creator>Jasper Bakker</dc:creator>
  <cp:lastModifiedBy>User</cp:lastModifiedBy>
  <cp:revision>134</cp:revision>
  <dcterms:created xsi:type="dcterms:W3CDTF">2017-04-19T13:45:31Z</dcterms:created>
  <dcterms:modified xsi:type="dcterms:W3CDTF">2017-06-30T09:45:06Z</dcterms:modified>
</cp:coreProperties>
</file>