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08" r:id="rId4"/>
    <p:sldId id="309" r:id="rId5"/>
    <p:sldId id="311" r:id="rId6"/>
    <p:sldId id="312" r:id="rId7"/>
    <p:sldId id="301" r:id="rId8"/>
    <p:sldId id="300" r:id="rId9"/>
    <p:sldId id="307" r:id="rId10"/>
    <p:sldId id="304" r:id="rId11"/>
    <p:sldId id="306" r:id="rId12"/>
    <p:sldId id="293" r:id="rId13"/>
    <p:sldId id="314" r:id="rId14"/>
    <p:sldId id="321" r:id="rId15"/>
    <p:sldId id="284" r:id="rId16"/>
    <p:sldId id="313" r:id="rId17"/>
    <p:sldId id="294" r:id="rId18"/>
    <p:sldId id="316" r:id="rId19"/>
    <p:sldId id="315" r:id="rId20"/>
    <p:sldId id="320" r:id="rId21"/>
    <p:sldId id="319" r:id="rId22"/>
    <p:sldId id="322" r:id="rId23"/>
    <p:sldId id="317" r:id="rId24"/>
    <p:sldId id="31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899" autoAdjust="0"/>
  </p:normalViewPr>
  <p:slideViewPr>
    <p:cSldViewPr snapToGrid="0">
      <p:cViewPr>
        <p:scale>
          <a:sx n="75" d="100"/>
          <a:sy n="75" d="100"/>
        </p:scale>
        <p:origin x="-917" y="-365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FE38-9CA3-470C-9246-7247EE0CB5D6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12F9D-0096-457E-8605-4754445BB1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9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2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5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13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77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4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62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1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4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5C3C-885B-4D45-963F-E8ED5422A77E}" type="datetimeFigureOut">
              <a:rPr lang="nl-NL" smtClean="0"/>
              <a:t>29-6-2017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0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new Case </a:t>
            </a:r>
            <a:r>
              <a:rPr lang="nl-NL" dirty="0" err="1" smtClean="0"/>
              <a:t>for</a:t>
            </a:r>
            <a:r>
              <a:rPr lang="nl-NL" dirty="0" smtClean="0"/>
              <a:t> Heuristics:  </a:t>
            </a:r>
            <a:br>
              <a:rPr lang="nl-NL" dirty="0" smtClean="0"/>
            </a:br>
            <a:r>
              <a:rPr lang="nl-NL" b="1" dirty="0" err="1" smtClean="0"/>
              <a:t>Smartgrids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263518"/>
            <a:ext cx="9144000" cy="1655762"/>
          </a:xfrm>
        </p:spPr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r>
              <a:rPr lang="nl-NL" dirty="0"/>
              <a:t>Stijn </a:t>
            </a:r>
            <a:r>
              <a:rPr lang="nl-NL" dirty="0" err="1"/>
              <a:t>Verdenius</a:t>
            </a:r>
            <a:r>
              <a:rPr lang="nl-NL" dirty="0"/>
              <a:t>, Jasper Bakker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7" y="399341"/>
            <a:ext cx="749359" cy="749359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xmlns="" id="{43E1688F-C59A-4CF1-9F46-985B46569C0E}"/>
              </a:ext>
            </a:extLst>
          </p:cNvPr>
          <p:cNvGrpSpPr/>
          <p:nvPr/>
        </p:nvGrpSpPr>
        <p:grpSpPr>
          <a:xfrm>
            <a:off x="0" y="249229"/>
            <a:ext cx="12192000" cy="899471"/>
            <a:chOff x="0" y="249229"/>
            <a:chExt cx="12192000" cy="899471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xmlns="" id="{EF2F2C76-A52C-476C-B3EC-FAC3BD2F4C69}"/>
                </a:ext>
              </a:extLst>
            </p:cNvPr>
            <p:cNvSpPr/>
            <p:nvPr/>
          </p:nvSpPr>
          <p:spPr>
            <a:xfrm>
              <a:off x="0" y="249229"/>
              <a:ext cx="12192000" cy="8994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/>
            </a:p>
          </p:txBody>
        </p:sp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xmlns="" id="{A942C702-9BFA-4F73-83E4-DAF186F46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299529"/>
              <a:ext cx="798870" cy="798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6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Probleem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1667934" y="1652986"/>
            <a:ext cx="8634305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Contstraint</a:t>
              </a:r>
              <a:r>
                <a:rPr kumimoji="0" lang="nl-NL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:</a:t>
              </a:r>
              <a:r>
                <a:rPr kumimoji="0" lang="nl-NL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 Overcapaciteit Voorkomen</a:t>
              </a: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nl-NL" sz="1600" kern="0" baseline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Optimization</a:t>
              </a:r>
              <a:r>
                <a:rPr kumimoji="0" lang="nl-NL" sz="16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:</a:t>
              </a:r>
              <a:r>
                <a:rPr kumimoji="0" lang="nl-NL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 Kosten Minimaliseren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Opdracht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Probleem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1667935" y="1652986"/>
            <a:ext cx="3695362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Verschillende borden:</a:t>
              </a: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Grid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uizen</a:t>
              </a: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B</a:t>
              </a: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atterijen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Basis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56" name="Groep 55"/>
          <p:cNvGrpSpPr/>
          <p:nvPr/>
        </p:nvGrpSpPr>
        <p:grpSpPr>
          <a:xfrm>
            <a:off x="6842541" y="1652986"/>
            <a:ext cx="3702742" cy="3740095"/>
            <a:chOff x="7987118" y="2091140"/>
            <a:chExt cx="3702742" cy="3740095"/>
          </a:xfrm>
        </p:grpSpPr>
        <p:sp>
          <p:nvSpPr>
            <p:cNvPr id="53" name="Tekstvak 52"/>
            <p:cNvSpPr txBox="1"/>
            <p:nvPr/>
          </p:nvSpPr>
          <p:spPr>
            <a:xfrm>
              <a:off x="7987118" y="2619957"/>
              <a:ext cx="3702742" cy="3211278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Vind </a:t>
              </a: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 beste </a:t>
              </a:r>
              <a:r>
                <a:rPr lang="nl-NL" sz="1600" u="sng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geldige</a:t>
              </a: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oplossing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lvl="0" indent="-285750">
                <a:buFontTx/>
                <a:buChar char="-"/>
                <a:defRPr/>
              </a:pP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Geldigheid: </a:t>
              </a:r>
              <a:b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* Geen 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overcapaciteit</a:t>
              </a:r>
            </a:p>
            <a:p>
              <a:pPr marL="285750" lvl="0" indent="-285750">
                <a:buFontTx/>
                <a:buChar char="-"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lvl="0" indent="-285750">
                <a:buFontTx/>
                <a:buChar char="-"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Optimization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:</a:t>
              </a:r>
              <a:b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* Minimaliseer Kosten</a:t>
              </a: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lvl="0" indent="-285750">
                <a:buFontTx/>
                <a:buChar char="-"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54" name="Rechthoek 53"/>
            <p:cNvSpPr/>
            <p:nvPr/>
          </p:nvSpPr>
          <p:spPr>
            <a:xfrm>
              <a:off x="7987118" y="2091140"/>
              <a:ext cx="3702742" cy="52881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Doel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De Opdrachten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395C9F52-C894-4024-A51B-DA052E6D764A}"/>
              </a:ext>
            </a:extLst>
          </p:cNvPr>
          <p:cNvSpPr txBox="1"/>
          <p:nvPr/>
        </p:nvSpPr>
        <p:spPr>
          <a:xfrm>
            <a:off x="5247898" y="3775667"/>
            <a:ext cx="400651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noProof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noProof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1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Vrij Plaatsing (vast aantal) Batterijen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Arial"/>
              <a:sym typeface="Arial"/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xmlns="" id="{BA0C0F54-8180-4CBB-8601-42F8180F8192}"/>
              </a:ext>
            </a:extLst>
          </p:cNvPr>
          <p:cNvGrpSpPr/>
          <p:nvPr/>
        </p:nvGrpSpPr>
        <p:grpSpPr>
          <a:xfrm>
            <a:off x="2674819" y="1798454"/>
            <a:ext cx="6579592" cy="4210537"/>
            <a:chOff x="2549508" y="1652986"/>
            <a:chExt cx="6579592" cy="4224493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xmlns="" id="{7BB5C279-872D-4043-BA99-28EED8D134E0}"/>
                </a:ext>
              </a:extLst>
            </p:cNvPr>
            <p:cNvSpPr/>
            <p:nvPr/>
          </p:nvSpPr>
          <p:spPr>
            <a:xfrm>
              <a:off x="2648363" y="1652986"/>
              <a:ext cx="2381760" cy="427928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Opdracht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xmlns="" id="{28CEA962-E7AB-4D0F-90DF-B719C6F7B61A}"/>
                </a:ext>
              </a:extLst>
            </p:cNvPr>
            <p:cNvSpPr txBox="1"/>
            <p:nvPr/>
          </p:nvSpPr>
          <p:spPr>
            <a:xfrm>
              <a:off x="5030123" y="1660918"/>
              <a:ext cx="4098977" cy="419996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Beschrijving</a:t>
              </a: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xmlns="" id="{7ED9C789-E87A-4669-8CEA-326ED2F0C4B3}"/>
                </a:ext>
              </a:extLst>
            </p:cNvPr>
            <p:cNvSpPr txBox="1"/>
            <p:nvPr/>
          </p:nvSpPr>
          <p:spPr>
            <a:xfrm>
              <a:off x="5122584" y="2153440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Constraint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</a:t>
              </a: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satisfaction</a:t>
              </a: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: Vaste Batterijen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xmlns="" id="{3C20440A-2623-4950-8B9D-1F9662B42491}"/>
                </a:ext>
              </a:extLst>
            </p:cNvPr>
            <p:cNvSpPr/>
            <p:nvPr/>
          </p:nvSpPr>
          <p:spPr>
            <a:xfrm>
              <a:off x="2549508" y="1660917"/>
              <a:ext cx="98856" cy="4216562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xmlns="" id="{57EF849A-DA3F-4E49-BA8B-F17D04429A0E}"/>
                </a:ext>
              </a:extLst>
            </p:cNvPr>
            <p:cNvSpPr txBox="1"/>
            <p:nvPr/>
          </p:nvSpPr>
          <p:spPr>
            <a:xfrm>
              <a:off x="2648363" y="2153440"/>
              <a:ext cx="237536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A: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7" y="3775667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7" y="4556730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D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xmlns="" id="{395C9F52-C894-4024-A51B-DA052E6D764A}"/>
              </a:ext>
            </a:extLst>
          </p:cNvPr>
          <p:cNvSpPr txBox="1"/>
          <p:nvPr/>
        </p:nvSpPr>
        <p:spPr>
          <a:xfrm>
            <a:off x="5247898" y="4556730"/>
            <a:ext cx="4006516" cy="639771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>
              <a:defRPr/>
            </a:pP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2: 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Verschillende batterijtypen, Vrije Plaatsing, Onbeperkt aantal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8" y="5369220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E: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395C9F52-C894-4024-A51B-DA052E6D764A}"/>
              </a:ext>
            </a:extLst>
          </p:cNvPr>
          <p:cNvSpPr txBox="1"/>
          <p:nvPr/>
        </p:nvSpPr>
        <p:spPr>
          <a:xfrm>
            <a:off x="5247899" y="5369220"/>
            <a:ext cx="4006516" cy="639771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>
              <a:defRPr/>
            </a:pP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met </a:t>
            </a:r>
            <a:r>
              <a:rPr lang="nl-NL" sz="1200" b="1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pathplanning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 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Opdracht D met penalty voor het neerleggen van </a:t>
            </a:r>
            <a:r>
              <a:rPr lang="nl-NL" sz="1200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wires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onder huizen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xmlns="" id="{7ED9C789-E87A-4669-8CEA-326ED2F0C4B3}"/>
              </a:ext>
            </a:extLst>
          </p:cNvPr>
          <p:cNvSpPr txBox="1"/>
          <p:nvPr/>
        </p:nvSpPr>
        <p:spPr>
          <a:xfrm>
            <a:off x="5247895" y="3006273"/>
            <a:ext cx="400651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Transitie naar </a:t>
            </a:r>
            <a:r>
              <a:rPr lang="nl-NL" sz="1200" b="1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 Bereken de kosten van je oplossing bij A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4" y="3006273"/>
            <a:ext cx="237536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B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De Opdrachten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395C9F52-C894-4024-A51B-DA052E6D764A}"/>
              </a:ext>
            </a:extLst>
          </p:cNvPr>
          <p:cNvSpPr txBox="1"/>
          <p:nvPr/>
        </p:nvSpPr>
        <p:spPr>
          <a:xfrm>
            <a:off x="5247898" y="3775667"/>
            <a:ext cx="400651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noProof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noProof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1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Vrij Plaatsing (vast aantal) Batterijen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Arial"/>
              <a:sym typeface="Arial"/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xmlns="" id="{BA0C0F54-8180-4CBB-8601-42F8180F8192}"/>
              </a:ext>
            </a:extLst>
          </p:cNvPr>
          <p:cNvGrpSpPr/>
          <p:nvPr/>
        </p:nvGrpSpPr>
        <p:grpSpPr>
          <a:xfrm>
            <a:off x="2674819" y="1806359"/>
            <a:ext cx="6579592" cy="4202632"/>
            <a:chOff x="2549508" y="1660917"/>
            <a:chExt cx="6579592" cy="4216562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xmlns="" id="{7BB5C279-872D-4043-BA99-28EED8D134E0}"/>
                </a:ext>
              </a:extLst>
            </p:cNvPr>
            <p:cNvSpPr/>
            <p:nvPr/>
          </p:nvSpPr>
          <p:spPr>
            <a:xfrm>
              <a:off x="2648363" y="1660918"/>
              <a:ext cx="2381760" cy="419995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Opdracht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xmlns="" id="{28CEA962-E7AB-4D0F-90DF-B719C6F7B61A}"/>
                </a:ext>
              </a:extLst>
            </p:cNvPr>
            <p:cNvSpPr txBox="1"/>
            <p:nvPr/>
          </p:nvSpPr>
          <p:spPr>
            <a:xfrm>
              <a:off x="5030123" y="1660918"/>
              <a:ext cx="4098977" cy="419996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Beschrijving</a:t>
              </a: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xmlns="" id="{7ED9C789-E87A-4669-8CEA-326ED2F0C4B3}"/>
                </a:ext>
              </a:extLst>
            </p:cNvPr>
            <p:cNvSpPr txBox="1"/>
            <p:nvPr/>
          </p:nvSpPr>
          <p:spPr>
            <a:xfrm>
              <a:off x="5122584" y="2153440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Constraint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</a:t>
              </a: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satisfaction</a:t>
              </a: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: Vaste Batterijen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xmlns="" id="{3C20440A-2623-4950-8B9D-1F9662B42491}"/>
                </a:ext>
              </a:extLst>
            </p:cNvPr>
            <p:cNvSpPr/>
            <p:nvPr/>
          </p:nvSpPr>
          <p:spPr>
            <a:xfrm>
              <a:off x="2549508" y="1660917"/>
              <a:ext cx="98856" cy="4216562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xmlns="" id="{57EF849A-DA3F-4E49-BA8B-F17D04429A0E}"/>
                </a:ext>
              </a:extLst>
            </p:cNvPr>
            <p:cNvSpPr txBox="1"/>
            <p:nvPr/>
          </p:nvSpPr>
          <p:spPr>
            <a:xfrm>
              <a:off x="2648363" y="2153440"/>
              <a:ext cx="237536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A: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7" y="3775667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7" y="4556730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D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xmlns="" id="{395C9F52-C894-4024-A51B-DA052E6D764A}"/>
              </a:ext>
            </a:extLst>
          </p:cNvPr>
          <p:cNvSpPr txBox="1"/>
          <p:nvPr/>
        </p:nvSpPr>
        <p:spPr>
          <a:xfrm>
            <a:off x="5247898" y="4556730"/>
            <a:ext cx="4006516" cy="639771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>
              <a:defRPr/>
            </a:pP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2: 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Verschillende batterijtypen, Vrije Plaatsing, Onbeperkt aantal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8" y="5369220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E: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395C9F52-C894-4024-A51B-DA052E6D764A}"/>
              </a:ext>
            </a:extLst>
          </p:cNvPr>
          <p:cNvSpPr txBox="1"/>
          <p:nvPr/>
        </p:nvSpPr>
        <p:spPr>
          <a:xfrm>
            <a:off x="5247899" y="5369220"/>
            <a:ext cx="4006516" cy="639771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>
              <a:defRPr/>
            </a:pP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met </a:t>
            </a:r>
            <a:r>
              <a:rPr lang="nl-NL" sz="1200" b="1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pathplanning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 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Opdracht D met penalty voor het neerleggen van </a:t>
            </a:r>
            <a:r>
              <a:rPr lang="nl-NL" sz="1200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wires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onder huizen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xmlns="" id="{7ED9C789-E87A-4669-8CEA-326ED2F0C4B3}"/>
              </a:ext>
            </a:extLst>
          </p:cNvPr>
          <p:cNvSpPr txBox="1"/>
          <p:nvPr/>
        </p:nvSpPr>
        <p:spPr>
          <a:xfrm>
            <a:off x="5247895" y="3006273"/>
            <a:ext cx="400651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Transitie naar </a:t>
            </a:r>
            <a:r>
              <a:rPr lang="nl-NL" sz="1200" b="1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 Bereken de kosten van je oplossing bij A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57EF849A-DA3F-4E49-BA8B-F17D04429A0E}"/>
              </a:ext>
            </a:extLst>
          </p:cNvPr>
          <p:cNvSpPr txBox="1"/>
          <p:nvPr/>
        </p:nvSpPr>
        <p:spPr>
          <a:xfrm>
            <a:off x="2773674" y="3006273"/>
            <a:ext cx="237536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B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798941" y="1400294"/>
            <a:ext cx="406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Waarom</a:t>
            </a:r>
            <a:r>
              <a:rPr lang="en-US" dirty="0" smtClean="0"/>
              <a:t> is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geschikte</a:t>
            </a:r>
            <a:r>
              <a:rPr lang="en-US" dirty="0" smtClean="0"/>
              <a:t>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De Opdrachten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644775"/>
            <a:ext cx="66389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hthoek 22"/>
          <p:cNvSpPr/>
          <p:nvPr/>
        </p:nvSpPr>
        <p:spPr>
          <a:xfrm>
            <a:off x="2776537" y="2188371"/>
            <a:ext cx="6638925" cy="53538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409641" tIns="17336" rIns="374969" bIns="17336" numCol="1" spcCol="1270" rtlCol="0" anchor="ctr" anchorCtr="0">
            <a:noAutofit/>
          </a:bodyPr>
          <a:lstStyle/>
          <a:p>
            <a:pPr marL="0" marR="0" lvl="0" indent="0" algn="ctr" defTabSz="577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nl-NL" kern="0" dirty="0" smtClean="0">
                <a:solidFill>
                  <a:srgbClr val="FFFFFF"/>
                </a:solidFill>
                <a:latin typeface="Helvetica"/>
                <a:sym typeface="Arial"/>
              </a:rPr>
              <a:t>Batterijen</a:t>
            </a:r>
            <a:endParaRPr kumimoji="0" lang="nl-NL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3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Methoden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18" name="Groep 17"/>
          <p:cNvGrpSpPr/>
          <p:nvPr/>
        </p:nvGrpSpPr>
        <p:grpSpPr>
          <a:xfrm>
            <a:off x="1921935" y="1978106"/>
            <a:ext cx="3695362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Batterijkosten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noProof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Aantal huizen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nl-NL" sz="1600" b="0" i="0" u="none" strike="noStrike" kern="0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Gridgrootte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1" name="Rechthoek 20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Vaststellen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4" name="Groep 23"/>
          <p:cNvGrpSpPr/>
          <p:nvPr/>
        </p:nvGrpSpPr>
        <p:grpSpPr>
          <a:xfrm>
            <a:off x="7096541" y="1978106"/>
            <a:ext cx="3702742" cy="3740097"/>
            <a:chOff x="7987118" y="2091140"/>
            <a:chExt cx="3702742" cy="3740095"/>
          </a:xfrm>
        </p:grpSpPr>
        <p:sp>
          <p:nvSpPr>
            <p:cNvPr id="25" name="Tekstvak 24"/>
            <p:cNvSpPr txBox="1"/>
            <p:nvPr/>
          </p:nvSpPr>
          <p:spPr>
            <a:xfrm>
              <a:off x="7987118" y="2619957"/>
              <a:ext cx="3702742" cy="3211278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Houseoutputs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Wirecost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Batterycapacity</a:t>
              </a: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lvl="0"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6" name="Rechthoek 25"/>
            <p:cNvSpPr/>
            <p:nvPr/>
          </p:nvSpPr>
          <p:spPr>
            <a:xfrm>
              <a:off x="7987118" y="2091140"/>
              <a:ext cx="3702742" cy="52881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Parametrizeren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7" name="Rechthoek 26"/>
          <p:cNvSpPr/>
          <p:nvPr/>
        </p:nvSpPr>
        <p:spPr>
          <a:xfrm>
            <a:off x="4329855" y="1108997"/>
            <a:ext cx="3695362" cy="53538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409641" tIns="17336" rIns="374969" bIns="17336" numCol="1" spcCol="1270" rtlCol="0" anchor="ctr" anchorCtr="0">
            <a:noAutofit/>
          </a:bodyPr>
          <a:lstStyle/>
          <a:p>
            <a:pPr marL="0" marR="0" lvl="0" indent="0" algn="ctr" defTabSz="577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nl-NL" kern="0" dirty="0" smtClean="0">
                <a:solidFill>
                  <a:srgbClr val="FFFFFF"/>
                </a:solidFill>
                <a:latin typeface="Helvetica"/>
                <a:sym typeface="Arial"/>
              </a:rPr>
              <a:t>Globaal</a:t>
            </a:r>
            <a:endParaRPr kumimoji="0" lang="nl-NL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26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err="1" smtClean="0"/>
              <a:t>SolverA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xmlns="" id="{63E37B41-2852-4559-B7C9-C340C309D46C}"/>
              </a:ext>
            </a:extLst>
          </p:cNvPr>
          <p:cNvGrpSpPr/>
          <p:nvPr/>
        </p:nvGrpSpPr>
        <p:grpSpPr>
          <a:xfrm>
            <a:off x="3969966" y="1729186"/>
            <a:ext cx="4108157" cy="4365280"/>
            <a:chOff x="921966" y="1652986"/>
            <a:chExt cx="4108157" cy="436528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xmlns="" id="{CF1B4D2C-CF02-43A2-A2F0-0562D5984830}"/>
                </a:ext>
              </a:extLst>
            </p:cNvPr>
            <p:cNvGrpSpPr/>
            <p:nvPr/>
          </p:nvGrpSpPr>
          <p:grpSpPr>
            <a:xfrm>
              <a:off x="955139" y="5255172"/>
              <a:ext cx="4068590" cy="763094"/>
              <a:chOff x="921966" y="5255412"/>
              <a:chExt cx="4068590" cy="763094"/>
            </a:xfrm>
          </p:grpSpPr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xmlns="" id="{395C9F52-C894-4024-A51B-DA052E6D764A}"/>
                  </a:ext>
                </a:extLst>
              </p:cNvPr>
              <p:cNvSpPr txBox="1"/>
              <p:nvPr/>
            </p:nvSpPr>
            <p:spPr>
              <a:xfrm>
                <a:off x="984040" y="5289797"/>
                <a:ext cx="4006516" cy="641892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hthoek 1">
                    <a:extLst>
                      <a:ext uri="{FF2B5EF4-FFF2-40B4-BE49-F238E27FC236}">
                        <a16:creationId xmlns:a16="http://schemas.microsoft.com/office/drawing/2014/main" xmlns="" id="{F19054FA-EC70-4790-A47E-ECD71B592E5E}"/>
                      </a:ext>
                    </a:extLst>
                  </p:cNvPr>
                  <p:cNvSpPr/>
                  <p:nvPr/>
                </p:nvSpPr>
                <p:spPr>
                  <a:xfrm>
                    <a:off x="921966" y="5255412"/>
                    <a:ext cx="2416367" cy="763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nl-NL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C</m:t>
                          </m:r>
                          <m:r>
                            <a:rPr lang="nl-NL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/>
                                  <a:sym typeface="Arial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nl-NL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𝑐𝑎𝑏𝑙𝑒</m:t>
                              </m:r>
                              <m:r>
                                <a:rPr lang="nl-NL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 ∗ </m:t>
                              </m:r>
                              <m:r>
                                <a:rPr lang="nl-NL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𝑝𝑟𝑖𝑐𝑒</m:t>
                              </m:r>
                            </m:e>
                          </m:nary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 xmlns="">
              <p:sp>
                <p:nvSpPr>
                  <p:cNvPr id="2" name="Rechthoek 1">
                    <a:extLst>
                      <a:ext uri="{FF2B5EF4-FFF2-40B4-BE49-F238E27FC236}">
                        <a16:creationId xmlns:a16="http://schemas.microsoft.com/office/drawing/2014/main" id="{F19054FA-EC70-4790-A47E-ECD71B592E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966" y="5255412"/>
                    <a:ext cx="2416367" cy="7630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xmlns="" id="{BA0C0F54-8180-4CBB-8601-42F8180F8192}"/>
                </a:ext>
              </a:extLst>
            </p:cNvPr>
            <p:cNvGrpSpPr/>
            <p:nvPr/>
          </p:nvGrpSpPr>
          <p:grpSpPr>
            <a:xfrm>
              <a:off x="921966" y="1652986"/>
              <a:ext cx="4108157" cy="4278463"/>
              <a:chOff x="921966" y="1652986"/>
              <a:chExt cx="4108157" cy="4278463"/>
            </a:xfrm>
          </p:grpSpPr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xmlns="" id="{7BB5C279-872D-4043-BA99-28EED8D134E0}"/>
                  </a:ext>
                </a:extLst>
              </p:cNvPr>
              <p:cNvSpPr/>
              <p:nvPr/>
            </p:nvSpPr>
            <p:spPr>
              <a:xfrm>
                <a:off x="924752" y="1652986"/>
                <a:ext cx="4105371" cy="427928"/>
              </a:xfrm>
              <a:prstGeom prst="rect">
                <a:avLst/>
              </a:prstGeom>
              <a:solidFill>
                <a:srgbClr val="4472C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spcFirstLastPara="0" vert="horz" wrap="square" lIns="409641" tIns="17336" rIns="374969" bIns="17336" numCol="1" spcCol="1270" rtlCol="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"/>
                    <a:ea typeface="+mn-ea"/>
                    <a:cs typeface="+mn-cs"/>
                    <a:sym typeface="Arial"/>
                  </a:rPr>
                  <a:t>Swaps</a:t>
                </a:r>
              </a:p>
            </p:txBody>
          </p:sp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xmlns="" id="{28CEA962-E7AB-4D0F-90DF-B719C6F7B61A}"/>
                  </a:ext>
                </a:extLst>
              </p:cNvPr>
              <p:cNvSpPr txBox="1"/>
              <p:nvPr/>
            </p:nvSpPr>
            <p:spPr>
              <a:xfrm>
                <a:off x="1017213" y="2964932"/>
                <a:ext cx="4006516" cy="412064"/>
              </a:xfrm>
              <a:prstGeom prst="rect">
                <a:avLst/>
              </a:prstGeom>
              <a:solidFill>
                <a:srgbClr val="4472C4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rPr>
                  <a:t>Overcapacitated</a:t>
                </a:r>
                <a:r>
                  <a:rPr kumimoji="0" lang="nl-NL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rPr>
                  <a:t> </a:t>
                </a:r>
                <a:r>
                  <a:rPr kumimoji="0" lang="nl-NL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rPr>
                  <a:t>batteries</a:t>
                </a:r>
                <a:r>
                  <a:rPr kumimoji="0" lang="nl-NL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rPr>
                  <a:t> (test 1)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xmlns="" id="{7ED9C789-E87A-4669-8CEA-326ED2F0C4B3}"/>
                  </a:ext>
                </a:extLst>
              </p:cNvPr>
              <p:cNvSpPr txBox="1"/>
              <p:nvPr/>
            </p:nvSpPr>
            <p:spPr>
              <a:xfrm>
                <a:off x="1017213" y="3419857"/>
                <a:ext cx="4006516" cy="61729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NL" sz="12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/>
                </a:r>
                <a:br>
                  <a:rPr lang="nl-NL" sz="12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</a:br>
                <a:r>
                  <a:rPr lang="nl-NL" sz="12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/>
                </a:r>
                <a:br>
                  <a:rPr lang="nl-NL" sz="12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</a:br>
                <a:r>
                  <a:rPr lang="nl-NL" sz="12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Less</a:t>
                </a:r>
                <a:r>
                  <a:rPr lang="nl-NL" sz="12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than</a:t>
                </a:r>
                <a:r>
                  <a:rPr lang="nl-NL" sz="12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before</a:t>
                </a:r>
                <a:r>
                  <a:rPr lang="nl-NL" sz="12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 </a:t>
                </a:r>
                <a:r>
                  <a:rPr lang="nl-NL" sz="12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Accept swap</a:t>
                </a:r>
                <a:r>
                  <a:rPr lang="nl-NL" sz="12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/>
                </a:r>
                <a:br>
                  <a:rPr lang="nl-NL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</a:br>
                <a:r>
                  <a:rPr lang="nl-NL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/>
                </a:r>
                <a:br>
                  <a:rPr lang="nl-NL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</a:br>
                <a:endPara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xmlns="" id="{3C20440A-2623-4950-8B9D-1F9662B42491}"/>
                  </a:ext>
                </a:extLst>
              </p:cNvPr>
              <p:cNvSpPr/>
              <p:nvPr/>
            </p:nvSpPr>
            <p:spPr>
              <a:xfrm>
                <a:off x="921966" y="1998133"/>
                <a:ext cx="95247" cy="3933316"/>
              </a:xfrm>
              <a:prstGeom prst="rect">
                <a:avLst/>
              </a:prstGeom>
              <a:solidFill>
                <a:srgbClr val="4472C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spcFirstLastPara="0" vert="horz" wrap="square" lIns="409641" tIns="17336" rIns="374969" bIns="17336" numCol="1" spcCol="1270" rtlCol="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xmlns="" id="{3F426036-D1D2-4077-B1CF-DB187A55B57D}"/>
                  </a:ext>
                </a:extLst>
              </p:cNvPr>
              <p:cNvSpPr txBox="1"/>
              <p:nvPr/>
            </p:nvSpPr>
            <p:spPr>
              <a:xfrm>
                <a:off x="1001582" y="4083116"/>
                <a:ext cx="4022147" cy="412064"/>
              </a:xfrm>
              <a:prstGeom prst="rect">
                <a:avLst/>
              </a:prstGeom>
              <a:solidFill>
                <a:srgbClr val="4472C4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NL" sz="1200" kern="0" dirty="0" smtClean="0">
                    <a:solidFill>
                      <a:schemeClr val="bg1"/>
                    </a:solidFill>
                    <a:latin typeface="Helvetica"/>
                    <a:cs typeface="Arial"/>
                    <a:sym typeface="Arial"/>
                  </a:rPr>
                  <a:t>O</a:t>
                </a:r>
                <a:r>
                  <a:rPr kumimoji="0" lang="nl-NL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rPr>
                  <a:t>ptimalisatie</a:t>
                </a:r>
                <a:r>
                  <a:rPr kumimoji="0" lang="nl-NL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rPr>
                  <a:t> (test</a:t>
                </a:r>
                <a:r>
                  <a:rPr kumimoji="0" lang="nl-NL" sz="12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rPr>
                  <a:t> 2)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xmlns="" id="{97A9F2FE-4974-4E22-B1E5-ECAD51049834}"/>
                  </a:ext>
                </a:extLst>
              </p:cNvPr>
              <p:cNvSpPr txBox="1"/>
              <p:nvPr/>
            </p:nvSpPr>
            <p:spPr>
              <a:xfrm>
                <a:off x="1017213" y="4616807"/>
                <a:ext cx="4006516" cy="599030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>
                  <a:defRPr/>
                </a:pPr>
                <a:r>
                  <a:rPr lang="nl-NL" sz="12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Less</a:t>
                </a:r>
                <a:r>
                  <a:rPr lang="nl-NL" sz="12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Cost</a:t>
                </a:r>
                <a:r>
                  <a:rPr lang="nl-NL" sz="12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than</a:t>
                </a:r>
                <a:r>
                  <a:rPr lang="nl-NL" sz="12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before</a:t>
                </a:r>
                <a:r>
                  <a:rPr lang="nl-NL" sz="12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 </a:t>
                </a:r>
                <a:r>
                  <a:rPr lang="nl-NL" sz="12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Accept swap</a:t>
                </a:r>
                <a:endPara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xmlns="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1017213" y="2153440"/>
                <a:ext cx="4006516" cy="61729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NL" sz="1200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Randomply</a:t>
                </a:r>
                <a:r>
                  <a:rPr lang="nl-NL" sz="12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pick</a:t>
                </a:r>
                <a:r>
                  <a:rPr lang="nl-NL" sz="12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2 </a:t>
                </a:r>
                <a:r>
                  <a:rPr lang="nl-NL" sz="1200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houses</a:t>
                </a:r>
                <a:r>
                  <a:rPr lang="nl-NL" sz="12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, swap </a:t>
                </a:r>
                <a:r>
                  <a:rPr lang="nl-NL" sz="1200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the</a:t>
                </a:r>
                <a:r>
                  <a:rPr lang="nl-NL" sz="12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assignment</a:t>
                </a:r>
                <a:r>
                  <a:rPr lang="nl-NL" sz="12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of </a:t>
                </a:r>
                <a:r>
                  <a:rPr lang="nl-NL" sz="1200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their</a:t>
                </a:r>
                <a:r>
                  <a:rPr lang="nl-NL" sz="12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200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batteries</a:t>
                </a:r>
                <a:endParaRPr lang="nl-NL" sz="12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77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err="1" smtClean="0"/>
              <a:t>Solver</a:t>
            </a:r>
            <a:r>
              <a:rPr lang="nl-NL" sz="3200" b="1" dirty="0" err="1"/>
              <a:t>B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xmlns="" id="{BA0C0F54-8180-4CBB-8601-42F8180F8192}"/>
              </a:ext>
            </a:extLst>
          </p:cNvPr>
          <p:cNvGrpSpPr/>
          <p:nvPr/>
        </p:nvGrpSpPr>
        <p:grpSpPr>
          <a:xfrm>
            <a:off x="1845889" y="2612621"/>
            <a:ext cx="4105372" cy="2384167"/>
            <a:chOff x="924751" y="1652986"/>
            <a:chExt cx="4105372" cy="2384167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xmlns="" id="{7BB5C279-872D-4043-BA99-28EED8D134E0}"/>
                </a:ext>
              </a:extLst>
            </p:cNvPr>
            <p:cNvSpPr/>
            <p:nvPr/>
          </p:nvSpPr>
          <p:spPr>
            <a:xfrm>
              <a:off x="924752" y="1652986"/>
              <a:ext cx="4105371" cy="427928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Hillclimber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xmlns="" id="{28CEA962-E7AB-4D0F-90DF-B719C6F7B61A}"/>
                </a:ext>
              </a:extLst>
            </p:cNvPr>
            <p:cNvSpPr txBox="1"/>
            <p:nvPr/>
          </p:nvSpPr>
          <p:spPr>
            <a:xfrm>
              <a:off x="1001583" y="2964932"/>
              <a:ext cx="4022146" cy="412064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Verplaatsing batterijen</a:t>
              </a:r>
              <a:endPara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xmlns="" id="{7ED9C789-E87A-4669-8CEA-326ED2F0C4B3}"/>
                </a:ext>
              </a:extLst>
            </p:cNvPr>
            <p:cNvSpPr txBox="1"/>
            <p:nvPr/>
          </p:nvSpPr>
          <p:spPr>
            <a:xfrm>
              <a:off x="1017213" y="3419857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Zoek </a:t>
              </a: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Centroid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van alle verbonden huizen</a:t>
              </a:r>
              <a:r>
                <a:rPr lang="nl-NL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endPara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xmlns="" id="{3C20440A-2623-4950-8B9D-1F9662B42491}"/>
                </a:ext>
              </a:extLst>
            </p:cNvPr>
            <p:cNvSpPr/>
            <p:nvPr/>
          </p:nvSpPr>
          <p:spPr>
            <a:xfrm>
              <a:off x="924751" y="1652986"/>
              <a:ext cx="76831" cy="238416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xmlns="" id="{57EF849A-DA3F-4E49-BA8B-F17D04429A0E}"/>
                </a:ext>
              </a:extLst>
            </p:cNvPr>
            <p:cNvSpPr txBox="1"/>
            <p:nvPr/>
          </p:nvSpPr>
          <p:spPr>
            <a:xfrm>
              <a:off x="1017213" y="2153440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Hillclimber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A: </a:t>
              </a:r>
              <a:r>
                <a:rPr lang="nl-NL" sz="1200" kern="0" dirty="0" err="1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</a:t>
              </a:r>
              <a:r>
                <a:rPr lang="nl-NL" sz="12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onstraint</a:t>
              </a: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- en Kosten Optimalisatie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/>
          <a:stretch/>
        </p:blipFill>
        <p:spPr bwMode="auto">
          <a:xfrm>
            <a:off x="6836634" y="1934032"/>
            <a:ext cx="4989606" cy="398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03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err="1" smtClean="0"/>
              <a:t>Solver</a:t>
            </a:r>
            <a:r>
              <a:rPr lang="nl-NL" sz="3200" b="1" dirty="0" err="1"/>
              <a:t>B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xmlns="" id="{BA0C0F54-8180-4CBB-8601-42F8180F8192}"/>
              </a:ext>
            </a:extLst>
          </p:cNvPr>
          <p:cNvGrpSpPr/>
          <p:nvPr/>
        </p:nvGrpSpPr>
        <p:grpSpPr>
          <a:xfrm>
            <a:off x="1845889" y="2612621"/>
            <a:ext cx="4105372" cy="2384167"/>
            <a:chOff x="924751" y="1652986"/>
            <a:chExt cx="4105372" cy="2384167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xmlns="" id="{7BB5C279-872D-4043-BA99-28EED8D134E0}"/>
                </a:ext>
              </a:extLst>
            </p:cNvPr>
            <p:cNvSpPr/>
            <p:nvPr/>
          </p:nvSpPr>
          <p:spPr>
            <a:xfrm>
              <a:off x="924752" y="1652986"/>
              <a:ext cx="4105371" cy="427928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Hillclimber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xmlns="" id="{28CEA962-E7AB-4D0F-90DF-B719C6F7B61A}"/>
                </a:ext>
              </a:extLst>
            </p:cNvPr>
            <p:cNvSpPr txBox="1"/>
            <p:nvPr/>
          </p:nvSpPr>
          <p:spPr>
            <a:xfrm>
              <a:off x="1001583" y="2964932"/>
              <a:ext cx="4022146" cy="412064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Verplaatsing batterijen</a:t>
              </a:r>
              <a:endPara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xmlns="" id="{7ED9C789-E87A-4669-8CEA-326ED2F0C4B3}"/>
                </a:ext>
              </a:extLst>
            </p:cNvPr>
            <p:cNvSpPr txBox="1"/>
            <p:nvPr/>
          </p:nvSpPr>
          <p:spPr>
            <a:xfrm>
              <a:off x="1017213" y="3419857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Zoek </a:t>
              </a: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Centroid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van alle verbonden huizen</a:t>
              </a:r>
              <a:r>
                <a:rPr lang="nl-NL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endPara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xmlns="" id="{3C20440A-2623-4950-8B9D-1F9662B42491}"/>
                </a:ext>
              </a:extLst>
            </p:cNvPr>
            <p:cNvSpPr/>
            <p:nvPr/>
          </p:nvSpPr>
          <p:spPr>
            <a:xfrm>
              <a:off x="924751" y="1652986"/>
              <a:ext cx="76831" cy="238416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xmlns="" id="{57EF849A-DA3F-4E49-BA8B-F17D04429A0E}"/>
                </a:ext>
              </a:extLst>
            </p:cNvPr>
            <p:cNvSpPr txBox="1"/>
            <p:nvPr/>
          </p:nvSpPr>
          <p:spPr>
            <a:xfrm>
              <a:off x="1017213" y="2153440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Hillclimber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A: </a:t>
              </a:r>
              <a:r>
                <a:rPr lang="nl-NL" sz="1200" kern="0" dirty="0" err="1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</a:t>
              </a:r>
              <a:r>
                <a:rPr lang="nl-NL" sz="12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onstraint</a:t>
              </a: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- en Kosten Optimalisatie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/>
          <a:stretch/>
        </p:blipFill>
        <p:spPr bwMode="auto">
          <a:xfrm>
            <a:off x="6836634" y="1934032"/>
            <a:ext cx="4989606" cy="398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78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1026" name="Picture 2" descr="https://lh4.googleusercontent.com/QAKycwx6qhJi5WW3qxsbMDpDUxp6J-W92cyYoNDDYZuGHDFb3Evu80tAUTFZGabkjprYv4kuj5XJwTuKF9DwCEHL7shxPbe6KG6aL3wQ_Uo2TFvkfedzkZ79amrP_RRa862XRV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1494" r="975" b="1712"/>
          <a:stretch/>
        </p:blipFill>
        <p:spPr bwMode="auto">
          <a:xfrm>
            <a:off x="1950720" y="1706880"/>
            <a:ext cx="8280400" cy="46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8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1026" name="Picture 2" descr="https://lh4.googleusercontent.com/QAKycwx6qhJi5WW3qxsbMDpDUxp6J-W92cyYoNDDYZuGHDFb3Evu80tAUTFZGabkjprYv4kuj5XJwTuKF9DwCEHL7shxPbe6KG6aL3wQ_Uo2TFvkfedzkZ79amrP_RRa862XRV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2911" r="1342" b="2527"/>
          <a:stretch/>
        </p:blipFill>
        <p:spPr bwMode="auto">
          <a:xfrm>
            <a:off x="2865119" y="1717040"/>
            <a:ext cx="6451601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45" y="4810125"/>
            <a:ext cx="7219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83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6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Conclusie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Discussie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Afbeeldingsresultaat voor windmole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/>
        </p:blipFill>
        <p:spPr bwMode="auto">
          <a:xfrm>
            <a:off x="8208644" y="1854181"/>
            <a:ext cx="2329816" cy="2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Afbeeldingsresultaat voor windmole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/>
        </p:blipFill>
        <p:spPr bwMode="auto">
          <a:xfrm>
            <a:off x="8208644" y="1854181"/>
            <a:ext cx="2329816" cy="2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beeldingsresultaat voor trump solar panel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r="13215"/>
          <a:stretch/>
        </p:blipFill>
        <p:spPr bwMode="auto">
          <a:xfrm>
            <a:off x="8208644" y="4314447"/>
            <a:ext cx="2367281" cy="22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7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Afbeeldingsresultaat voor windmole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/>
        </p:blipFill>
        <p:spPr bwMode="auto">
          <a:xfrm>
            <a:off x="8208644" y="1854181"/>
            <a:ext cx="2329816" cy="2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beeldingsresultaat voor trump solar panel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r="13215"/>
          <a:stretch/>
        </p:blipFill>
        <p:spPr bwMode="auto">
          <a:xfrm>
            <a:off x="8208644" y="4314447"/>
            <a:ext cx="2367281" cy="22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batterij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35" y="1685279"/>
            <a:ext cx="4832985" cy="48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/>
              <a:t>Wat gaan we vertellen?</a:t>
            </a:r>
            <a:endParaRPr lang="nl-NL" sz="2800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641774" y="1480266"/>
            <a:ext cx="3828625" cy="499165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Aannames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Case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Methoden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Resultaten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Discussie</a:t>
              </a: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b="1" dirty="0" smtClean="0"/>
                <a:t>Inhoud</a:t>
              </a:r>
              <a:endParaRPr lang="nl-NL" b="1" dirty="0"/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3075" name="Picture 3" descr="C:\Users\User\Advanced-Heuristics\resultaten\Resultaten na goede Hillclimber\deliverables\finalBoard1Pic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55" y="1837537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Probleem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1667934" y="1652986"/>
            <a:ext cx="8634305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Geen Tijdsvariabele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Grid</a:t>
              </a: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baseline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Huizen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hoeven alleen aan batterijen aangesloten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baseline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Batterijen zitten aan het net</a:t>
              </a:r>
              <a:endParaRPr lang="nl-NL" sz="1600" kern="0" baseline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Aannames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Probleem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1667934" y="1652986"/>
            <a:ext cx="8634305" cy="53538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409641" tIns="17336" rIns="374969" bIns="17336" numCol="1" spcCol="1270" rtlCol="0" anchor="ctr" anchorCtr="0">
            <a:noAutofit/>
          </a:bodyPr>
          <a:lstStyle/>
          <a:p>
            <a:pPr marL="0" marR="0" lvl="0" indent="0" algn="ctr" defTabSz="577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rPr>
              <a:t>Voorbeeld</a:t>
            </a:r>
            <a:endParaRPr kumimoji="0" lang="nl-NL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+mn-cs"/>
              <a:sym typeface="Arial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C:\Users\User\Advanced-Heuristics\resultaten\Resultaten na goede Hillclimber\deliverables\example wir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10" y="2535238"/>
            <a:ext cx="9786580" cy="37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349</Words>
  <Application>Microsoft Office PowerPoint</Application>
  <PresentationFormat>Aangepast</PresentationFormat>
  <Paragraphs>147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Kantoorthema</vt:lpstr>
      <vt:lpstr>A new Case for Heuristics:   Smartgrids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Hoi</dc:title>
  <dc:creator>Jasper Bakker</dc:creator>
  <cp:lastModifiedBy>User</cp:lastModifiedBy>
  <cp:revision>130</cp:revision>
  <dcterms:created xsi:type="dcterms:W3CDTF">2017-04-19T13:45:31Z</dcterms:created>
  <dcterms:modified xsi:type="dcterms:W3CDTF">2017-06-29T14:40:00Z</dcterms:modified>
</cp:coreProperties>
</file>