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68" r:id="rId11"/>
    <p:sldId id="27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jaap Singh" initials="HS" lastIdx="1" clrIdx="0">
    <p:extLst>
      <p:ext uri="{19B8F6BF-5375-455C-9EA6-DF929625EA0E}">
        <p15:presenceInfo xmlns:p15="http://schemas.microsoft.com/office/powerpoint/2012/main" userId="S::Harjaap.Singh@os.uk::d1ded3a7-411a-446e-8edc-fe39240555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1FF"/>
    <a:srgbClr val="FFFFFF"/>
    <a:srgbClr val="07252D"/>
    <a:srgbClr val="0C0C0C"/>
    <a:srgbClr val="E84C3C"/>
    <a:srgbClr val="EBF7FF"/>
    <a:srgbClr val="F78E56"/>
    <a:srgbClr val="E4CE0B"/>
    <a:srgbClr val="135777"/>
    <a:srgbClr val="155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8BF7-D5AC-4C05-9520-AD758D14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F83E2-5A32-42EF-9DFB-0F347EFF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C769-F373-44CD-AD30-F777653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D858-4C52-4DE5-B5F3-166AF264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91D0-6DFE-4D77-BF16-94264CC6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65E-15ED-4D9F-BEDB-0E7B65F7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10BC-A41A-43FB-B774-FBE905A3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BF6B-8F09-4BB8-937B-8C818203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DFCD-F133-48D1-A48F-4DADBBB6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51A1-FDCD-4692-B158-977D6532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F4935-5E40-4760-BFFC-8562ABB95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3DA-883A-4D61-9AAA-428CE19D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91F9-1C47-4165-931F-5B2911D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5D5-509C-41CE-A2BB-45DCC514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F658-8A42-4040-A038-E5FD88DD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F373-6BEE-4374-B047-9892D611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34FE-5F57-437C-ABE9-4B696D31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C8EA-4DCE-4799-9751-7F558A3C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F7FE-C66A-49F5-8359-FA71A72B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1C9B-491C-41E9-BD9C-6B1C606D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4AF8-1E5F-4410-99A0-7BA3CEA3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A4B0-DAD9-4425-BBEA-A835321C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0507-CB7D-499D-93BF-E2CB50AD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8F88-50BF-4110-BD97-E16ECAD8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C7FE-2430-4B96-8E70-763C63D4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5C4-49FB-42C9-86A1-D96237C0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7B1D-AF43-487F-8023-4AFAA54C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5D2EB-17CD-404E-BDAB-E3D60924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DD55-85FE-4F1A-9EA3-C5606E8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694F7-E188-41BC-AEA6-B5167D0A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13DE-1900-46A3-8DC3-5B92EBD7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705-DAF0-4241-AAF9-641E9C6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7758D-A993-4B6E-A65C-7C0D66C5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680B-697C-45A6-B358-D5A6E1B2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D86D1-8981-4033-ACC0-F9F6A6422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36A6E-7BA1-4F34-ADAD-C3CFE8B9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AA70E-F7D0-45FD-99D1-0BCAB8CB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A52C8-ADF5-4F61-BE01-7A7BB7AA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1C770-4AE4-4F1C-9BC7-EF95361E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F7D5-EE9B-44AF-9265-6924012D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A8542-4046-4DC9-86FF-149C97F2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E09EA-BF67-4146-ADB7-5E604CFB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1B0FC-704D-41A8-A7CF-EC4D60A7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6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8FD08-4BE6-4F85-A943-6E3E1B83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76639-CB0F-441E-8A3D-03132B10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C129B-BA5D-4605-BC36-0468B0BC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C0B1-2F0E-4438-AB4F-1CF2D539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0A9C-239A-4D2A-928C-6835031A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BC9E-F977-49EE-9905-89E74333C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27013-10F1-451A-A704-657316CA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B78D3-14E6-4302-BC05-E2B0941F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E955-F289-4D2C-9336-FA51ECE4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7480-5BA8-4542-A960-04E0165A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D8C98-217D-4389-A853-E8E4EDDEF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FC9F9-C040-4A15-B526-D580F3AA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86126-8D2C-44CE-9898-83BE5707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74DB-D19C-4FBB-BF9C-6774EAE9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1B5A-E04F-47AA-8DA5-DDFB8338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7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894A-5680-442F-8191-31ABB16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6F18-0A9A-46D6-8364-57C353A2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8C77-B25C-43BE-9C63-787CE4552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FE0F-1403-4993-AB40-314E15F3473C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092B-C831-451D-AF41-6D5938706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3856-91FD-475B-B62B-6C87FF21D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CBAC-3FCE-438B-B853-BD4BA3D1D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01A41A-A4CF-4C99-BDE6-744A2C93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03227">
            <a:off x="-5852287" y="-2220669"/>
            <a:ext cx="27532405" cy="1111711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BE1A6-4D30-449C-85C3-EFF5C236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946"/>
            <a:ext cx="9144000" cy="1274763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77133-FE18-4FBD-93F3-98DA2678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4260"/>
            <a:ext cx="9144000" cy="885121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Assistant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9BD6F-B015-45AF-B548-831EF07C4D68}"/>
              </a:ext>
            </a:extLst>
          </p:cNvPr>
          <p:cNvSpPr txBox="1">
            <a:spLocks/>
          </p:cNvSpPr>
          <p:nvPr/>
        </p:nvSpPr>
        <p:spPr>
          <a:xfrm>
            <a:off x="1524000" y="5023093"/>
            <a:ext cx="9144000" cy="88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68E5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by</a:t>
            </a:r>
          </a:p>
          <a:p>
            <a:r>
              <a:rPr lang="en-GB" sz="2000" dirty="0">
                <a:solidFill>
                  <a:srgbClr val="F68E5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Cathrine Davis | Harjaap Singh</a:t>
            </a:r>
          </a:p>
        </p:txBody>
      </p:sp>
    </p:spTree>
    <p:extLst>
      <p:ext uri="{BB962C8B-B14F-4D97-AF65-F5344CB8AC3E}">
        <p14:creationId xmlns:p14="http://schemas.microsoft.com/office/powerpoint/2010/main" val="85486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E921-C592-41A4-B861-060D1FEA3F47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944C8-D1B8-4FC6-A4F1-FD539D94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4" y="2417936"/>
            <a:ext cx="8654320" cy="39593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97317D-E2B6-4D12-BC37-297F2C2149EB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92DA48-66A3-488D-9E10-F882D1C7C321}"/>
              </a:ext>
            </a:extLst>
          </p:cNvPr>
          <p:cNvSpPr txBox="1">
            <a:spLocks/>
          </p:cNvSpPr>
          <p:nvPr/>
        </p:nvSpPr>
        <p:spPr>
          <a:xfrm>
            <a:off x="4469751" y="531179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Documentation can be found in Azure DevOps in the Engineering Academy project</a:t>
            </a:r>
          </a:p>
          <a:p>
            <a:pPr lvl="3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be found in the </a:t>
            </a:r>
            <a:r>
              <a:rPr lang="en-GB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SchedulingAssistant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repo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0D666C7-1284-4F63-BF70-B737766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3" y="-34751"/>
            <a:ext cx="3672536" cy="2452687"/>
          </a:xfrm>
        </p:spPr>
        <p:txBody>
          <a:bodyPr anchor="ctr">
            <a:normAutofit/>
          </a:bodyPr>
          <a:lstStyle/>
          <a:p>
            <a:pPr algn="r"/>
            <a:r>
              <a:rPr lang="en-GB" sz="48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#9</a:t>
            </a:r>
            <a:b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b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Documentation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21207-2D7D-415B-B971-2F891EF284FC}"/>
              </a:ext>
            </a:extLst>
          </p:cNvPr>
          <p:cNvCxnSpPr>
            <a:cxnSpLocks/>
          </p:cNvCxnSpPr>
          <p:nvPr/>
        </p:nvCxnSpPr>
        <p:spPr>
          <a:xfrm flipH="1">
            <a:off x="5918200" y="1714500"/>
            <a:ext cx="2819400" cy="850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9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E921-C592-41A4-B861-060D1FEA3F47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944C8-D1B8-4FC6-A4F1-FD539D94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4" y="2417936"/>
            <a:ext cx="8654320" cy="39593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97317D-E2B6-4D12-BC37-297F2C2149EB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92DA48-66A3-488D-9E10-F882D1C7C321}"/>
              </a:ext>
            </a:extLst>
          </p:cNvPr>
          <p:cNvSpPr txBox="1">
            <a:spLocks/>
          </p:cNvSpPr>
          <p:nvPr/>
        </p:nvSpPr>
        <p:spPr>
          <a:xfrm>
            <a:off x="4469751" y="531179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proof of concept</a:t>
            </a:r>
          </a:p>
          <a:p>
            <a:pPr lvl="2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Currently, it is a console app in the repo, if you want to use it, you can download it from the repo</a:t>
            </a:r>
          </a:p>
          <a:p>
            <a:pPr lvl="2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that we have proved it works, the team will be looking to add this tool to an easily accessible dashboard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0D666C7-1284-4F63-BF70-B737766A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75" y="-34751"/>
            <a:ext cx="3049614" cy="2452687"/>
          </a:xfrm>
        </p:spPr>
        <p:txBody>
          <a:bodyPr anchor="ctr">
            <a:normAutofit/>
          </a:bodyPr>
          <a:lstStyle/>
          <a:p>
            <a:pPr algn="r"/>
            <a:r>
              <a:rPr lang="en-GB" sz="48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#10</a:t>
            </a:r>
            <a:b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can you access this project?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83F16-4532-405D-AA1B-9711F336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44" y="2417935"/>
            <a:ext cx="8666512" cy="396248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A8DC-57B0-4091-8B20-BA86C2FEED77}"/>
              </a:ext>
            </a:extLst>
          </p:cNvPr>
          <p:cNvCxnSpPr>
            <a:cxnSpLocks/>
          </p:cNvCxnSpPr>
          <p:nvPr/>
        </p:nvCxnSpPr>
        <p:spPr>
          <a:xfrm flipH="1">
            <a:off x="3505200" y="1155700"/>
            <a:ext cx="2057400" cy="2171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6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01A41A-A4CF-4C99-BDE6-744A2C93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03227">
            <a:off x="-5852287" y="-2220669"/>
            <a:ext cx="27532405" cy="1111711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BE1A6-4D30-449C-85C3-EFF5C236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1946"/>
            <a:ext cx="9144000" cy="1274763"/>
          </a:xfrm>
        </p:spPr>
        <p:txBody>
          <a:bodyPr>
            <a:normAutofit fontScale="90000"/>
          </a:bodyPr>
          <a:lstStyle/>
          <a:p>
            <a:r>
              <a:rPr lang="en-GB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77133-FE18-4FBD-93F3-98DA2678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4260"/>
            <a:ext cx="9144000" cy="885121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Questions?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9BD6F-B015-45AF-B548-831EF07C4D68}"/>
              </a:ext>
            </a:extLst>
          </p:cNvPr>
          <p:cNvSpPr txBox="1">
            <a:spLocks/>
          </p:cNvSpPr>
          <p:nvPr/>
        </p:nvSpPr>
        <p:spPr>
          <a:xfrm>
            <a:off x="1524000" y="5023093"/>
            <a:ext cx="9144000" cy="88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68E5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</a:t>
            </a:r>
          </a:p>
          <a:p>
            <a:r>
              <a:rPr lang="en-GB" sz="2000" dirty="0">
                <a:solidFill>
                  <a:srgbClr val="F68E5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Cathrine Davis | Harjaap Singh</a:t>
            </a:r>
          </a:p>
        </p:txBody>
      </p:sp>
    </p:spTree>
    <p:extLst>
      <p:ext uri="{BB962C8B-B14F-4D97-AF65-F5344CB8AC3E}">
        <p14:creationId xmlns:p14="http://schemas.microsoft.com/office/powerpoint/2010/main" val="397053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46205D2-63C6-4BED-AFB1-696E03151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07"/>
          <a:stretch/>
        </p:blipFill>
        <p:spPr>
          <a:xfrm>
            <a:off x="20" y="-47124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1DB5-3BD7-4254-8BFA-95C81697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690" y="4092634"/>
            <a:ext cx="7485413" cy="2331190"/>
          </a:xfrm>
          <a:noFill/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Segoe UI" panose="020B0502040204020203" pitchFamily="34" charset="0"/>
              </a:rPr>
              <a:t>A 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ise in the number of meetings being held across the organisation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Senior members of the department have their calendars filled with meetings all day</a:t>
            </a:r>
          </a:p>
          <a:p>
            <a:r>
              <a:rPr lang="en-GB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Booking meetings with multiple people is becoming:</a:t>
            </a:r>
          </a:p>
          <a:p>
            <a:pPr lvl="1"/>
            <a:r>
              <a:rPr lang="en-GB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Difficult</a:t>
            </a:r>
          </a:p>
          <a:p>
            <a:pPr lvl="1"/>
            <a:r>
              <a:rPr lang="en-GB" sz="1800" dirty="0">
                <a:solidFill>
                  <a:schemeClr val="bg1"/>
                </a:solidFill>
                <a:latin typeface="Segoe UI" panose="020B0502040204020203" pitchFamily="34" charset="0"/>
              </a:rPr>
              <a:t>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ime consuming</a:t>
            </a:r>
          </a:p>
          <a:p>
            <a:r>
              <a:rPr lang="en-GB" sz="1800" dirty="0">
                <a:solidFill>
                  <a:schemeClr val="bg1"/>
                </a:solidFill>
                <a:latin typeface="Segoe UI" panose="020B0502040204020203" pitchFamily="34" charset="0"/>
              </a:rPr>
              <a:t>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utomating this process would save time and effort.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120F-576E-40F1-AEF5-20FA00C3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1" y="3950816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66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#1</a:t>
            </a:r>
            <a:b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404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512FD-9F10-4658-BF42-AFFD60A06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" r="2987"/>
          <a:stretch/>
        </p:blipFill>
        <p:spPr bwMode="auto">
          <a:xfrm>
            <a:off x="300791" y="-49201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400B66-1C9E-4228-AC64-A33F19CF4750}"/>
              </a:ext>
            </a:extLst>
          </p:cNvPr>
          <p:cNvCxnSpPr>
            <a:cxnSpLocks/>
          </p:cNvCxnSpPr>
          <p:nvPr/>
        </p:nvCxnSpPr>
        <p:spPr>
          <a:xfrm>
            <a:off x="3663884" y="3230560"/>
            <a:ext cx="716092" cy="0"/>
          </a:xfrm>
          <a:prstGeom prst="straightConnector1">
            <a:avLst/>
          </a:prstGeom>
          <a:ln>
            <a:solidFill>
              <a:srgbClr val="0725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8B993-C551-47DB-BDA1-CDB2F6C507BD}"/>
              </a:ext>
            </a:extLst>
          </p:cNvPr>
          <p:cNvCxnSpPr>
            <a:cxnSpLocks/>
          </p:cNvCxnSpPr>
          <p:nvPr/>
        </p:nvCxnSpPr>
        <p:spPr>
          <a:xfrm>
            <a:off x="7670276" y="3230560"/>
            <a:ext cx="691299" cy="0"/>
          </a:xfrm>
          <a:prstGeom prst="straightConnector1">
            <a:avLst/>
          </a:prstGeom>
          <a:ln>
            <a:solidFill>
              <a:srgbClr val="0725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C16506-2898-4717-9662-9FB822EA587D}"/>
              </a:ext>
            </a:extLst>
          </p:cNvPr>
          <p:cNvCxnSpPr>
            <a:cxnSpLocks/>
          </p:cNvCxnSpPr>
          <p:nvPr/>
        </p:nvCxnSpPr>
        <p:spPr>
          <a:xfrm flipV="1">
            <a:off x="6065778" y="1556750"/>
            <a:ext cx="1" cy="588115"/>
          </a:xfrm>
          <a:prstGeom prst="straightConnector1">
            <a:avLst/>
          </a:prstGeom>
          <a:ln>
            <a:solidFill>
              <a:srgbClr val="0725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B2267-75E7-4769-BF69-91463041FC9C}"/>
              </a:ext>
            </a:extLst>
          </p:cNvPr>
          <p:cNvCxnSpPr>
            <a:cxnSpLocks/>
          </p:cNvCxnSpPr>
          <p:nvPr/>
        </p:nvCxnSpPr>
        <p:spPr>
          <a:xfrm>
            <a:off x="4395688" y="1856558"/>
            <a:ext cx="3359429" cy="0"/>
          </a:xfrm>
          <a:prstGeom prst="line">
            <a:avLst/>
          </a:prstGeom>
          <a:ln>
            <a:solidFill>
              <a:srgbClr val="0725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60F9C6-BEF6-4A33-8043-2876C8597D13}"/>
              </a:ext>
            </a:extLst>
          </p:cNvPr>
          <p:cNvCxnSpPr>
            <a:cxnSpLocks/>
          </p:cNvCxnSpPr>
          <p:nvPr/>
        </p:nvCxnSpPr>
        <p:spPr>
          <a:xfrm flipV="1">
            <a:off x="4395688" y="1495560"/>
            <a:ext cx="0" cy="358215"/>
          </a:xfrm>
          <a:prstGeom prst="straightConnector1">
            <a:avLst/>
          </a:prstGeom>
          <a:ln>
            <a:solidFill>
              <a:srgbClr val="0725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184355-AB9E-4AF8-8870-E90F5A8362B6}"/>
              </a:ext>
            </a:extLst>
          </p:cNvPr>
          <p:cNvCxnSpPr>
            <a:cxnSpLocks/>
          </p:cNvCxnSpPr>
          <p:nvPr/>
        </p:nvCxnSpPr>
        <p:spPr>
          <a:xfrm flipV="1">
            <a:off x="7755117" y="1514415"/>
            <a:ext cx="0" cy="339360"/>
          </a:xfrm>
          <a:prstGeom prst="straightConnector1">
            <a:avLst/>
          </a:prstGeom>
          <a:ln>
            <a:solidFill>
              <a:srgbClr val="0725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0E8D3-EE79-428D-8794-AAEF551441D8}"/>
              </a:ext>
            </a:extLst>
          </p:cNvPr>
          <p:cNvSpPr txBox="1"/>
          <p:nvPr/>
        </p:nvSpPr>
        <p:spPr>
          <a:xfrm>
            <a:off x="10951" y="4370426"/>
            <a:ext cx="12178001" cy="2308324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62A-781F-45B7-AA39-36B445F7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702" y="4560997"/>
            <a:ext cx="6976872" cy="1345997"/>
          </a:xfrm>
        </p:spPr>
        <p:txBody>
          <a:bodyPr anchor="ctr">
            <a:normAutofit/>
          </a:bodyPr>
          <a:lstStyle/>
          <a:p>
            <a:pPr lvl="1"/>
            <a:r>
              <a:rPr lang="en-GB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Making a tool that takes the following data:</a:t>
            </a:r>
          </a:p>
          <a:p>
            <a:pPr lvl="2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User-specified names of the preferred attendees</a:t>
            </a:r>
          </a:p>
          <a:p>
            <a:pPr lvl="2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Earliest date/time at which the meeting could start</a:t>
            </a:r>
          </a:p>
          <a:p>
            <a:pPr lvl="2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Latest date/time at which the meeting could end</a:t>
            </a:r>
          </a:p>
          <a:p>
            <a:pPr lvl="2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Meeting duration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CB125D5-82D6-4159-85A4-2D8FE371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5" y="4214762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66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#2</a:t>
            </a:r>
            <a:b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Solving the</a:t>
            </a:r>
            <a:b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882079D-753C-494A-9F57-D6971A0EF25E}"/>
              </a:ext>
            </a:extLst>
          </p:cNvPr>
          <p:cNvSpPr txBox="1">
            <a:spLocks/>
          </p:cNvSpPr>
          <p:nvPr/>
        </p:nvSpPr>
        <p:spPr>
          <a:xfrm>
            <a:off x="4480702" y="5656086"/>
            <a:ext cx="6976872" cy="1149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The assistant then reviews everyone’s calendar</a:t>
            </a:r>
          </a:p>
          <a:p>
            <a:pPr marL="457200" lvl="1" indent="0">
              <a:buNone/>
            </a:pPr>
            <a:r>
              <a:rPr lang="en-GB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	and displays the first available time slot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03B672F-1D5A-4489-BE57-4431081BF701}"/>
              </a:ext>
            </a:extLst>
          </p:cNvPr>
          <p:cNvSpPr txBox="1"/>
          <p:nvPr/>
        </p:nvSpPr>
        <p:spPr>
          <a:xfrm>
            <a:off x="10951" y="4370426"/>
            <a:ext cx="469816" cy="2308324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1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A47C-0474-4CA6-8533-C5EF0A1A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700" y="2273050"/>
            <a:ext cx="4229100" cy="40735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To begin with the user is told to input ‘M’ then asked for information: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Earliest date and time that your meeting can start 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Latest date and time that your meeting can end </a:t>
            </a:r>
          </a:p>
          <a:p>
            <a:pPr lvl="1">
              <a:buFont typeface="+mj-lt"/>
              <a:buAutoNum type="arabicPeriod"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Preferred meeting duration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92F65-1A11-4FBC-A759-DD667FD5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1" y="2273050"/>
            <a:ext cx="6920641" cy="4073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16FCB4-ED66-4DBB-933E-163CDEEB0A6A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E2FE7-F349-464B-866A-A21C96D359E2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D6DC-9851-4702-9C7B-6FCCF978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181" y="548846"/>
            <a:ext cx="9811259" cy="13255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AAF6FB-96AE-40FA-B2EC-9C43D616B2F9}"/>
              </a:ext>
            </a:extLst>
          </p:cNvPr>
          <p:cNvCxnSpPr>
            <a:cxnSpLocks/>
          </p:cNvCxnSpPr>
          <p:nvPr/>
        </p:nvCxnSpPr>
        <p:spPr>
          <a:xfrm flipH="1" flipV="1">
            <a:off x="6946900" y="3276600"/>
            <a:ext cx="1130300" cy="431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81F2E-AB95-456D-8408-3EC41A10DEA3}"/>
              </a:ext>
            </a:extLst>
          </p:cNvPr>
          <p:cNvCxnSpPr>
            <a:cxnSpLocks/>
          </p:cNvCxnSpPr>
          <p:nvPr/>
        </p:nvCxnSpPr>
        <p:spPr>
          <a:xfrm flipH="1" flipV="1">
            <a:off x="6438900" y="4100233"/>
            <a:ext cx="1587500" cy="667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69A921-AF16-4EBB-B9C3-B17F3B84129C}"/>
              </a:ext>
            </a:extLst>
          </p:cNvPr>
          <p:cNvCxnSpPr>
            <a:cxnSpLocks/>
          </p:cNvCxnSpPr>
          <p:nvPr/>
        </p:nvCxnSpPr>
        <p:spPr>
          <a:xfrm flipH="1" flipV="1">
            <a:off x="4559301" y="4990149"/>
            <a:ext cx="3473449" cy="8361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4EDE8F-27D3-4621-BFC3-DF2544C28F1C}"/>
              </a:ext>
            </a:extLst>
          </p:cNvPr>
          <p:cNvSpPr txBox="1"/>
          <p:nvPr/>
        </p:nvSpPr>
        <p:spPr>
          <a:xfrm>
            <a:off x="633094" y="611462"/>
            <a:ext cx="202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04013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A47C-0474-4CA6-8533-C5EF0A1A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91" y="2676786"/>
            <a:ext cx="3774197" cy="41100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After this the user is asked to specify the preferred meeting attendee(s) either by: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7252D"/>
                </a:solidFill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nputting their email address 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7252D"/>
                </a:solidFill>
                <a:latin typeface="Segoe UI" panose="020B0502040204020203" pitchFamily="34" charset="0"/>
              </a:rPr>
              <a:t>Or i</a:t>
            </a: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nputting their first and last name</a:t>
            </a:r>
            <a:endParaRPr lang="en-GB" dirty="0">
              <a:solidFill>
                <a:srgbClr val="07252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6FCB4-ED66-4DBB-933E-163CDEEB0A6A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E2FE7-F349-464B-866A-A21C96D359E2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D6DC-9851-4702-9C7B-6FCCF978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01" y="51872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#2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F24AF-1712-4AF8-8638-0F2D7E60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08" y="2311025"/>
            <a:ext cx="7693072" cy="78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37E7B-F598-4F31-8DB8-FB413426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08" y="3233139"/>
            <a:ext cx="6045263" cy="1403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65C7A9-94F2-45EE-B1E3-36F8A6D3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608" y="4741649"/>
            <a:ext cx="4070483" cy="20284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BA04DE-9EEF-443F-85CB-D2E1D0F2137E}"/>
              </a:ext>
            </a:extLst>
          </p:cNvPr>
          <p:cNvSpPr/>
          <p:nvPr/>
        </p:nvSpPr>
        <p:spPr>
          <a:xfrm>
            <a:off x="10321870" y="3233139"/>
            <a:ext cx="1647809" cy="140336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C59EAA-2F13-4CDF-84AE-08D832B68505}"/>
              </a:ext>
            </a:extLst>
          </p:cNvPr>
          <p:cNvSpPr/>
          <p:nvPr/>
        </p:nvSpPr>
        <p:spPr>
          <a:xfrm>
            <a:off x="8347090" y="4741649"/>
            <a:ext cx="3622589" cy="202843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5F91A-0AD8-4AF7-AE10-B826D4E53446}"/>
              </a:ext>
            </a:extLst>
          </p:cNvPr>
          <p:cNvCxnSpPr>
            <a:cxnSpLocks/>
          </p:cNvCxnSpPr>
          <p:nvPr/>
        </p:nvCxnSpPr>
        <p:spPr>
          <a:xfrm flipV="1">
            <a:off x="3627120" y="4274134"/>
            <a:ext cx="486928" cy="287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16E661-9EE3-446F-A892-077DDD3F5177}"/>
              </a:ext>
            </a:extLst>
          </p:cNvPr>
          <p:cNvCxnSpPr>
            <a:cxnSpLocks/>
          </p:cNvCxnSpPr>
          <p:nvPr/>
        </p:nvCxnSpPr>
        <p:spPr>
          <a:xfrm flipV="1">
            <a:off x="2600960" y="5707630"/>
            <a:ext cx="1513088" cy="2151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8EF691-27CE-49CE-9121-C77870C90323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21CD7A-A778-41A3-82EC-DBE4D0914739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9B6B65-2320-4BDC-A33B-3B1602C13B14}"/>
              </a:ext>
            </a:extLst>
          </p:cNvPr>
          <p:cNvSpPr txBox="1">
            <a:spLocks/>
          </p:cNvSpPr>
          <p:nvPr/>
        </p:nvSpPr>
        <p:spPr>
          <a:xfrm>
            <a:off x="1964181" y="548846"/>
            <a:ext cx="9811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F9267-68C1-4604-B860-558151A10C04}"/>
              </a:ext>
            </a:extLst>
          </p:cNvPr>
          <p:cNvSpPr txBox="1"/>
          <p:nvPr/>
        </p:nvSpPr>
        <p:spPr>
          <a:xfrm>
            <a:off x="633094" y="611462"/>
            <a:ext cx="202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68734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A47C-0474-4CA6-8533-C5EF0A1A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740" y="3239228"/>
            <a:ext cx="4229100" cy="268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The user is then asked if they would like to: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7252D"/>
                </a:solidFill>
                <a:latin typeface="Segoe UI" panose="020B0502040204020203" pitchFamily="34" charset="0"/>
              </a:rPr>
              <a:t>A</a:t>
            </a: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dd more attendees 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07252D"/>
                </a:solidFill>
                <a:latin typeface="Segoe UI" panose="020B0502040204020203" pitchFamily="34" charset="0"/>
              </a:rPr>
              <a:t>Or s</a:t>
            </a: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top adding more attendees</a:t>
            </a:r>
            <a:endParaRPr lang="en-GB" dirty="0">
              <a:solidFill>
                <a:srgbClr val="07252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6FCB4-ED66-4DBB-933E-163CDEEB0A6A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E2FE7-F349-464B-866A-A21C96D359E2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D6DC-9851-4702-9C7B-6FCCF978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01" y="51872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#3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D843D4-0E3F-4876-856F-FD6C8EF3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6" y="3125042"/>
            <a:ext cx="7234804" cy="21412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3D653-6AA7-42BE-A5EC-0C9F830FB6AC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830320"/>
            <a:ext cx="967740" cy="4267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CA5B-95F4-4CA9-B175-8D178E48F16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57040"/>
            <a:ext cx="1729740" cy="685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05F983-A8A3-42B5-BDC9-1702655D16FA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76A9D-1DD9-463C-8ECE-1BB3682D96AA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73F8AB5-608F-41BA-96DF-46132425EF75}"/>
              </a:ext>
            </a:extLst>
          </p:cNvPr>
          <p:cNvSpPr txBox="1">
            <a:spLocks/>
          </p:cNvSpPr>
          <p:nvPr/>
        </p:nvSpPr>
        <p:spPr>
          <a:xfrm>
            <a:off x="1964181" y="548846"/>
            <a:ext cx="9811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6D4AF-9C31-413A-A2F2-FC1BE3B4298B}"/>
              </a:ext>
            </a:extLst>
          </p:cNvPr>
          <p:cNvSpPr txBox="1"/>
          <p:nvPr/>
        </p:nvSpPr>
        <p:spPr>
          <a:xfrm>
            <a:off x="633094" y="611462"/>
            <a:ext cx="202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96602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A47C-0474-4CA6-8533-C5EF0A1A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1" y="2273050"/>
            <a:ext cx="4232149" cy="448885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3200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Then the </a:t>
            </a:r>
            <a:r>
              <a:rPr lang="en-GB" sz="3200" dirty="0">
                <a:solidFill>
                  <a:srgbClr val="07252D"/>
                </a:solidFill>
                <a:latin typeface="Segoe UI" panose="020B0502040204020203" pitchFamily="34" charset="0"/>
              </a:rPr>
              <a:t>user a</a:t>
            </a:r>
            <a:r>
              <a:rPr lang="en-GB" sz="3200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uthenticates themself via signing into their Microsoft account</a:t>
            </a:r>
          </a:p>
          <a:p>
            <a:pPr marL="0" indent="0" algn="l">
              <a:buNone/>
            </a:pPr>
            <a:r>
              <a:rPr lang="en-GB" sz="3200" dirty="0">
                <a:solidFill>
                  <a:srgbClr val="07252D"/>
                </a:solidFill>
                <a:latin typeface="Segoe UI" panose="020B0502040204020203" pitchFamily="34" charset="0"/>
              </a:rPr>
              <a:t>This gives the user access to all of the calendars they can usually see</a:t>
            </a:r>
            <a:endParaRPr lang="en-GB" sz="3200" b="0" i="0" dirty="0">
              <a:solidFill>
                <a:srgbClr val="07252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6FCB4-ED66-4DBB-933E-163CDEEB0A6A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E2FE7-F349-464B-866A-A21C96D359E2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D6DC-9851-4702-9C7B-6FCCF978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01" y="51872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#4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602352-E052-4381-A363-2CF62306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9" t="15571" r="17475" b="9623"/>
          <a:stretch/>
        </p:blipFill>
        <p:spPr>
          <a:xfrm>
            <a:off x="4968240" y="2341598"/>
            <a:ext cx="6995669" cy="39976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D8919C-275E-47F0-A47F-1E724F5B2404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25CE0-8E5C-4EBE-9EA1-E20624CD165A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9653C8E-D62F-4D9C-95C6-BAF7B7ABE97A}"/>
              </a:ext>
            </a:extLst>
          </p:cNvPr>
          <p:cNvSpPr txBox="1">
            <a:spLocks/>
          </p:cNvSpPr>
          <p:nvPr/>
        </p:nvSpPr>
        <p:spPr>
          <a:xfrm>
            <a:off x="1964181" y="548846"/>
            <a:ext cx="9811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64762A-2F6C-4E1A-854B-B59FD21B31A1}"/>
              </a:ext>
            </a:extLst>
          </p:cNvPr>
          <p:cNvSpPr txBox="1"/>
          <p:nvPr/>
        </p:nvSpPr>
        <p:spPr>
          <a:xfrm>
            <a:off x="633094" y="611462"/>
            <a:ext cx="202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17345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A47C-0474-4CA6-8533-C5EF0A1A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740" y="2285184"/>
            <a:ext cx="4229100" cy="442245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The user will then be shown the date/time when their earliest meeting slot begins and ends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The user can then decide whether or not they would like to:</a:t>
            </a:r>
          </a:p>
          <a:p>
            <a:pPr algn="l">
              <a:buFontTx/>
              <a:buChar char="-"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See more meeting times presented</a:t>
            </a:r>
          </a:p>
          <a:p>
            <a:pPr algn="l">
              <a:buFontTx/>
              <a:buChar char="-"/>
            </a:pPr>
            <a:r>
              <a:rPr lang="en-GB" b="0" i="0" dirty="0">
                <a:solidFill>
                  <a:srgbClr val="07252D"/>
                </a:solidFill>
                <a:effectLst/>
                <a:latin typeface="Segoe UI" panose="020B0502040204020203" pitchFamily="34" charset="0"/>
              </a:rPr>
              <a:t>Or to Exit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6FCB4-ED66-4DBB-933E-163CDEEB0A6A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EE2FE7-F349-464B-866A-A21C96D359E2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BD6DC-9851-4702-9C7B-6FCCF978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01" y="518724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#5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78E16-F74D-42CE-A8A9-730E607D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124499"/>
            <a:ext cx="6720840" cy="17637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3D653-6AA7-42BE-A5EC-0C9F830FB6AC}"/>
              </a:ext>
            </a:extLst>
          </p:cNvPr>
          <p:cNvCxnSpPr>
            <a:cxnSpLocks/>
          </p:cNvCxnSpPr>
          <p:nvPr/>
        </p:nvCxnSpPr>
        <p:spPr>
          <a:xfrm flipH="1">
            <a:off x="6249670" y="2873852"/>
            <a:ext cx="1482090" cy="250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5ECC5E-091E-497E-BC63-424152F97732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4154064"/>
            <a:ext cx="3196590" cy="14299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30A543-57C4-47DD-916A-1C6D8E323BA2}"/>
              </a:ext>
            </a:extLst>
          </p:cNvPr>
          <p:cNvCxnSpPr>
            <a:cxnSpLocks/>
          </p:cNvCxnSpPr>
          <p:nvPr/>
        </p:nvCxnSpPr>
        <p:spPr>
          <a:xfrm flipH="1" flipV="1">
            <a:off x="3078480" y="4496413"/>
            <a:ext cx="4700270" cy="18428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D5B70F-2221-4846-91E9-CBF6E4F513B3}"/>
              </a:ext>
            </a:extLst>
          </p:cNvPr>
          <p:cNvSpPr txBox="1"/>
          <p:nvPr/>
        </p:nvSpPr>
        <p:spPr>
          <a:xfrm>
            <a:off x="0" y="340608"/>
            <a:ext cx="12178001" cy="1754326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740E90-7ABF-41EC-B1BA-A77339AC33F3}"/>
              </a:ext>
            </a:extLst>
          </p:cNvPr>
          <p:cNvSpPr txBox="1"/>
          <p:nvPr/>
        </p:nvSpPr>
        <p:spPr>
          <a:xfrm>
            <a:off x="0" y="340608"/>
            <a:ext cx="502412" cy="1754326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112EEDB-AD9A-4E7A-893B-2E78334BE7F4}"/>
              </a:ext>
            </a:extLst>
          </p:cNvPr>
          <p:cNvSpPr txBox="1">
            <a:spLocks/>
          </p:cNvSpPr>
          <p:nvPr/>
        </p:nvSpPr>
        <p:spPr>
          <a:xfrm>
            <a:off x="1964181" y="548846"/>
            <a:ext cx="9811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to Use The Scheduling Assistant</a:t>
            </a:r>
            <a:b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75C51-949F-4ED7-B59E-F077839DB32C}"/>
              </a:ext>
            </a:extLst>
          </p:cNvPr>
          <p:cNvSpPr txBox="1"/>
          <p:nvPr/>
        </p:nvSpPr>
        <p:spPr>
          <a:xfrm>
            <a:off x="633094" y="611462"/>
            <a:ext cx="2025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426993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00E8D3-EE79-428D-8794-AAEF551441D8}"/>
              </a:ext>
            </a:extLst>
          </p:cNvPr>
          <p:cNvSpPr txBox="1"/>
          <p:nvPr/>
        </p:nvSpPr>
        <p:spPr>
          <a:xfrm>
            <a:off x="10951" y="3669386"/>
            <a:ext cx="12178001" cy="3416320"/>
          </a:xfrm>
          <a:prstGeom prst="rect">
            <a:avLst/>
          </a:prstGeom>
          <a:solidFill>
            <a:srgbClr val="07252D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62A-781F-45B7-AA39-36B445F7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702" y="3810616"/>
            <a:ext cx="6976872" cy="317472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Reference pre-stored groups: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Gives the days and times that everyone in a group (e.g. Common Engineering) are free for a meeting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Allows for team meetings to be booked easier 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Provide an option to book an actual meeting through the program: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Would make it faster and easier to book meetings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CB125D5-82D6-4159-85A4-2D8FE371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32" y="3848471"/>
            <a:ext cx="3290887" cy="3009530"/>
          </a:xfrm>
        </p:spPr>
        <p:txBody>
          <a:bodyPr anchor="ctr">
            <a:normAutofit/>
          </a:bodyPr>
          <a:lstStyle/>
          <a:p>
            <a:r>
              <a:rPr lang="en-GB" sz="6600" b="1" dirty="0">
                <a:solidFill>
                  <a:srgbClr val="F68E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#4</a:t>
            </a:r>
            <a:b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What could we do to expand this project?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03B672F-1D5A-4489-BE57-4431081BF701}"/>
              </a:ext>
            </a:extLst>
          </p:cNvPr>
          <p:cNvSpPr txBox="1"/>
          <p:nvPr/>
        </p:nvSpPr>
        <p:spPr>
          <a:xfrm>
            <a:off x="-13999" y="3657920"/>
            <a:ext cx="469816" cy="3416320"/>
          </a:xfrm>
          <a:prstGeom prst="rect">
            <a:avLst/>
          </a:prstGeom>
          <a:solidFill>
            <a:srgbClr val="F78E56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40EB55-6E4D-484C-AE92-F4208D8EF608}"/>
              </a:ext>
            </a:extLst>
          </p:cNvPr>
          <p:cNvGrpSpPr/>
          <p:nvPr/>
        </p:nvGrpSpPr>
        <p:grpSpPr>
          <a:xfrm>
            <a:off x="-13999" y="-464097"/>
            <a:ext cx="12216950" cy="4133482"/>
            <a:chOff x="-13999" y="-464097"/>
            <a:chExt cx="12216950" cy="4133482"/>
          </a:xfrm>
        </p:grpSpPr>
        <p:pic>
          <p:nvPicPr>
            <p:cNvPr id="3074" name="Picture 2" descr="Episode 33: The Difference Between Teams and Working Groups | Dr. Amy Climer">
              <a:extLst>
                <a:ext uri="{FF2B5EF4-FFF2-40B4-BE49-F238E27FC236}">
                  <a16:creationId xmlns:a16="http://schemas.microsoft.com/office/drawing/2014/main" id="{52D52203-0756-472F-8D96-602007321C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13" b="13153"/>
            <a:stretch/>
          </p:blipFill>
          <p:spPr bwMode="auto">
            <a:xfrm>
              <a:off x="10951" y="85144"/>
              <a:ext cx="12192000" cy="341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1FED95-1833-4E53-BCC8-AEFAC5A9F903}"/>
                </a:ext>
              </a:extLst>
            </p:cNvPr>
            <p:cNvGrpSpPr/>
            <p:nvPr/>
          </p:nvGrpSpPr>
          <p:grpSpPr>
            <a:xfrm>
              <a:off x="-13999" y="-464097"/>
              <a:ext cx="12205999" cy="973897"/>
              <a:chOff x="-13999" y="-400597"/>
              <a:chExt cx="12205999" cy="97389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EE72FD0-8D44-45B8-BA65-55E2E8FCFD84}"/>
                  </a:ext>
                </a:extLst>
              </p:cNvPr>
              <p:cNvSpPr/>
              <p:nvPr/>
            </p:nvSpPr>
            <p:spPr>
              <a:xfrm rot="961417">
                <a:off x="2339623" y="-104034"/>
                <a:ext cx="1067591" cy="6773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BDDFF6A-76F5-4216-ACDA-9950EB083042}"/>
                  </a:ext>
                </a:extLst>
              </p:cNvPr>
              <p:cNvSpPr/>
              <p:nvPr/>
            </p:nvSpPr>
            <p:spPr>
              <a:xfrm rot="961417">
                <a:off x="3288029" y="-285151"/>
                <a:ext cx="1067591" cy="6773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801B1D-6853-42C5-995F-9AA1C78A5849}"/>
                  </a:ext>
                </a:extLst>
              </p:cNvPr>
              <p:cNvSpPr/>
              <p:nvPr/>
            </p:nvSpPr>
            <p:spPr>
              <a:xfrm rot="961417">
                <a:off x="5347844" y="-324774"/>
                <a:ext cx="1067591" cy="6773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3429B1C-9BF8-415F-BB1D-A98D270B9006}"/>
                  </a:ext>
                </a:extLst>
              </p:cNvPr>
              <p:cNvSpPr/>
              <p:nvPr/>
            </p:nvSpPr>
            <p:spPr>
              <a:xfrm rot="961417">
                <a:off x="6138416" y="-285150"/>
                <a:ext cx="1067591" cy="6773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F9E0E4F-2A1B-47DF-8197-79DAB10EDBFE}"/>
                  </a:ext>
                </a:extLst>
              </p:cNvPr>
              <p:cNvSpPr/>
              <p:nvPr/>
            </p:nvSpPr>
            <p:spPr>
              <a:xfrm rot="21402066">
                <a:off x="8409484" y="-104033"/>
                <a:ext cx="1067591" cy="6773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3772D6B-1A55-47B2-9188-7D74A8AA65B8}"/>
                  </a:ext>
                </a:extLst>
              </p:cNvPr>
              <p:cNvSpPr/>
              <p:nvPr/>
            </p:nvSpPr>
            <p:spPr>
              <a:xfrm rot="21402066">
                <a:off x="7215684" y="-306738"/>
                <a:ext cx="1067591" cy="67733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854B679-5232-4942-B0E7-F5E8D47B31BF}"/>
                  </a:ext>
                </a:extLst>
              </p:cNvPr>
              <p:cNvSpPr/>
              <p:nvPr/>
            </p:nvSpPr>
            <p:spPr>
              <a:xfrm>
                <a:off x="-13999" y="-400597"/>
                <a:ext cx="12205999" cy="66093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5B657E-11E7-40B1-AD93-A5F5BEF52BBF}"/>
                </a:ext>
              </a:extLst>
            </p:cNvPr>
            <p:cNvSpPr/>
            <p:nvPr/>
          </p:nvSpPr>
          <p:spPr>
            <a:xfrm>
              <a:off x="10951" y="3501465"/>
              <a:ext cx="12170098" cy="167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572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535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Tw Cen MT</vt:lpstr>
      <vt:lpstr>Office Theme</vt:lpstr>
      <vt:lpstr>Scheduling</vt:lpstr>
      <vt:lpstr>#1 Problem Statement</vt:lpstr>
      <vt:lpstr>#2 Solving the Problem</vt:lpstr>
      <vt:lpstr>How to Use The Scheduling Assistant Step 1</vt:lpstr>
      <vt:lpstr>How to Use The Scheduling Assistant Step #2</vt:lpstr>
      <vt:lpstr>How to Use The Scheduling Assistant Step #3</vt:lpstr>
      <vt:lpstr>How to Use The Scheduling Assistant Step #4</vt:lpstr>
      <vt:lpstr>How to Use The Scheduling Assistant Step #5</vt:lpstr>
      <vt:lpstr>#4 What could we do to expand this project?</vt:lpstr>
      <vt:lpstr>#9 The Documentation</vt:lpstr>
      <vt:lpstr>#10 How can you access this project?</vt:lpstr>
      <vt:lpstr>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Harjaap Singh</dc:creator>
  <cp:lastModifiedBy>Harjaap Singh</cp:lastModifiedBy>
  <cp:revision>32</cp:revision>
  <dcterms:created xsi:type="dcterms:W3CDTF">2021-08-26T09:19:03Z</dcterms:created>
  <dcterms:modified xsi:type="dcterms:W3CDTF">2021-08-27T08:29:02Z</dcterms:modified>
</cp:coreProperties>
</file>