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742aee4e63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42aee4e63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42aee4e6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42aee4e6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42aee4e63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42aee4e63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42aee4e6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42aee4e6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742aee4e6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42aee4e6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742aee4e6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42aee4e6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Google Shape;270;g742aee4e63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42aee4e63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42aee4e63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42aee4e63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Google Shape;292;g742aee4e6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42aee4e6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742aee4e63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42aee4e63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742aee4e63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42aee4e63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742aee4e63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42aee4e63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42aee4e6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42aee4e6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Google Shape;318;g6b1e0973e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6b1e0973e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b1e0973e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b1e0973e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42aee4e6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42aee4e6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742aee4e6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42aee4e6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42aee4e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42aee4e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42aee4e6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42aee4e6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42aee4e63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42aee4e63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42aee4e63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42aee4e63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42aee4e6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42aee4e6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hyperlink" Target="https://www.youtube.com/watch?v=-uhipfpU2AQ"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s://www.eurosport.com/tennis/australian-open/2018/tennis-roger-federer-s-grand-slam-records-in-numbers_sto6503057/story.shtml" TargetMode="External"/><Relationship Id="rId10" Type="http://schemas.openxmlformats.org/officeDocument/2006/relationships/hyperlink" Target="https://www.dansilvestre.com/roger-federer-career/" TargetMode="External"/><Relationship Id="rId13" Type="http://schemas.openxmlformats.org/officeDocument/2006/relationships/hyperlink" Target="https://www.usopen.org/en_US/news/articles/2019-03-02/2019-03-03_roger_federer_wins_100th_career_title.html" TargetMode="External"/><Relationship Id="rId12" Type="http://schemas.openxmlformats.org/officeDocument/2006/relationships/hyperlink" Target="https://www.youtube.com/watch?v=-uhipfpU2AQ" TargetMode="External"/><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scroll.in/field/915291/data-check-roger-federers-100-atp-titles-and-what-it-tells-us-about-his-spectacular-career" TargetMode="External"/><Relationship Id="rId4" Type="http://schemas.openxmlformats.org/officeDocument/2006/relationships/hyperlink" Target="http://www.tennisabstract.com/cgi-bin/player.cgi?p=RogerFederer#head-to-heads-h" TargetMode="External"/><Relationship Id="rId9" Type="http://schemas.openxmlformats.org/officeDocument/2006/relationships/hyperlink" Target="https://www.hubgets.com/blog/biggest-secret-behind-roger-federer-success/" TargetMode="External"/><Relationship Id="rId5" Type="http://schemas.openxmlformats.org/officeDocument/2006/relationships/hyperlink" Target="https://data.world/nrippner/roger-federer" TargetMode="External"/><Relationship Id="rId6" Type="http://schemas.openxmlformats.org/officeDocument/2006/relationships/hyperlink" Target="https://www.tennisprofiler.com/federer" TargetMode="External"/><Relationship Id="rId7" Type="http://schemas.openxmlformats.org/officeDocument/2006/relationships/hyperlink" Target="https://www.statista.com/statistics/263034/male-tennis-players-with-the-most-victories-at-grand-slam-tournaments/" TargetMode="External"/><Relationship Id="rId8" Type="http://schemas.openxmlformats.org/officeDocument/2006/relationships/hyperlink" Target="https://www.atptour.com/en/stats/service-games-w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5053250" y="604300"/>
            <a:ext cx="4036800" cy="2565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A1BDEB"/>
                </a:solidFill>
                <a:latin typeface="Oswald"/>
                <a:ea typeface="Oswald"/>
                <a:cs typeface="Oswald"/>
                <a:sym typeface="Oswald"/>
              </a:rPr>
              <a:t>Roger Federer : The Making of a Champion</a:t>
            </a:r>
            <a:endParaRPr>
              <a:solidFill>
                <a:srgbClr val="A1BDEB"/>
              </a:solidFill>
              <a:latin typeface="Oswald"/>
              <a:ea typeface="Oswald"/>
              <a:cs typeface="Oswald"/>
              <a:sym typeface="Oswald"/>
            </a:endParaRPr>
          </a:p>
        </p:txBody>
      </p:sp>
      <p:sp>
        <p:nvSpPr>
          <p:cNvPr id="55" name="Google Shape;55;p13"/>
          <p:cNvSpPr txBox="1"/>
          <p:nvPr>
            <p:ph idx="1" type="subTitle"/>
          </p:nvPr>
        </p:nvSpPr>
        <p:spPr>
          <a:xfrm>
            <a:off x="5130500" y="3367525"/>
            <a:ext cx="3882300" cy="1316700"/>
          </a:xfrm>
          <a:prstGeom prst="rect">
            <a:avLst/>
          </a:prstGeom>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FFFFFF"/>
              </a:solidFill>
              <a:latin typeface="Calibri"/>
              <a:ea typeface="Calibri"/>
              <a:cs typeface="Calibri"/>
              <a:sym typeface="Calibri"/>
            </a:endParaRPr>
          </a:p>
          <a:p>
            <a:pPr indent="0" lvl="0" marL="0" rtl="0" algn="ctr">
              <a:spcBef>
                <a:spcPts val="0"/>
              </a:spcBef>
              <a:spcAft>
                <a:spcPts val="0"/>
              </a:spcAft>
              <a:buNone/>
            </a:pPr>
            <a:r>
              <a:rPr lang="en" sz="1800">
                <a:solidFill>
                  <a:srgbClr val="FFFFFF"/>
                </a:solidFill>
                <a:latin typeface="Calibri"/>
                <a:ea typeface="Calibri"/>
                <a:cs typeface="Calibri"/>
                <a:sym typeface="Calibri"/>
              </a:rPr>
              <a:t>B</a:t>
            </a:r>
            <a:r>
              <a:rPr lang="en" sz="1800">
                <a:solidFill>
                  <a:srgbClr val="FFFFFF"/>
                </a:solidFill>
                <a:latin typeface="Calibri"/>
                <a:ea typeface="Calibri"/>
                <a:cs typeface="Calibri"/>
                <a:sym typeface="Calibri"/>
              </a:rPr>
              <a:t>AX 431 001 Assignment 2</a:t>
            </a:r>
            <a:endParaRPr sz="1800">
              <a:solidFill>
                <a:srgbClr val="FFFFFF"/>
              </a:solidFill>
              <a:latin typeface="Calibri"/>
              <a:ea typeface="Calibri"/>
              <a:cs typeface="Calibri"/>
              <a:sym typeface="Calibri"/>
            </a:endParaRPr>
          </a:p>
          <a:p>
            <a:pPr indent="0" lvl="0" marL="0" rtl="0" algn="ctr">
              <a:spcBef>
                <a:spcPts val="0"/>
              </a:spcBef>
              <a:spcAft>
                <a:spcPts val="0"/>
              </a:spcAft>
              <a:buNone/>
            </a:pPr>
            <a:r>
              <a:rPr lang="en" sz="1800">
                <a:solidFill>
                  <a:srgbClr val="FFFFFF"/>
                </a:solidFill>
                <a:latin typeface="Calibri"/>
                <a:ea typeface="Calibri"/>
                <a:cs typeface="Calibri"/>
                <a:sym typeface="Calibri"/>
              </a:rPr>
              <a:t>Japsowin Kaur</a:t>
            </a:r>
            <a:endParaRPr sz="1800">
              <a:solidFill>
                <a:srgbClr val="FFFFFF"/>
              </a:solidFill>
              <a:latin typeface="Calibri"/>
              <a:ea typeface="Calibri"/>
              <a:cs typeface="Calibri"/>
              <a:sym typeface="Calibri"/>
            </a:endParaRPr>
          </a:p>
        </p:txBody>
      </p:sp>
      <p:pic>
        <p:nvPicPr>
          <p:cNvPr id="56" name="Google Shape;56;p13"/>
          <p:cNvPicPr preferRelativeResize="0"/>
          <p:nvPr/>
        </p:nvPicPr>
        <p:blipFill>
          <a:blip r:embed="rId3">
            <a:alphaModFix/>
          </a:blip>
          <a:stretch>
            <a:fillRect/>
          </a:stretch>
        </p:blipFill>
        <p:spPr>
          <a:xfrm>
            <a:off x="0" y="0"/>
            <a:ext cx="5143501" cy="5143501"/>
          </a:xfrm>
          <a:prstGeom prst="rect">
            <a:avLst/>
          </a:prstGeom>
          <a:noFill/>
          <a:ln>
            <a:noFill/>
          </a:ln>
        </p:spPr>
      </p:pic>
      <p:sp>
        <p:nvSpPr>
          <p:cNvPr id="57" name="Google Shape;57;p13"/>
          <p:cNvSpPr/>
          <p:nvPr/>
        </p:nvSpPr>
        <p:spPr>
          <a:xfrm>
            <a:off x="6647400" y="4801800"/>
            <a:ext cx="2496600" cy="341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900">
                <a:solidFill>
                  <a:srgbClr val="FFFFFF"/>
                </a:solidFill>
              </a:rPr>
              <a:t>Image Source: </a:t>
            </a:r>
            <a:r>
              <a:rPr lang="en" sz="900">
                <a:solidFill>
                  <a:srgbClr val="FFFFFF"/>
                </a:solidFill>
              </a:rPr>
              <a:t>https://tinyurl.com/r9ws6xg</a:t>
            </a:r>
            <a:endParaRPr sz="9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latin typeface="Oswald"/>
                <a:ea typeface="Oswald"/>
                <a:cs typeface="Oswald"/>
                <a:sym typeface="Oswald"/>
              </a:rPr>
              <a:t>% First serve points won</a:t>
            </a:r>
            <a:endParaRPr>
              <a:latin typeface="Oswald"/>
              <a:ea typeface="Oswald"/>
              <a:cs typeface="Oswald"/>
              <a:sym typeface="Oswald"/>
            </a:endParaRPr>
          </a:p>
          <a:p>
            <a:pPr indent="0" lvl="0" marL="0" rtl="0" algn="l">
              <a:spcBef>
                <a:spcPts val="1600"/>
              </a:spcBef>
              <a:spcAft>
                <a:spcPts val="0"/>
              </a:spcAft>
              <a:buNone/>
            </a:pPr>
            <a:r>
              <a:t/>
            </a:r>
            <a:endParaRPr>
              <a:latin typeface="Oswald"/>
              <a:ea typeface="Oswald"/>
              <a:cs typeface="Oswald"/>
              <a:sym typeface="Oswald"/>
            </a:endParaRPr>
          </a:p>
          <a:p>
            <a:pPr indent="0" lvl="0" marL="0" rtl="0" algn="l">
              <a:spcBef>
                <a:spcPts val="0"/>
              </a:spcBef>
              <a:spcAft>
                <a:spcPts val="0"/>
              </a:spcAft>
              <a:buNone/>
            </a:pPr>
            <a:r>
              <a:t/>
            </a:r>
            <a:endParaRPr>
              <a:latin typeface="Oswald"/>
              <a:ea typeface="Oswald"/>
              <a:cs typeface="Oswald"/>
              <a:sym typeface="Oswald"/>
            </a:endParaRPr>
          </a:p>
        </p:txBody>
      </p:sp>
      <p:pic>
        <p:nvPicPr>
          <p:cNvPr id="153" name="Google Shape;153;p22"/>
          <p:cNvPicPr preferRelativeResize="0"/>
          <p:nvPr/>
        </p:nvPicPr>
        <p:blipFill rotWithShape="1">
          <a:blip r:embed="rId3">
            <a:alphaModFix/>
          </a:blip>
          <a:srcRect b="0" l="0" r="0" t="6559"/>
          <a:stretch/>
        </p:blipFill>
        <p:spPr>
          <a:xfrm>
            <a:off x="311700" y="1309900"/>
            <a:ext cx="5415899" cy="3221950"/>
          </a:xfrm>
          <a:prstGeom prst="rect">
            <a:avLst/>
          </a:prstGeom>
          <a:noFill/>
          <a:ln>
            <a:noFill/>
          </a:ln>
        </p:spPr>
      </p:pic>
      <p:sp>
        <p:nvSpPr>
          <p:cNvPr id="154" name="Google Shape;154;p22"/>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2"/>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113662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p:nvPr/>
        </p:nvSpPr>
        <p:spPr>
          <a:xfrm>
            <a:off x="251750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2"/>
          <p:cNvSpPr/>
          <p:nvPr/>
        </p:nvSpPr>
        <p:spPr>
          <a:xfrm>
            <a:off x="607375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1289100" y="79950"/>
            <a:ext cx="12285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p:nvPr/>
        </p:nvSpPr>
        <p:spPr>
          <a:xfrm>
            <a:off x="5106850" y="7995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2"/>
          <p:cNvSpPr/>
          <p:nvPr/>
        </p:nvSpPr>
        <p:spPr>
          <a:xfrm>
            <a:off x="3898375" y="7995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2672488" y="7260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p:nvPr/>
        </p:nvSpPr>
        <p:spPr>
          <a:xfrm>
            <a:off x="3733475"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2"/>
          <p:cNvSpPr/>
          <p:nvPr/>
        </p:nvSpPr>
        <p:spPr>
          <a:xfrm>
            <a:off x="4999525" y="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2"/>
          <p:cNvSpPr/>
          <p:nvPr/>
        </p:nvSpPr>
        <p:spPr>
          <a:xfrm>
            <a:off x="7012700" y="1800075"/>
            <a:ext cx="1819500" cy="1757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20th ever highest average</a:t>
            </a:r>
            <a:endParaRPr/>
          </a:p>
        </p:txBody>
      </p:sp>
      <p:grpSp>
        <p:nvGrpSpPr>
          <p:cNvPr id="166" name="Google Shape;166;p22"/>
          <p:cNvGrpSpPr/>
          <p:nvPr/>
        </p:nvGrpSpPr>
        <p:grpSpPr>
          <a:xfrm>
            <a:off x="805900" y="1800075"/>
            <a:ext cx="5746125" cy="686075"/>
            <a:chOff x="805900" y="1800075"/>
            <a:chExt cx="5746125" cy="686075"/>
          </a:xfrm>
        </p:grpSpPr>
        <p:cxnSp>
          <p:nvCxnSpPr>
            <p:cNvPr id="167" name="Google Shape;167;p22"/>
            <p:cNvCxnSpPr/>
            <p:nvPr/>
          </p:nvCxnSpPr>
          <p:spPr>
            <a:xfrm>
              <a:off x="805901" y="2119275"/>
              <a:ext cx="4864800" cy="0"/>
            </a:xfrm>
            <a:prstGeom prst="straightConnector1">
              <a:avLst/>
            </a:prstGeom>
            <a:noFill/>
            <a:ln cap="flat" cmpd="sng" w="9525">
              <a:solidFill>
                <a:srgbClr val="1155CC"/>
              </a:solidFill>
              <a:prstDash val="lgDash"/>
              <a:round/>
              <a:headEnd len="med" w="med" type="none"/>
              <a:tailEnd len="med" w="med" type="none"/>
            </a:ln>
          </p:spPr>
        </p:cxnSp>
        <p:sp>
          <p:nvSpPr>
            <p:cNvPr id="168" name="Google Shape;168;p22"/>
            <p:cNvSpPr txBox="1"/>
            <p:nvPr/>
          </p:nvSpPr>
          <p:spPr>
            <a:xfrm>
              <a:off x="4910125" y="2268050"/>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169" name="Google Shape;169;p22"/>
            <p:cNvSpPr txBox="1"/>
            <p:nvPr/>
          </p:nvSpPr>
          <p:spPr>
            <a:xfrm>
              <a:off x="805900" y="1800075"/>
              <a:ext cx="5937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75.5%</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700"/>
                                        <p:tgtEl>
                                          <p:spTgt spid="1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latin typeface="Oswald"/>
                <a:ea typeface="Oswald"/>
                <a:cs typeface="Oswald"/>
                <a:sym typeface="Oswald"/>
              </a:rPr>
              <a:t>% Second Serve points won</a:t>
            </a:r>
            <a:endParaRPr>
              <a:latin typeface="Oswald"/>
              <a:ea typeface="Oswald"/>
              <a:cs typeface="Oswald"/>
              <a:sym typeface="Oswald"/>
            </a:endParaRPr>
          </a:p>
        </p:txBody>
      </p:sp>
      <p:sp>
        <p:nvSpPr>
          <p:cNvPr id="175" name="Google Shape;175;p23"/>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6" name="Google Shape;176;p23"/>
          <p:cNvPicPr preferRelativeResize="0"/>
          <p:nvPr/>
        </p:nvPicPr>
        <p:blipFill rotWithShape="1">
          <a:blip r:embed="rId3">
            <a:alphaModFix/>
          </a:blip>
          <a:srcRect b="0" l="0" r="0" t="7646"/>
          <a:stretch/>
        </p:blipFill>
        <p:spPr>
          <a:xfrm>
            <a:off x="311700" y="1309900"/>
            <a:ext cx="5919826" cy="3528799"/>
          </a:xfrm>
          <a:prstGeom prst="rect">
            <a:avLst/>
          </a:prstGeom>
          <a:noFill/>
          <a:ln>
            <a:noFill/>
          </a:ln>
        </p:spPr>
      </p:pic>
      <p:sp>
        <p:nvSpPr>
          <p:cNvPr id="177" name="Google Shape;177;p23"/>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3"/>
          <p:cNvSpPr/>
          <p:nvPr/>
        </p:nvSpPr>
        <p:spPr>
          <a:xfrm>
            <a:off x="113662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3"/>
          <p:cNvSpPr/>
          <p:nvPr/>
        </p:nvSpPr>
        <p:spPr>
          <a:xfrm>
            <a:off x="2517500"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3"/>
          <p:cNvSpPr/>
          <p:nvPr/>
        </p:nvSpPr>
        <p:spPr>
          <a:xfrm>
            <a:off x="3733475"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3"/>
          <p:cNvSpPr/>
          <p:nvPr/>
        </p:nvSpPr>
        <p:spPr>
          <a:xfrm>
            <a:off x="4999525" y="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3"/>
          <p:cNvSpPr/>
          <p:nvPr/>
        </p:nvSpPr>
        <p:spPr>
          <a:xfrm>
            <a:off x="607375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3"/>
          <p:cNvSpPr/>
          <p:nvPr/>
        </p:nvSpPr>
        <p:spPr>
          <a:xfrm>
            <a:off x="1289100" y="79950"/>
            <a:ext cx="12285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3"/>
          <p:cNvSpPr/>
          <p:nvPr/>
        </p:nvSpPr>
        <p:spPr>
          <a:xfrm>
            <a:off x="5106850" y="7995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3"/>
          <p:cNvSpPr/>
          <p:nvPr/>
        </p:nvSpPr>
        <p:spPr>
          <a:xfrm>
            <a:off x="3898375" y="7995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2672499" y="72600"/>
            <a:ext cx="1061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3"/>
          <p:cNvSpPr/>
          <p:nvPr/>
        </p:nvSpPr>
        <p:spPr>
          <a:xfrm>
            <a:off x="7170600" y="1869200"/>
            <a:ext cx="1661700" cy="17145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2nd ever highest average</a:t>
            </a:r>
            <a:endParaRPr/>
          </a:p>
        </p:txBody>
      </p:sp>
      <p:grpSp>
        <p:nvGrpSpPr>
          <p:cNvPr id="188" name="Google Shape;188;p23"/>
          <p:cNvGrpSpPr/>
          <p:nvPr/>
        </p:nvGrpSpPr>
        <p:grpSpPr>
          <a:xfrm>
            <a:off x="805900" y="2154675"/>
            <a:ext cx="6422975" cy="560388"/>
            <a:chOff x="805900" y="2154675"/>
            <a:chExt cx="6422975" cy="560388"/>
          </a:xfrm>
        </p:grpSpPr>
        <p:cxnSp>
          <p:nvCxnSpPr>
            <p:cNvPr id="189" name="Google Shape;189;p23"/>
            <p:cNvCxnSpPr/>
            <p:nvPr/>
          </p:nvCxnSpPr>
          <p:spPr>
            <a:xfrm flipH="1" rot="10800000">
              <a:off x="805901" y="2422575"/>
              <a:ext cx="5279100" cy="1500"/>
            </a:xfrm>
            <a:prstGeom prst="straightConnector1">
              <a:avLst/>
            </a:prstGeom>
            <a:noFill/>
            <a:ln cap="flat" cmpd="sng" w="9525">
              <a:solidFill>
                <a:srgbClr val="1155CC"/>
              </a:solidFill>
              <a:prstDash val="lgDash"/>
              <a:round/>
              <a:headEnd len="med" w="med" type="none"/>
              <a:tailEnd len="med" w="med" type="none"/>
            </a:ln>
          </p:spPr>
        </p:cxnSp>
        <p:sp>
          <p:nvSpPr>
            <p:cNvPr id="190" name="Google Shape;190;p23"/>
            <p:cNvSpPr txBox="1"/>
            <p:nvPr/>
          </p:nvSpPr>
          <p:spPr>
            <a:xfrm>
              <a:off x="5586975" y="2496963"/>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191" name="Google Shape;191;p23"/>
            <p:cNvSpPr txBox="1"/>
            <p:nvPr/>
          </p:nvSpPr>
          <p:spPr>
            <a:xfrm>
              <a:off x="805900" y="2154675"/>
              <a:ext cx="5937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52.3 </a:t>
              </a:r>
              <a:r>
                <a:rPr lang="en" sz="1000"/>
                <a:t>%</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600"/>
                                        <p:tgtEl>
                                          <p:spTgt spid="188"/>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600"/>
                                        <p:tgtEl>
                                          <p:spTgt spid="1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lang="en">
                <a:latin typeface="Oswald"/>
                <a:ea typeface="Oswald"/>
                <a:cs typeface="Oswald"/>
                <a:sym typeface="Oswald"/>
              </a:rPr>
              <a:t>% Return Games Won</a:t>
            </a:r>
            <a:endParaRPr>
              <a:latin typeface="Oswald"/>
              <a:ea typeface="Oswald"/>
              <a:cs typeface="Oswald"/>
              <a:sym typeface="Oswald"/>
            </a:endParaRPr>
          </a:p>
        </p:txBody>
      </p:sp>
      <p:pic>
        <p:nvPicPr>
          <p:cNvPr id="197" name="Google Shape;197;p24"/>
          <p:cNvPicPr preferRelativeResize="0"/>
          <p:nvPr/>
        </p:nvPicPr>
        <p:blipFill rotWithShape="1">
          <a:blip r:embed="rId3">
            <a:alphaModFix/>
          </a:blip>
          <a:srcRect b="0" l="0" r="0" t="8684"/>
          <a:stretch/>
        </p:blipFill>
        <p:spPr>
          <a:xfrm>
            <a:off x="373450" y="1538450"/>
            <a:ext cx="5616675" cy="3088400"/>
          </a:xfrm>
          <a:prstGeom prst="rect">
            <a:avLst/>
          </a:prstGeom>
          <a:noFill/>
          <a:ln>
            <a:noFill/>
          </a:ln>
        </p:spPr>
      </p:pic>
      <p:sp>
        <p:nvSpPr>
          <p:cNvPr id="198" name="Google Shape;198;p24"/>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113662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2517500"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607375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1289100" y="79950"/>
            <a:ext cx="12285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5106850" y="79950"/>
            <a:ext cx="11316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3898375" y="7995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2672488" y="7260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73347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4999525" y="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 name="Google Shape;209;p24"/>
          <p:cNvGrpSpPr/>
          <p:nvPr/>
        </p:nvGrpSpPr>
        <p:grpSpPr>
          <a:xfrm>
            <a:off x="794650" y="1701425"/>
            <a:ext cx="6837375" cy="409800"/>
            <a:chOff x="794650" y="1701425"/>
            <a:chExt cx="6837375" cy="409800"/>
          </a:xfrm>
        </p:grpSpPr>
        <p:cxnSp>
          <p:nvCxnSpPr>
            <p:cNvPr id="210" name="Google Shape;210;p24"/>
            <p:cNvCxnSpPr/>
            <p:nvPr/>
          </p:nvCxnSpPr>
          <p:spPr>
            <a:xfrm flipH="1" rot="10800000">
              <a:off x="794651" y="1995725"/>
              <a:ext cx="5085300" cy="12900"/>
            </a:xfrm>
            <a:prstGeom prst="straightConnector1">
              <a:avLst/>
            </a:prstGeom>
            <a:noFill/>
            <a:ln cap="flat" cmpd="sng" w="9525">
              <a:solidFill>
                <a:srgbClr val="1155CC"/>
              </a:solidFill>
              <a:prstDash val="lgDash"/>
              <a:round/>
              <a:headEnd len="med" w="med" type="none"/>
              <a:tailEnd len="med" w="med" type="none"/>
            </a:ln>
          </p:spPr>
        </p:cxnSp>
        <p:sp>
          <p:nvSpPr>
            <p:cNvPr id="211" name="Google Shape;211;p24"/>
            <p:cNvSpPr txBox="1"/>
            <p:nvPr/>
          </p:nvSpPr>
          <p:spPr>
            <a:xfrm>
              <a:off x="5990125" y="1893125"/>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212" name="Google Shape;212;p24"/>
            <p:cNvSpPr txBox="1"/>
            <p:nvPr/>
          </p:nvSpPr>
          <p:spPr>
            <a:xfrm>
              <a:off x="794650" y="1701425"/>
              <a:ext cx="5937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27.6</a:t>
              </a:r>
              <a:r>
                <a:rPr lang="en" sz="1000"/>
                <a:t> %</a:t>
              </a:r>
              <a:endParaRPr sz="1000"/>
            </a:p>
          </p:txBody>
        </p:sp>
      </p:grpSp>
      <p:grpSp>
        <p:nvGrpSpPr>
          <p:cNvPr id="213" name="Google Shape;213;p24"/>
          <p:cNvGrpSpPr/>
          <p:nvPr/>
        </p:nvGrpSpPr>
        <p:grpSpPr>
          <a:xfrm>
            <a:off x="6716175" y="2347350"/>
            <a:ext cx="2204475" cy="1919700"/>
            <a:chOff x="6716175" y="2347350"/>
            <a:chExt cx="2204475" cy="1919700"/>
          </a:xfrm>
        </p:grpSpPr>
        <p:sp>
          <p:nvSpPr>
            <p:cNvPr id="214" name="Google Shape;214;p24"/>
            <p:cNvSpPr/>
            <p:nvPr/>
          </p:nvSpPr>
          <p:spPr>
            <a:xfrm>
              <a:off x="7140150" y="2347350"/>
              <a:ext cx="1780500" cy="19197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55th ever highest average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Federer isn’t among the strongest returners in the sport</a:t>
              </a:r>
              <a:endParaRPr/>
            </a:p>
            <a:p>
              <a:pPr indent="0" lvl="0" marL="0" rtl="0" algn="ctr">
                <a:spcBef>
                  <a:spcPts val="0"/>
                </a:spcBef>
                <a:spcAft>
                  <a:spcPts val="0"/>
                </a:spcAft>
                <a:buNone/>
              </a:pPr>
              <a:r>
                <a:t/>
              </a:r>
              <a:endParaRPr/>
            </a:p>
          </p:txBody>
        </p:sp>
        <p:sp>
          <p:nvSpPr>
            <p:cNvPr id="215" name="Google Shape;215;p24"/>
            <p:cNvSpPr/>
            <p:nvPr/>
          </p:nvSpPr>
          <p:spPr>
            <a:xfrm>
              <a:off x="6716175" y="3321400"/>
              <a:ext cx="497100" cy="218100"/>
            </a:xfrm>
            <a:prstGeom prst="rightArrow">
              <a:avLst>
                <a:gd fmla="val 50000" name="adj1"/>
                <a:gd fmla="val 50000" name="adj2"/>
              </a:avLst>
            </a:prstGeom>
            <a:solidFill>
              <a:srgbClr val="E40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600"/>
                                        <p:tgtEl>
                                          <p:spTgt spid="209"/>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6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a:latin typeface="Oswald"/>
                <a:ea typeface="Oswald"/>
                <a:cs typeface="Oswald"/>
                <a:sym typeface="Oswald"/>
              </a:rPr>
              <a:t>% Break points converted</a:t>
            </a:r>
            <a:endParaRPr>
              <a:latin typeface="Oswald"/>
              <a:ea typeface="Oswald"/>
              <a:cs typeface="Oswald"/>
              <a:sym typeface="Oswald"/>
            </a:endParaRPr>
          </a:p>
          <a:p>
            <a:pPr indent="0" lvl="0" marL="0" marR="0" rtl="0" algn="l">
              <a:lnSpc>
                <a:spcPct val="115000"/>
              </a:lnSpc>
              <a:spcBef>
                <a:spcPts val="1600"/>
              </a:spcBef>
              <a:spcAft>
                <a:spcPts val="0"/>
              </a:spcAft>
              <a:buNone/>
            </a:pPr>
            <a:r>
              <a:t/>
            </a:r>
            <a:endParaRPr>
              <a:latin typeface="Oswald"/>
              <a:ea typeface="Oswald"/>
              <a:cs typeface="Oswald"/>
              <a:sym typeface="Oswald"/>
            </a:endParaRPr>
          </a:p>
          <a:p>
            <a:pPr indent="0" lvl="0" marL="0" marR="0" rtl="0" algn="l">
              <a:lnSpc>
                <a:spcPct val="115000"/>
              </a:lnSpc>
              <a:spcBef>
                <a:spcPts val="1600"/>
              </a:spcBef>
              <a:spcAft>
                <a:spcPts val="1600"/>
              </a:spcAft>
              <a:buNone/>
            </a:pPr>
            <a:r>
              <a:t/>
            </a:r>
            <a:endParaRPr>
              <a:latin typeface="Oswald"/>
              <a:ea typeface="Oswald"/>
              <a:cs typeface="Oswald"/>
              <a:sym typeface="Oswald"/>
            </a:endParaRPr>
          </a:p>
        </p:txBody>
      </p:sp>
      <p:pic>
        <p:nvPicPr>
          <p:cNvPr id="221" name="Google Shape;221;p25"/>
          <p:cNvPicPr preferRelativeResize="0"/>
          <p:nvPr/>
        </p:nvPicPr>
        <p:blipFill rotWithShape="1">
          <a:blip r:embed="rId3">
            <a:alphaModFix/>
          </a:blip>
          <a:srcRect b="0" l="0" r="0" t="7842"/>
          <a:stretch/>
        </p:blipFill>
        <p:spPr>
          <a:xfrm>
            <a:off x="311700" y="1317250"/>
            <a:ext cx="5984926" cy="3521451"/>
          </a:xfrm>
          <a:prstGeom prst="rect">
            <a:avLst/>
          </a:prstGeom>
          <a:noFill/>
          <a:ln>
            <a:noFill/>
          </a:ln>
        </p:spPr>
      </p:pic>
      <p:sp>
        <p:nvSpPr>
          <p:cNvPr id="222" name="Google Shape;222;p25"/>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113662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5"/>
          <p:cNvSpPr/>
          <p:nvPr/>
        </p:nvSpPr>
        <p:spPr>
          <a:xfrm>
            <a:off x="2517500"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
          <p:cNvSpPr/>
          <p:nvPr/>
        </p:nvSpPr>
        <p:spPr>
          <a:xfrm>
            <a:off x="4999525"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
          <p:cNvSpPr/>
          <p:nvPr/>
        </p:nvSpPr>
        <p:spPr>
          <a:xfrm>
            <a:off x="1289100" y="79950"/>
            <a:ext cx="12285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
          <p:cNvSpPr/>
          <p:nvPr/>
        </p:nvSpPr>
        <p:spPr>
          <a:xfrm>
            <a:off x="5106850" y="7995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
          <p:cNvSpPr/>
          <p:nvPr/>
        </p:nvSpPr>
        <p:spPr>
          <a:xfrm>
            <a:off x="3898375" y="7995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5"/>
          <p:cNvSpPr/>
          <p:nvPr/>
        </p:nvSpPr>
        <p:spPr>
          <a:xfrm>
            <a:off x="2672488" y="7260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5"/>
          <p:cNvSpPr/>
          <p:nvPr/>
        </p:nvSpPr>
        <p:spPr>
          <a:xfrm>
            <a:off x="373347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5"/>
          <p:cNvSpPr/>
          <p:nvPr/>
        </p:nvSpPr>
        <p:spPr>
          <a:xfrm>
            <a:off x="607375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3" name="Google Shape;233;p25"/>
          <p:cNvGrpSpPr/>
          <p:nvPr/>
        </p:nvGrpSpPr>
        <p:grpSpPr>
          <a:xfrm>
            <a:off x="794625" y="1729175"/>
            <a:ext cx="7143900" cy="382050"/>
            <a:chOff x="794625" y="1729175"/>
            <a:chExt cx="7143900" cy="382050"/>
          </a:xfrm>
        </p:grpSpPr>
        <p:cxnSp>
          <p:nvCxnSpPr>
            <p:cNvPr id="234" name="Google Shape;234;p25"/>
            <p:cNvCxnSpPr>
              <a:endCxn id="235" idx="1"/>
            </p:cNvCxnSpPr>
            <p:nvPr/>
          </p:nvCxnSpPr>
          <p:spPr>
            <a:xfrm flipH="1" rot="10800000">
              <a:off x="794625" y="2002175"/>
              <a:ext cx="5502000" cy="6600"/>
            </a:xfrm>
            <a:prstGeom prst="straightConnector1">
              <a:avLst/>
            </a:prstGeom>
            <a:noFill/>
            <a:ln cap="flat" cmpd="sng" w="9525">
              <a:solidFill>
                <a:srgbClr val="1155CC"/>
              </a:solidFill>
              <a:prstDash val="lgDash"/>
              <a:round/>
              <a:headEnd len="med" w="med" type="none"/>
              <a:tailEnd len="med" w="med" type="none"/>
            </a:ln>
          </p:spPr>
        </p:cxnSp>
        <p:sp>
          <p:nvSpPr>
            <p:cNvPr id="235" name="Google Shape;235;p25"/>
            <p:cNvSpPr txBox="1"/>
            <p:nvPr/>
          </p:nvSpPr>
          <p:spPr>
            <a:xfrm>
              <a:off x="6296625" y="1893125"/>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236" name="Google Shape;236;p25"/>
            <p:cNvSpPr txBox="1"/>
            <p:nvPr/>
          </p:nvSpPr>
          <p:spPr>
            <a:xfrm>
              <a:off x="849075" y="1729175"/>
              <a:ext cx="7932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42.23</a:t>
              </a:r>
              <a:r>
                <a:rPr lang="en" sz="1000"/>
                <a:t> %</a:t>
              </a:r>
              <a:endParaRPr sz="1000"/>
            </a:p>
          </p:txBody>
        </p:sp>
      </p:grpSp>
      <p:grpSp>
        <p:nvGrpSpPr>
          <p:cNvPr id="237" name="Google Shape;237;p25"/>
          <p:cNvGrpSpPr/>
          <p:nvPr/>
        </p:nvGrpSpPr>
        <p:grpSpPr>
          <a:xfrm>
            <a:off x="6625950" y="2347350"/>
            <a:ext cx="2372100" cy="1971000"/>
            <a:chOff x="6625950" y="2347350"/>
            <a:chExt cx="2372100" cy="1971000"/>
          </a:xfrm>
        </p:grpSpPr>
        <p:sp>
          <p:nvSpPr>
            <p:cNvPr id="238" name="Google Shape;238;p25"/>
            <p:cNvSpPr/>
            <p:nvPr/>
          </p:nvSpPr>
          <p:spPr>
            <a:xfrm>
              <a:off x="7140150" y="2347350"/>
              <a:ext cx="1857900" cy="19710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90th ever highest average</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Federer does not have a great record in converting break points</a:t>
              </a:r>
              <a:endParaRPr/>
            </a:p>
            <a:p>
              <a:pPr indent="0" lvl="0" marL="0" rtl="0" algn="ctr">
                <a:spcBef>
                  <a:spcPts val="0"/>
                </a:spcBef>
                <a:spcAft>
                  <a:spcPts val="0"/>
                </a:spcAft>
                <a:buNone/>
              </a:pPr>
              <a:r>
                <a:t/>
              </a:r>
              <a:endParaRPr/>
            </a:p>
          </p:txBody>
        </p:sp>
        <p:sp>
          <p:nvSpPr>
            <p:cNvPr id="239" name="Google Shape;239;p25"/>
            <p:cNvSpPr/>
            <p:nvPr/>
          </p:nvSpPr>
          <p:spPr>
            <a:xfrm>
              <a:off x="6625950" y="3223800"/>
              <a:ext cx="588300" cy="218100"/>
            </a:xfrm>
            <a:prstGeom prst="rightArrow">
              <a:avLst>
                <a:gd fmla="val 50000" name="adj1"/>
                <a:gd fmla="val 50000" name="adj2"/>
              </a:avLst>
            </a:prstGeom>
            <a:solidFill>
              <a:srgbClr val="E40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600"/>
                                        <p:tgtEl>
                                          <p:spTgt spid="233"/>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600"/>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 Break Points Saved</a:t>
            </a:r>
            <a:endParaRPr>
              <a:latin typeface="Oswald"/>
              <a:ea typeface="Oswald"/>
              <a:cs typeface="Oswald"/>
              <a:sym typeface="Oswald"/>
            </a:endParaRPr>
          </a:p>
        </p:txBody>
      </p:sp>
      <p:pic>
        <p:nvPicPr>
          <p:cNvPr id="245" name="Google Shape;245;p26"/>
          <p:cNvPicPr preferRelativeResize="0"/>
          <p:nvPr/>
        </p:nvPicPr>
        <p:blipFill rotWithShape="1">
          <a:blip r:embed="rId3">
            <a:alphaModFix/>
          </a:blip>
          <a:srcRect b="0" l="0" r="0" t="7244"/>
          <a:stretch/>
        </p:blipFill>
        <p:spPr>
          <a:xfrm>
            <a:off x="394425" y="1309900"/>
            <a:ext cx="5469198" cy="3258975"/>
          </a:xfrm>
          <a:prstGeom prst="rect">
            <a:avLst/>
          </a:prstGeom>
          <a:noFill/>
          <a:ln>
            <a:noFill/>
          </a:ln>
        </p:spPr>
      </p:pic>
      <p:sp>
        <p:nvSpPr>
          <p:cNvPr id="246" name="Google Shape;246;p26"/>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113662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2517500"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4999525"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6073750"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1289100" y="79950"/>
            <a:ext cx="12285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5106850" y="7995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3898375" y="7995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2672488" y="72600"/>
            <a:ext cx="11316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3733475" y="735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7" name="Google Shape;257;p26"/>
          <p:cNvGrpSpPr/>
          <p:nvPr/>
        </p:nvGrpSpPr>
        <p:grpSpPr>
          <a:xfrm>
            <a:off x="947025" y="1979075"/>
            <a:ext cx="6558500" cy="297850"/>
            <a:chOff x="947025" y="1979075"/>
            <a:chExt cx="6558500" cy="297850"/>
          </a:xfrm>
        </p:grpSpPr>
        <p:cxnSp>
          <p:nvCxnSpPr>
            <p:cNvPr id="258" name="Google Shape;258;p26"/>
            <p:cNvCxnSpPr/>
            <p:nvPr/>
          </p:nvCxnSpPr>
          <p:spPr>
            <a:xfrm flipH="1" rot="10800000">
              <a:off x="947025" y="2197175"/>
              <a:ext cx="4785300" cy="40200"/>
            </a:xfrm>
            <a:prstGeom prst="straightConnector1">
              <a:avLst/>
            </a:prstGeom>
            <a:noFill/>
            <a:ln cap="flat" cmpd="sng" w="9525">
              <a:solidFill>
                <a:srgbClr val="1155CC"/>
              </a:solidFill>
              <a:prstDash val="lgDash"/>
              <a:round/>
              <a:headEnd len="med" w="med" type="none"/>
              <a:tailEnd len="med" w="med" type="none"/>
            </a:ln>
          </p:spPr>
        </p:cxnSp>
        <p:sp>
          <p:nvSpPr>
            <p:cNvPr id="259" name="Google Shape;259;p26"/>
            <p:cNvSpPr txBox="1"/>
            <p:nvPr/>
          </p:nvSpPr>
          <p:spPr>
            <a:xfrm>
              <a:off x="5863625" y="2058825"/>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260" name="Google Shape;260;p26"/>
            <p:cNvSpPr txBox="1"/>
            <p:nvPr/>
          </p:nvSpPr>
          <p:spPr>
            <a:xfrm>
              <a:off x="947025" y="1979075"/>
              <a:ext cx="7932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63.62</a:t>
              </a:r>
              <a:r>
                <a:rPr lang="en" sz="1000"/>
                <a:t> %</a:t>
              </a:r>
              <a:endParaRPr sz="1000"/>
            </a:p>
          </p:txBody>
        </p:sp>
      </p:grpSp>
      <p:sp>
        <p:nvSpPr>
          <p:cNvPr id="261" name="Google Shape;261;p26"/>
          <p:cNvSpPr/>
          <p:nvPr/>
        </p:nvSpPr>
        <p:spPr>
          <a:xfrm>
            <a:off x="7140150" y="2347350"/>
            <a:ext cx="1870800" cy="11718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7th ever highest average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600"/>
                                        <p:tgtEl>
                                          <p:spTgt spid="257"/>
                                        </p:tgtEl>
                                      </p:cBhvr>
                                    </p:animEffect>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6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Grand Slams won</a:t>
            </a:r>
            <a:endParaRPr>
              <a:latin typeface="Oswald"/>
              <a:ea typeface="Oswald"/>
              <a:cs typeface="Oswald"/>
              <a:sym typeface="Oswald"/>
            </a:endParaRPr>
          </a:p>
        </p:txBody>
      </p:sp>
      <p:pic>
        <p:nvPicPr>
          <p:cNvPr id="267" name="Google Shape;267;p27"/>
          <p:cNvPicPr preferRelativeResize="0"/>
          <p:nvPr/>
        </p:nvPicPr>
        <p:blipFill rotWithShape="1">
          <a:blip r:embed="rId3">
            <a:alphaModFix/>
          </a:blip>
          <a:srcRect b="0" l="0" r="0" t="7011"/>
          <a:stretch/>
        </p:blipFill>
        <p:spPr>
          <a:xfrm>
            <a:off x="381000" y="1272150"/>
            <a:ext cx="5710375" cy="3614926"/>
          </a:xfrm>
          <a:prstGeom prst="rect">
            <a:avLst/>
          </a:prstGeom>
          <a:noFill/>
          <a:ln>
            <a:noFill/>
          </a:ln>
        </p:spPr>
      </p:pic>
      <p:sp>
        <p:nvSpPr>
          <p:cNvPr id="268" name="Google Shape;268;p27"/>
          <p:cNvSpPr/>
          <p:nvPr/>
        </p:nvSpPr>
        <p:spPr>
          <a:xfrm>
            <a:off x="6868775" y="1960300"/>
            <a:ext cx="1802700" cy="14319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Roger Federer:</a:t>
            </a:r>
            <a:endParaRPr sz="1200"/>
          </a:p>
          <a:p>
            <a:pPr indent="0" lvl="0" marL="0" rtl="0" algn="ctr">
              <a:spcBef>
                <a:spcPts val="0"/>
              </a:spcBef>
              <a:spcAft>
                <a:spcPts val="0"/>
              </a:spcAft>
              <a:buNone/>
            </a:pPr>
            <a:r>
              <a:t/>
            </a:r>
            <a:endParaRPr sz="1200"/>
          </a:p>
          <a:p>
            <a:pPr indent="0" lvl="0" marL="0" rtl="0" algn="ctr">
              <a:spcBef>
                <a:spcPts val="0"/>
              </a:spcBef>
              <a:spcAft>
                <a:spcPts val="0"/>
              </a:spcAft>
              <a:buNone/>
            </a:pPr>
            <a:r>
              <a:rPr b="1" lang="en" sz="1200">
                <a:solidFill>
                  <a:srgbClr val="3C78D8"/>
                </a:solidFill>
              </a:rPr>
              <a:t>20 - Highest number</a:t>
            </a:r>
            <a:r>
              <a:rPr lang="en" sz="1200"/>
              <a:t> of Grand Slam titles won in the history of men’s tennis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Trends: Grand Slams won and metrics</a:t>
            </a:r>
            <a:endParaRPr>
              <a:latin typeface="Oswald"/>
              <a:ea typeface="Oswald"/>
              <a:cs typeface="Oswald"/>
              <a:sym typeface="Oswald"/>
            </a:endParaRPr>
          </a:p>
        </p:txBody>
      </p:sp>
      <p:pic>
        <p:nvPicPr>
          <p:cNvPr id="274" name="Google Shape;274;p28"/>
          <p:cNvPicPr preferRelativeResize="0"/>
          <p:nvPr/>
        </p:nvPicPr>
        <p:blipFill>
          <a:blip r:embed="rId3">
            <a:alphaModFix/>
          </a:blip>
          <a:stretch>
            <a:fillRect/>
          </a:stretch>
        </p:blipFill>
        <p:spPr>
          <a:xfrm>
            <a:off x="212025" y="1152475"/>
            <a:ext cx="4131374" cy="2165662"/>
          </a:xfrm>
          <a:prstGeom prst="rect">
            <a:avLst/>
          </a:prstGeom>
          <a:noFill/>
          <a:ln>
            <a:noFill/>
          </a:ln>
        </p:spPr>
      </p:pic>
      <p:sp>
        <p:nvSpPr>
          <p:cNvPr id="275" name="Google Shape;275;p28"/>
          <p:cNvSpPr txBox="1"/>
          <p:nvPr>
            <p:ph type="title"/>
          </p:nvPr>
        </p:nvSpPr>
        <p:spPr>
          <a:xfrm>
            <a:off x="0" y="3874300"/>
            <a:ext cx="91440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As Federer started playing greater number of aces, and winning a higher % of first serve points, he started winning Grand Slams.</a:t>
            </a:r>
            <a:endParaRPr sz="1200">
              <a:solidFill>
                <a:srgbClr val="000000"/>
              </a:solidFill>
            </a:endParaRPr>
          </a:p>
          <a:p>
            <a:pPr indent="0" lvl="0" marL="0" rtl="0" algn="ctr">
              <a:spcBef>
                <a:spcPts val="0"/>
              </a:spcBef>
              <a:spcAft>
                <a:spcPts val="0"/>
              </a:spcAft>
              <a:buNone/>
            </a:pPr>
            <a:r>
              <a:rPr lang="en" sz="1200">
                <a:solidFill>
                  <a:srgbClr val="000000"/>
                </a:solidFill>
              </a:rPr>
              <a:t>The dip in 2013 was due to a back injury that he suffered. He made his comeback in 2017 winning 2 Grand Slams that year, playing in sublime form!</a:t>
            </a:r>
            <a:endParaRPr sz="1200">
              <a:solidFill>
                <a:srgbClr val="000000"/>
              </a:solidFill>
            </a:endParaRPr>
          </a:p>
        </p:txBody>
      </p:sp>
      <p:pic>
        <p:nvPicPr>
          <p:cNvPr id="276" name="Google Shape;276;p28"/>
          <p:cNvPicPr preferRelativeResize="0"/>
          <p:nvPr/>
        </p:nvPicPr>
        <p:blipFill rotWithShape="1">
          <a:blip r:embed="rId4">
            <a:alphaModFix/>
          </a:blip>
          <a:srcRect b="0" l="0" r="4030" t="0"/>
          <a:stretch/>
        </p:blipFill>
        <p:spPr>
          <a:xfrm>
            <a:off x="4480050" y="1187900"/>
            <a:ext cx="3795951" cy="2094826"/>
          </a:xfrm>
          <a:prstGeom prst="rect">
            <a:avLst/>
          </a:prstGeom>
          <a:noFill/>
          <a:ln>
            <a:noFill/>
          </a:ln>
        </p:spPr>
      </p:pic>
      <p:grpSp>
        <p:nvGrpSpPr>
          <p:cNvPr id="277" name="Google Shape;277;p28"/>
          <p:cNvGrpSpPr/>
          <p:nvPr/>
        </p:nvGrpSpPr>
        <p:grpSpPr>
          <a:xfrm>
            <a:off x="3075775" y="1464463"/>
            <a:ext cx="4753200" cy="2071750"/>
            <a:chOff x="3075775" y="1464463"/>
            <a:chExt cx="4753200" cy="2071750"/>
          </a:xfrm>
        </p:grpSpPr>
        <p:sp>
          <p:nvSpPr>
            <p:cNvPr id="278" name="Google Shape;278;p28"/>
            <p:cNvSpPr/>
            <p:nvPr/>
          </p:nvSpPr>
          <p:spPr>
            <a:xfrm>
              <a:off x="3075775" y="1464463"/>
              <a:ext cx="284400" cy="1472700"/>
            </a:xfrm>
            <a:prstGeom prst="rect">
              <a:avLst/>
            </a:prstGeom>
            <a:noFill/>
            <a:ln cap="flat" cmpd="sng" w="9525">
              <a:solidFill>
                <a:srgbClr val="E40C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8"/>
            <p:cNvSpPr/>
            <p:nvPr/>
          </p:nvSpPr>
          <p:spPr>
            <a:xfrm>
              <a:off x="7544575" y="1464463"/>
              <a:ext cx="284400" cy="1472700"/>
            </a:xfrm>
            <a:prstGeom prst="rect">
              <a:avLst/>
            </a:prstGeom>
            <a:noFill/>
            <a:ln cap="flat" cmpd="sng" w="9525">
              <a:solidFill>
                <a:srgbClr val="E40C0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8"/>
            <p:cNvSpPr txBox="1"/>
            <p:nvPr/>
          </p:nvSpPr>
          <p:spPr>
            <a:xfrm>
              <a:off x="3683400" y="3318113"/>
              <a:ext cx="1777200" cy="2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Drop in form</a:t>
              </a:r>
              <a:endParaRPr sz="1200"/>
            </a:p>
            <a:p>
              <a:pPr indent="0" lvl="0" marL="0" rtl="0" algn="ctr">
                <a:spcBef>
                  <a:spcPts val="0"/>
                </a:spcBef>
                <a:spcAft>
                  <a:spcPts val="0"/>
                </a:spcAft>
                <a:buNone/>
              </a:pPr>
              <a:r>
                <a:rPr lang="en" sz="1200"/>
                <a:t>due to back injury</a:t>
              </a:r>
              <a:endParaRPr sz="1200"/>
            </a:p>
          </p:txBody>
        </p:sp>
        <p:sp>
          <p:nvSpPr>
            <p:cNvPr id="281" name="Google Shape;281;p28"/>
            <p:cNvSpPr/>
            <p:nvPr/>
          </p:nvSpPr>
          <p:spPr>
            <a:xfrm flipH="1" rot="9932893">
              <a:off x="5157174" y="2954246"/>
              <a:ext cx="2377736" cy="89207"/>
            </a:xfrm>
            <a:prstGeom prst="rightArrow">
              <a:avLst>
                <a:gd fmla="val 50000" name="adj1"/>
                <a:gd fmla="val 50000" name="adj2"/>
              </a:avLst>
            </a:prstGeom>
            <a:solidFill>
              <a:srgbClr val="E40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
            <p:cNvSpPr/>
            <p:nvPr/>
          </p:nvSpPr>
          <p:spPr>
            <a:xfrm flipH="1" rot="1730838">
              <a:off x="3280957" y="3010799"/>
              <a:ext cx="845636" cy="94001"/>
            </a:xfrm>
            <a:prstGeom prst="rightArrow">
              <a:avLst>
                <a:gd fmla="val 50000" name="adj1"/>
                <a:gd fmla="val 50000" name="adj2"/>
              </a:avLst>
            </a:prstGeom>
            <a:solidFill>
              <a:srgbClr val="E40C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800"/>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Trends: Grand Slams won and metrics</a:t>
            </a:r>
            <a:endParaRPr>
              <a:latin typeface="Oswald"/>
              <a:ea typeface="Oswald"/>
              <a:cs typeface="Oswald"/>
              <a:sym typeface="Oswald"/>
            </a:endParaRPr>
          </a:p>
        </p:txBody>
      </p:sp>
      <p:sp>
        <p:nvSpPr>
          <p:cNvPr id="288" name="Google Shape;288;p29"/>
          <p:cNvSpPr txBox="1"/>
          <p:nvPr>
            <p:ph type="title"/>
          </p:nvPr>
        </p:nvSpPr>
        <p:spPr>
          <a:xfrm>
            <a:off x="0" y="3874300"/>
            <a:ext cx="91440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Federer’s strong first and second serve generally compensate for his weak % of return games won.</a:t>
            </a:r>
            <a:endParaRPr sz="1200">
              <a:solidFill>
                <a:srgbClr val="000000"/>
              </a:solidFill>
            </a:endParaRPr>
          </a:p>
          <a:p>
            <a:pPr indent="0" lvl="0" marL="0" rtl="0" algn="ctr">
              <a:spcBef>
                <a:spcPts val="0"/>
              </a:spcBef>
              <a:spcAft>
                <a:spcPts val="0"/>
              </a:spcAft>
              <a:buNone/>
            </a:pPr>
            <a:r>
              <a:rPr lang="en" sz="1200">
                <a:solidFill>
                  <a:srgbClr val="000000"/>
                </a:solidFill>
              </a:rPr>
              <a:t>Against strong returners, he comes up a different game plan to tackle the challenges</a:t>
            </a:r>
            <a:endParaRPr sz="1200">
              <a:solidFill>
                <a:srgbClr val="000000"/>
              </a:solidFill>
            </a:endParaRPr>
          </a:p>
        </p:txBody>
      </p:sp>
      <p:pic>
        <p:nvPicPr>
          <p:cNvPr id="289" name="Google Shape;289;p29"/>
          <p:cNvPicPr preferRelativeResize="0"/>
          <p:nvPr/>
        </p:nvPicPr>
        <p:blipFill rotWithShape="1">
          <a:blip r:embed="rId3">
            <a:alphaModFix/>
          </a:blip>
          <a:srcRect b="0" l="1594" r="0" t="0"/>
          <a:stretch/>
        </p:blipFill>
        <p:spPr>
          <a:xfrm>
            <a:off x="229625" y="1082850"/>
            <a:ext cx="4344725" cy="2310474"/>
          </a:xfrm>
          <a:prstGeom prst="rect">
            <a:avLst/>
          </a:prstGeom>
          <a:noFill/>
          <a:ln>
            <a:noFill/>
          </a:ln>
        </p:spPr>
      </p:pic>
      <p:pic>
        <p:nvPicPr>
          <p:cNvPr id="290" name="Google Shape;290;p29"/>
          <p:cNvPicPr preferRelativeResize="0"/>
          <p:nvPr/>
        </p:nvPicPr>
        <p:blipFill>
          <a:blip r:embed="rId4">
            <a:alphaModFix/>
          </a:blip>
          <a:stretch>
            <a:fillRect/>
          </a:stretch>
        </p:blipFill>
        <p:spPr>
          <a:xfrm>
            <a:off x="4723675" y="1101925"/>
            <a:ext cx="4196576" cy="22322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sp>
        <p:nvSpPr>
          <p:cNvPr id="295" name="Google Shape;295;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Trends: Grand Slams won and metrics</a:t>
            </a:r>
            <a:endParaRPr>
              <a:latin typeface="Oswald"/>
              <a:ea typeface="Oswald"/>
              <a:cs typeface="Oswald"/>
              <a:sym typeface="Oswald"/>
            </a:endParaRPr>
          </a:p>
          <a:p>
            <a:pPr indent="0" lvl="0" marL="0" rtl="0" algn="l">
              <a:spcBef>
                <a:spcPts val="0"/>
              </a:spcBef>
              <a:spcAft>
                <a:spcPts val="0"/>
              </a:spcAft>
              <a:buNone/>
            </a:pPr>
            <a:r>
              <a:t/>
            </a:r>
            <a:endParaRPr/>
          </a:p>
        </p:txBody>
      </p:sp>
      <p:pic>
        <p:nvPicPr>
          <p:cNvPr id="296" name="Google Shape;296;p30"/>
          <p:cNvPicPr preferRelativeResize="0"/>
          <p:nvPr/>
        </p:nvPicPr>
        <p:blipFill>
          <a:blip r:embed="rId3">
            <a:alphaModFix/>
          </a:blip>
          <a:stretch>
            <a:fillRect/>
          </a:stretch>
        </p:blipFill>
        <p:spPr>
          <a:xfrm>
            <a:off x="311700" y="1087700"/>
            <a:ext cx="4066763" cy="2136425"/>
          </a:xfrm>
          <a:prstGeom prst="rect">
            <a:avLst/>
          </a:prstGeom>
          <a:noFill/>
          <a:ln>
            <a:noFill/>
          </a:ln>
        </p:spPr>
      </p:pic>
      <p:pic>
        <p:nvPicPr>
          <p:cNvPr id="297" name="Google Shape;297;p30"/>
          <p:cNvPicPr preferRelativeResize="0"/>
          <p:nvPr/>
        </p:nvPicPr>
        <p:blipFill>
          <a:blip r:embed="rId4">
            <a:alphaModFix/>
          </a:blip>
          <a:stretch>
            <a:fillRect/>
          </a:stretch>
        </p:blipFill>
        <p:spPr>
          <a:xfrm>
            <a:off x="4821225" y="1087701"/>
            <a:ext cx="4011074" cy="2136415"/>
          </a:xfrm>
          <a:prstGeom prst="rect">
            <a:avLst/>
          </a:prstGeom>
          <a:noFill/>
          <a:ln>
            <a:noFill/>
          </a:ln>
        </p:spPr>
      </p:pic>
      <p:sp>
        <p:nvSpPr>
          <p:cNvPr id="298" name="Google Shape;298;p30"/>
          <p:cNvSpPr txBox="1"/>
          <p:nvPr>
            <p:ph type="title"/>
          </p:nvPr>
        </p:nvSpPr>
        <p:spPr>
          <a:xfrm>
            <a:off x="0" y="3874300"/>
            <a:ext cx="9144000" cy="99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00000"/>
                </a:solidFill>
              </a:rPr>
              <a:t>Although Federer has a weak record in converting break points, his strong serve and high percentage numbers for break points saved, give him enough opportunities to tilt the scales in his favor</a:t>
            </a:r>
            <a:endParaRPr sz="12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02" name="Shape 302"/>
        <p:cNvGrpSpPr/>
        <p:nvPr/>
      </p:nvGrpSpPr>
      <p:grpSpPr>
        <a:xfrm>
          <a:off x="0" y="0"/>
          <a:ext cx="0" cy="0"/>
          <a:chOff x="0" y="0"/>
          <a:chExt cx="0" cy="0"/>
        </a:xfrm>
      </p:grpSpPr>
      <p:sp>
        <p:nvSpPr>
          <p:cNvPr id="303" name="Google Shape;303;p31"/>
          <p:cNvSpPr txBox="1"/>
          <p:nvPr>
            <p:ph type="title"/>
          </p:nvPr>
        </p:nvSpPr>
        <p:spPr>
          <a:xfrm>
            <a:off x="0" y="4075775"/>
            <a:ext cx="9144000" cy="1067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FFFFFF"/>
                </a:solidFill>
              </a:rPr>
              <a:t>Talent, hardwork, attention to detail coupled with staggering game statistics have led to astounding success for Federer! What he lacks in some metrics, he makes up in others producing one of the strongest games the sport has ever witnessed. He recently won </a:t>
            </a:r>
            <a:r>
              <a:rPr b="1" lang="en" sz="1200">
                <a:solidFill>
                  <a:srgbClr val="00FFFF"/>
                </a:solidFill>
              </a:rPr>
              <a:t>103rd career title</a:t>
            </a:r>
            <a:r>
              <a:rPr lang="en" sz="1200">
                <a:solidFill>
                  <a:srgbClr val="FFFFFF"/>
                </a:solidFill>
              </a:rPr>
              <a:t>, the second highest in the history of men’s tennis, only 6 behind all time leader, Jimmy Connors </a:t>
            </a:r>
            <a:endParaRPr sz="1200">
              <a:solidFill>
                <a:srgbClr val="FFFFFF"/>
              </a:solidFill>
            </a:endParaRPr>
          </a:p>
        </p:txBody>
      </p:sp>
      <p:pic>
        <p:nvPicPr>
          <p:cNvPr id="304" name="Google Shape;304;p31"/>
          <p:cNvPicPr preferRelativeResize="0"/>
          <p:nvPr/>
        </p:nvPicPr>
        <p:blipFill>
          <a:blip r:embed="rId3">
            <a:alphaModFix/>
          </a:blip>
          <a:stretch>
            <a:fillRect/>
          </a:stretch>
        </p:blipFill>
        <p:spPr>
          <a:xfrm>
            <a:off x="949075" y="0"/>
            <a:ext cx="7245850" cy="4075774"/>
          </a:xfrm>
          <a:prstGeom prst="rect">
            <a:avLst/>
          </a:prstGeom>
          <a:noFill/>
          <a:ln>
            <a:noFill/>
          </a:ln>
        </p:spPr>
      </p:pic>
      <p:sp>
        <p:nvSpPr>
          <p:cNvPr id="305" name="Google Shape;305;p31"/>
          <p:cNvSpPr txBox="1"/>
          <p:nvPr/>
        </p:nvSpPr>
        <p:spPr>
          <a:xfrm>
            <a:off x="0" y="4821300"/>
            <a:ext cx="9144000" cy="3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FFFFFF"/>
                </a:solidFill>
              </a:rPr>
              <a:t>Im</a:t>
            </a:r>
            <a:r>
              <a:rPr lang="en" sz="1000">
                <a:solidFill>
                  <a:srgbClr val="FFFFFF"/>
                </a:solidFill>
              </a:rPr>
              <a:t>age source and linked article: </a:t>
            </a:r>
            <a:r>
              <a:rPr lang="en" sz="1000">
                <a:solidFill>
                  <a:srgbClr val="FFFFFF"/>
                </a:solidFill>
              </a:rPr>
              <a:t>https://tinyurl.com/tany8ye</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b="23994" l="0" r="0" t="0"/>
          <a:stretch/>
        </p:blipFill>
        <p:spPr>
          <a:xfrm>
            <a:off x="0" y="0"/>
            <a:ext cx="9144000" cy="4343650"/>
          </a:xfrm>
          <a:prstGeom prst="rect">
            <a:avLst/>
          </a:prstGeom>
          <a:noFill/>
          <a:ln>
            <a:noFill/>
          </a:ln>
        </p:spPr>
      </p:pic>
      <p:sp>
        <p:nvSpPr>
          <p:cNvPr id="63" name="Google Shape;63;p14"/>
          <p:cNvSpPr txBox="1"/>
          <p:nvPr>
            <p:ph idx="1" type="body"/>
          </p:nvPr>
        </p:nvSpPr>
        <p:spPr>
          <a:xfrm>
            <a:off x="0" y="4259650"/>
            <a:ext cx="9144000" cy="88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000000"/>
                </a:solidFill>
              </a:rPr>
              <a:t>Roger Federer</a:t>
            </a:r>
            <a:r>
              <a:rPr lang="en" sz="1400">
                <a:solidFill>
                  <a:srgbClr val="000000"/>
                </a:solidFill>
              </a:rPr>
              <a:t> is widely regarded as the </a:t>
            </a:r>
            <a:r>
              <a:rPr b="1" lang="en" sz="1400">
                <a:solidFill>
                  <a:srgbClr val="000000"/>
                </a:solidFill>
              </a:rPr>
              <a:t>Greatest of All Time</a:t>
            </a:r>
            <a:r>
              <a:rPr lang="en" sz="1400">
                <a:solidFill>
                  <a:srgbClr val="000000"/>
                </a:solidFill>
              </a:rPr>
              <a:t> in the history Men’s Lawn Tennis. He attributes it to hard work, </a:t>
            </a:r>
            <a:r>
              <a:rPr lang="en" sz="1400">
                <a:solidFill>
                  <a:srgbClr val="000000"/>
                </a:solidFill>
              </a:rPr>
              <a:t>continuous</a:t>
            </a:r>
            <a:r>
              <a:rPr lang="en" sz="1400">
                <a:solidFill>
                  <a:srgbClr val="000000"/>
                </a:solidFill>
              </a:rPr>
              <a:t> reinvention and family support. But what do his </a:t>
            </a:r>
            <a:r>
              <a:rPr b="1" lang="en" sz="1400">
                <a:solidFill>
                  <a:srgbClr val="000000"/>
                </a:solidFill>
              </a:rPr>
              <a:t>career statistics</a:t>
            </a:r>
            <a:r>
              <a:rPr lang="en" sz="1400">
                <a:solidFill>
                  <a:srgbClr val="000000"/>
                </a:solidFill>
              </a:rPr>
              <a:t> tell us about his game and how can other players and coaches learn from these numbers?</a:t>
            </a:r>
            <a:endParaRPr sz="1400">
              <a:solidFill>
                <a:srgbClr val="000000"/>
              </a:solidFill>
            </a:endParaRPr>
          </a:p>
        </p:txBody>
      </p:sp>
      <p:sp>
        <p:nvSpPr>
          <p:cNvPr id="64" name="Google Shape;64;p14"/>
          <p:cNvSpPr/>
          <p:nvPr/>
        </p:nvSpPr>
        <p:spPr>
          <a:xfrm>
            <a:off x="6790500" y="4761300"/>
            <a:ext cx="2353500" cy="382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900"/>
              <a:t>Image Source: https://tinyurl.com/vpphhu5</a:t>
            </a:r>
            <a:endParaRPr sz="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3"/>
                                        </p:tgtEl>
                                        <p:attrNameLst>
                                          <p:attrName>style.visibility</p:attrName>
                                        </p:attrNameLst>
                                      </p:cBhvr>
                                      <p:to>
                                        <p:strVal val="visible"/>
                                      </p:to>
                                    </p:set>
                                    <p:animEffect filter="fade" transition="in">
                                      <p:cBhvr>
                                        <p:cTn dur="1000"/>
                                        <p:tgtEl>
                                          <p:spTgt spid="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pic>
        <p:nvPicPr>
          <p:cNvPr id="310" name="Google Shape;310;p32"/>
          <p:cNvPicPr preferRelativeResize="0"/>
          <p:nvPr/>
        </p:nvPicPr>
        <p:blipFill>
          <a:blip r:embed="rId3">
            <a:alphaModFix/>
          </a:blip>
          <a:stretch>
            <a:fillRect/>
          </a:stretch>
        </p:blipFill>
        <p:spPr>
          <a:xfrm>
            <a:off x="0" y="0"/>
            <a:ext cx="9144000" cy="5143501"/>
          </a:xfrm>
          <a:prstGeom prst="rect">
            <a:avLst/>
          </a:prstGeom>
          <a:noFill/>
          <a:ln>
            <a:noFill/>
          </a:ln>
        </p:spPr>
      </p:pic>
      <p:sp>
        <p:nvSpPr>
          <p:cNvPr id="311" name="Google Shape;311;p32"/>
          <p:cNvSpPr txBox="1"/>
          <p:nvPr>
            <p:ph type="title"/>
          </p:nvPr>
        </p:nvSpPr>
        <p:spPr>
          <a:xfrm>
            <a:off x="6110325" y="4800450"/>
            <a:ext cx="3033600" cy="265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000">
                <a:solidFill>
                  <a:srgbClr val="000000"/>
                </a:solidFill>
              </a:rPr>
              <a:t>Image Source: https://tinyurl.com/rl6x29l</a:t>
            </a:r>
            <a:endParaRPr sz="10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3"/>
          <p:cNvSpPr txBox="1"/>
          <p:nvPr>
            <p:ph type="title"/>
          </p:nvPr>
        </p:nvSpPr>
        <p:spPr>
          <a:xfrm>
            <a:off x="311700" y="21337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Oswald"/>
                <a:ea typeface="Oswald"/>
                <a:cs typeface="Oswald"/>
                <a:sym typeface="Oswald"/>
              </a:rPr>
              <a:t>Appendix</a:t>
            </a:r>
            <a:endParaRPr>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20" name="Shape 320"/>
        <p:cNvGrpSpPr/>
        <p:nvPr/>
      </p:nvGrpSpPr>
      <p:grpSpPr>
        <a:xfrm>
          <a:off x="0" y="0"/>
          <a:ext cx="0" cy="0"/>
          <a:chOff x="0" y="0"/>
          <a:chExt cx="0" cy="0"/>
        </a:xfrm>
      </p:grpSpPr>
      <p:sp>
        <p:nvSpPr>
          <p:cNvPr id="321" name="Google Shape;321;p34"/>
          <p:cNvSpPr txBox="1"/>
          <p:nvPr/>
        </p:nvSpPr>
        <p:spPr>
          <a:xfrm>
            <a:off x="240875" y="2094775"/>
            <a:ext cx="8610900" cy="86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rPr>
              <a:t>A tribute to Federer’s 20 Grand Slam wins: </a:t>
            </a:r>
            <a:r>
              <a:rPr lang="en" sz="1800" u="sng">
                <a:solidFill>
                  <a:schemeClr val="hlink"/>
                </a:solidFill>
                <a:hlinkClick r:id="rId3"/>
              </a:rPr>
              <a:t>https://www.youtube.com/watch?v=-uhipfpU2AQ</a:t>
            </a:r>
            <a:endParaRPr sz="18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Sources and References</a:t>
            </a:r>
            <a:endParaRPr/>
          </a:p>
        </p:txBody>
      </p:sp>
      <p:sp>
        <p:nvSpPr>
          <p:cNvPr id="327" name="Google Shape;327;p35"/>
          <p:cNvSpPr txBox="1"/>
          <p:nvPr/>
        </p:nvSpPr>
        <p:spPr>
          <a:xfrm>
            <a:off x="448750" y="1098175"/>
            <a:ext cx="8296500" cy="33600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100" u="sng">
                <a:solidFill>
                  <a:schemeClr val="hlink"/>
                </a:solidFill>
                <a:hlinkClick r:id="rId3"/>
              </a:rPr>
              <a:t>https://scroll.in/field/915291/data-check-roger-federers-100-atp-titles-and-what-it-tells-us-about-his-spectacular-career</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4"/>
              </a:rPr>
              <a:t>http://www.tennisabstract.com/cgi-bin/player.cgi?p=RogerFederer#head-to-heads-h</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5"/>
              </a:rPr>
              <a:t>https://data.world/nrippner/roger-federer</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6"/>
              </a:rPr>
              <a:t>https://www.tennisprofiler.com/federer</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7"/>
              </a:rPr>
              <a:t>https://www.statista.com/statistics/263034/male-tennis-players-with-the-most-victories-at-grand-slam-tournaments/</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8"/>
              </a:rPr>
              <a:t>https://www.atptour.com/en/stats/service-games-won</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9"/>
              </a:rPr>
              <a:t>https://www.hubgets.com/blog/biggest-secret-behind-roger-federer-success/</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10"/>
              </a:rPr>
              <a:t>https://www.dansilvestre.com/roger-federer-career/</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11"/>
              </a:rPr>
              <a:t>https://www.eurosport.com/tennis/australian-open/2018/tennis-roger-federer-s-grand-slam-records-in-numbers_sto6503057/story.shtml</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12"/>
              </a:rPr>
              <a:t>https://www.youtube.com/watch?v=-uhipfpU2AQ</a:t>
            </a:r>
            <a:endParaRPr sz="1100" u="sng">
              <a:solidFill>
                <a:schemeClr val="hlink"/>
              </a:solidFill>
            </a:endParaRPr>
          </a:p>
          <a:p>
            <a:pPr indent="-317500" lvl="0" marL="457200" rtl="0" algn="l">
              <a:spcBef>
                <a:spcPts val="0"/>
              </a:spcBef>
              <a:spcAft>
                <a:spcPts val="0"/>
              </a:spcAft>
              <a:buSzPts val="1400"/>
              <a:buChar char="●"/>
            </a:pPr>
            <a:r>
              <a:rPr lang="en" sz="1100" u="sng">
                <a:solidFill>
                  <a:schemeClr val="hlink"/>
                </a:solidFill>
                <a:hlinkClick r:id="rId13"/>
              </a:rPr>
              <a:t>https://www.usopen.org/en_US/news/articles/2019-03-02/2019-03-03_roger_federer_wins_100th_career_title.html</a:t>
            </a:r>
            <a:endParaRPr sz="1100" u="sng">
              <a:solidFill>
                <a:schemeClr val="hlink"/>
              </a:solidFill>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Career Stats: 20 Grand Slams Won</a:t>
            </a:r>
            <a:endParaRPr>
              <a:latin typeface="Oswald"/>
              <a:ea typeface="Oswald"/>
              <a:cs typeface="Oswald"/>
              <a:sym typeface="Oswald"/>
            </a:endParaRPr>
          </a:p>
        </p:txBody>
      </p:sp>
      <p:pic>
        <p:nvPicPr>
          <p:cNvPr id="70" name="Google Shape;70;p15"/>
          <p:cNvPicPr preferRelativeResize="0"/>
          <p:nvPr/>
        </p:nvPicPr>
        <p:blipFill rotWithShape="1">
          <a:blip r:embed="rId3">
            <a:alphaModFix/>
          </a:blip>
          <a:srcRect b="0" l="954" r="1693" t="7287"/>
          <a:stretch/>
        </p:blipFill>
        <p:spPr>
          <a:xfrm>
            <a:off x="218150" y="1354700"/>
            <a:ext cx="6716300" cy="3375850"/>
          </a:xfrm>
          <a:prstGeom prst="rect">
            <a:avLst/>
          </a:prstGeom>
          <a:noFill/>
          <a:ln>
            <a:noFill/>
          </a:ln>
        </p:spPr>
      </p:pic>
      <p:sp>
        <p:nvSpPr>
          <p:cNvPr id="71" name="Google Shape;71;p15"/>
          <p:cNvSpPr/>
          <p:nvPr/>
        </p:nvSpPr>
        <p:spPr>
          <a:xfrm>
            <a:off x="6934450" y="1676250"/>
            <a:ext cx="1897800" cy="1977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500">
                <a:solidFill>
                  <a:srgbClr val="E40C0C"/>
                </a:solidFill>
                <a:latin typeface="Impact"/>
                <a:ea typeface="Impact"/>
                <a:cs typeface="Impact"/>
                <a:sym typeface="Impact"/>
              </a:rPr>
              <a:t>20</a:t>
            </a:r>
            <a:endParaRPr b="1" sz="3500">
              <a:solidFill>
                <a:srgbClr val="E40C0C"/>
              </a:solidFill>
              <a:latin typeface="Impact"/>
              <a:ea typeface="Impact"/>
              <a:cs typeface="Impact"/>
              <a:sym typeface="Impact"/>
            </a:endParaRPr>
          </a:p>
          <a:p>
            <a:pPr indent="0" lvl="0" marL="0" rtl="0" algn="ctr">
              <a:spcBef>
                <a:spcPts val="0"/>
              </a:spcBef>
              <a:spcAft>
                <a:spcPts val="0"/>
              </a:spcAft>
              <a:buNone/>
            </a:pPr>
            <a:r>
              <a:t/>
            </a:r>
            <a:endParaRPr b="1" sz="2000">
              <a:solidFill>
                <a:srgbClr val="E40C0C"/>
              </a:solidFill>
            </a:endParaRPr>
          </a:p>
          <a:p>
            <a:pPr indent="0" lvl="0" marL="0" rtl="0" algn="ctr">
              <a:spcBef>
                <a:spcPts val="0"/>
              </a:spcBef>
              <a:spcAft>
                <a:spcPts val="0"/>
              </a:spcAft>
              <a:buClr>
                <a:schemeClr val="dk1"/>
              </a:buClr>
              <a:buSzPts val="1100"/>
              <a:buFont typeface="Arial"/>
              <a:buNone/>
            </a:pPr>
            <a:r>
              <a:rPr lang="en" sz="1300">
                <a:solidFill>
                  <a:schemeClr val="dk1"/>
                </a:solidFill>
              </a:rPr>
              <a:t>The highest number of Grand Slam Titles won in the history of Men’s Tennis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Career Stats: An overview of Men’s Tennis</a:t>
            </a:r>
            <a:endParaRPr>
              <a:latin typeface="Oswald"/>
              <a:ea typeface="Oswald"/>
              <a:cs typeface="Oswald"/>
              <a:sym typeface="Oswald"/>
            </a:endParaRPr>
          </a:p>
          <a:p>
            <a:pPr indent="0" lvl="0" marL="0" rtl="0" algn="l">
              <a:spcBef>
                <a:spcPts val="0"/>
              </a:spcBef>
              <a:spcAft>
                <a:spcPts val="0"/>
              </a:spcAft>
              <a:buNone/>
            </a:pPr>
            <a:r>
              <a:t/>
            </a:r>
            <a:endParaRPr/>
          </a:p>
        </p:txBody>
      </p:sp>
      <p:pic>
        <p:nvPicPr>
          <p:cNvPr id="77" name="Google Shape;77;p16"/>
          <p:cNvPicPr preferRelativeResize="0"/>
          <p:nvPr/>
        </p:nvPicPr>
        <p:blipFill rotWithShape="1">
          <a:blip r:embed="rId3">
            <a:alphaModFix/>
          </a:blip>
          <a:srcRect b="1435" l="1274" r="34672" t="2861"/>
          <a:stretch/>
        </p:blipFill>
        <p:spPr>
          <a:xfrm>
            <a:off x="374775" y="1256325"/>
            <a:ext cx="3173549" cy="3467650"/>
          </a:xfrm>
          <a:prstGeom prst="rect">
            <a:avLst/>
          </a:prstGeom>
          <a:noFill/>
          <a:ln>
            <a:noFill/>
          </a:ln>
        </p:spPr>
      </p:pic>
      <p:pic>
        <p:nvPicPr>
          <p:cNvPr id="78" name="Google Shape;78;p16"/>
          <p:cNvPicPr preferRelativeResize="0"/>
          <p:nvPr/>
        </p:nvPicPr>
        <p:blipFill rotWithShape="1">
          <a:blip r:embed="rId4">
            <a:alphaModFix/>
          </a:blip>
          <a:srcRect b="0" l="0" r="0" t="0"/>
          <a:stretch/>
        </p:blipFill>
        <p:spPr>
          <a:xfrm>
            <a:off x="3828150" y="1204403"/>
            <a:ext cx="3236626" cy="3519572"/>
          </a:xfrm>
          <a:prstGeom prst="rect">
            <a:avLst/>
          </a:prstGeom>
          <a:noFill/>
          <a:ln>
            <a:noFill/>
          </a:ln>
        </p:spPr>
      </p:pic>
      <p:sp>
        <p:nvSpPr>
          <p:cNvPr id="79" name="Google Shape;79;p16"/>
          <p:cNvSpPr/>
          <p:nvPr/>
        </p:nvSpPr>
        <p:spPr>
          <a:xfrm>
            <a:off x="7064775" y="1821875"/>
            <a:ext cx="1897800" cy="1977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Federer still ahead in the Grand Slam race at the age of 38!</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How does he do it?</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400"/>
                                        <p:tgtEl>
                                          <p:spTgt spid="77"/>
                                        </p:tgtEl>
                                      </p:cBhvr>
                                    </p:animEffect>
                                  </p:childTnLst>
                                </p:cTn>
                              </p:par>
                            </p:childTnLst>
                          </p:cTn>
                        </p:par>
                        <p:par>
                          <p:cTn fill="hold">
                            <p:stCondLst>
                              <p:cond delay="1400"/>
                            </p:stCondLst>
                            <p:childTnLst>
                              <p:par>
                                <p:cTn fill="hold" nodeType="after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par>
                          <p:cTn fill="hold">
                            <p:stCondLst>
                              <p:cond delay="2400"/>
                            </p:stCondLst>
                            <p:childTnLst>
                              <p:par>
                                <p:cTn fill="hold" nodeType="after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5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Success on different surfaces</a:t>
            </a:r>
            <a:endParaRPr>
              <a:latin typeface="Oswald"/>
              <a:ea typeface="Oswald"/>
              <a:cs typeface="Oswald"/>
              <a:sym typeface="Oswald"/>
            </a:endParaRPr>
          </a:p>
        </p:txBody>
      </p:sp>
      <p:grpSp>
        <p:nvGrpSpPr>
          <p:cNvPr id="85" name="Google Shape;85;p17"/>
          <p:cNvGrpSpPr/>
          <p:nvPr/>
        </p:nvGrpSpPr>
        <p:grpSpPr>
          <a:xfrm>
            <a:off x="5636375" y="1038600"/>
            <a:ext cx="3411851" cy="3282175"/>
            <a:chOff x="5636375" y="1038600"/>
            <a:chExt cx="3411851" cy="3282175"/>
          </a:xfrm>
        </p:grpSpPr>
        <p:pic>
          <p:nvPicPr>
            <p:cNvPr id="86" name="Google Shape;86;p17"/>
            <p:cNvPicPr preferRelativeResize="0"/>
            <p:nvPr/>
          </p:nvPicPr>
          <p:blipFill rotWithShape="1">
            <a:blip r:embed="rId3">
              <a:alphaModFix/>
            </a:blip>
            <a:srcRect b="0" l="17294" r="20915" t="0"/>
            <a:stretch/>
          </p:blipFill>
          <p:spPr>
            <a:xfrm>
              <a:off x="5636375" y="1038600"/>
              <a:ext cx="3411851" cy="3282175"/>
            </a:xfrm>
            <a:prstGeom prst="rect">
              <a:avLst/>
            </a:prstGeom>
            <a:noFill/>
            <a:ln>
              <a:noFill/>
            </a:ln>
          </p:spPr>
        </p:pic>
        <p:sp>
          <p:nvSpPr>
            <p:cNvPr id="87" name="Google Shape;87;p17"/>
            <p:cNvSpPr txBox="1"/>
            <p:nvPr/>
          </p:nvSpPr>
          <p:spPr>
            <a:xfrm>
              <a:off x="7201475" y="3095675"/>
              <a:ext cx="799200" cy="25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82%</a:t>
              </a:r>
              <a:endParaRPr b="1" sz="1200"/>
            </a:p>
          </p:txBody>
        </p:sp>
        <p:sp>
          <p:nvSpPr>
            <p:cNvPr id="88" name="Google Shape;88;p17"/>
            <p:cNvSpPr txBox="1"/>
            <p:nvPr/>
          </p:nvSpPr>
          <p:spPr>
            <a:xfrm>
              <a:off x="6567525" y="2165225"/>
              <a:ext cx="799200" cy="25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18</a:t>
              </a:r>
              <a:r>
                <a:rPr b="1" lang="en" sz="1200"/>
                <a:t>%</a:t>
              </a:r>
              <a:endParaRPr b="1" sz="1200"/>
            </a:p>
          </p:txBody>
        </p:sp>
      </p:grpSp>
      <p:grpSp>
        <p:nvGrpSpPr>
          <p:cNvPr id="89" name="Google Shape;89;p17"/>
          <p:cNvGrpSpPr/>
          <p:nvPr/>
        </p:nvGrpSpPr>
        <p:grpSpPr>
          <a:xfrm>
            <a:off x="111500" y="1185550"/>
            <a:ext cx="6056400" cy="3287625"/>
            <a:chOff x="111500" y="1185550"/>
            <a:chExt cx="6056400" cy="3287625"/>
          </a:xfrm>
        </p:grpSpPr>
        <p:grpSp>
          <p:nvGrpSpPr>
            <p:cNvPr id="90" name="Google Shape;90;p17"/>
            <p:cNvGrpSpPr/>
            <p:nvPr/>
          </p:nvGrpSpPr>
          <p:grpSpPr>
            <a:xfrm>
              <a:off x="111500" y="1185550"/>
              <a:ext cx="6056400" cy="3212575"/>
              <a:chOff x="111500" y="1337950"/>
              <a:chExt cx="6056400" cy="3212575"/>
            </a:xfrm>
          </p:grpSpPr>
          <p:pic>
            <p:nvPicPr>
              <p:cNvPr id="91" name="Google Shape;91;p17"/>
              <p:cNvPicPr preferRelativeResize="0"/>
              <p:nvPr/>
            </p:nvPicPr>
            <p:blipFill rotWithShape="1">
              <a:blip r:embed="rId4">
                <a:alphaModFix/>
              </a:blip>
              <a:srcRect b="2225" l="1625" r="1625" t="7309"/>
              <a:stretch/>
            </p:blipFill>
            <p:spPr>
              <a:xfrm>
                <a:off x="399625" y="1397300"/>
                <a:ext cx="5236750" cy="3153225"/>
              </a:xfrm>
              <a:prstGeom prst="rect">
                <a:avLst/>
              </a:prstGeom>
              <a:noFill/>
              <a:ln>
                <a:noFill/>
              </a:ln>
            </p:spPr>
          </p:pic>
          <p:sp>
            <p:nvSpPr>
              <p:cNvPr id="92" name="Google Shape;92;p17"/>
              <p:cNvSpPr txBox="1"/>
              <p:nvPr/>
            </p:nvSpPr>
            <p:spPr>
              <a:xfrm>
                <a:off x="1222400" y="1727375"/>
                <a:ext cx="799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73%</a:t>
                </a:r>
                <a:endParaRPr b="1" sz="1200"/>
              </a:p>
            </p:txBody>
          </p:sp>
          <p:sp>
            <p:nvSpPr>
              <p:cNvPr id="93" name="Google Shape;93;p17"/>
              <p:cNvSpPr txBox="1"/>
              <p:nvPr/>
            </p:nvSpPr>
            <p:spPr>
              <a:xfrm>
                <a:off x="1931350" y="2350300"/>
                <a:ext cx="799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87</a:t>
                </a:r>
                <a:r>
                  <a:rPr b="1" lang="en" sz="1200"/>
                  <a:t>%</a:t>
                </a:r>
                <a:endParaRPr b="1" sz="1200"/>
              </a:p>
            </p:txBody>
          </p:sp>
          <p:sp>
            <p:nvSpPr>
              <p:cNvPr id="94" name="Google Shape;94;p17"/>
              <p:cNvSpPr txBox="1"/>
              <p:nvPr/>
            </p:nvSpPr>
            <p:spPr>
              <a:xfrm>
                <a:off x="2290025" y="2986125"/>
                <a:ext cx="799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76%</a:t>
                </a:r>
                <a:endParaRPr b="1" sz="1200"/>
              </a:p>
            </p:txBody>
          </p:sp>
          <p:sp>
            <p:nvSpPr>
              <p:cNvPr id="95" name="Google Shape;95;p17"/>
              <p:cNvSpPr txBox="1"/>
              <p:nvPr/>
            </p:nvSpPr>
            <p:spPr>
              <a:xfrm>
                <a:off x="5368700" y="3602575"/>
                <a:ext cx="799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t>8</a:t>
                </a:r>
                <a:r>
                  <a:rPr b="1" lang="en" sz="1200"/>
                  <a:t>3%</a:t>
                </a:r>
                <a:endParaRPr b="1" sz="1200"/>
              </a:p>
            </p:txBody>
          </p:sp>
          <p:sp>
            <p:nvSpPr>
              <p:cNvPr id="96" name="Google Shape;96;p17"/>
              <p:cNvSpPr txBox="1"/>
              <p:nvPr/>
            </p:nvSpPr>
            <p:spPr>
              <a:xfrm>
                <a:off x="111500" y="1727375"/>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t>Carpet</a:t>
                </a:r>
                <a:endParaRPr b="1" sz="1200"/>
              </a:p>
            </p:txBody>
          </p:sp>
          <p:sp>
            <p:nvSpPr>
              <p:cNvPr id="97" name="Google Shape;97;p17"/>
              <p:cNvSpPr txBox="1"/>
              <p:nvPr/>
            </p:nvSpPr>
            <p:spPr>
              <a:xfrm>
                <a:off x="111500" y="2350300"/>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t>Grass</a:t>
                </a:r>
                <a:endParaRPr b="1" sz="1200"/>
              </a:p>
            </p:txBody>
          </p:sp>
          <p:sp>
            <p:nvSpPr>
              <p:cNvPr id="98" name="Google Shape;98;p17"/>
              <p:cNvSpPr txBox="1"/>
              <p:nvPr/>
            </p:nvSpPr>
            <p:spPr>
              <a:xfrm>
                <a:off x="111500" y="2973225"/>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t>Clay</a:t>
                </a:r>
                <a:endParaRPr b="1" sz="1200"/>
              </a:p>
            </p:txBody>
          </p:sp>
          <p:sp>
            <p:nvSpPr>
              <p:cNvPr id="99" name="Google Shape;99;p17"/>
              <p:cNvSpPr txBox="1"/>
              <p:nvPr/>
            </p:nvSpPr>
            <p:spPr>
              <a:xfrm>
                <a:off x="111500" y="3596150"/>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t>Hard</a:t>
                </a:r>
                <a:endParaRPr b="1" sz="1200"/>
              </a:p>
            </p:txBody>
          </p:sp>
          <p:sp>
            <p:nvSpPr>
              <p:cNvPr id="100" name="Google Shape;100;p17"/>
              <p:cNvSpPr txBox="1"/>
              <p:nvPr/>
            </p:nvSpPr>
            <p:spPr>
              <a:xfrm>
                <a:off x="199425" y="1337950"/>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b="1" sz="1200"/>
              </a:p>
            </p:txBody>
          </p:sp>
        </p:grpSp>
        <p:sp>
          <p:nvSpPr>
            <p:cNvPr id="101" name="Google Shape;101;p17"/>
            <p:cNvSpPr txBox="1"/>
            <p:nvPr/>
          </p:nvSpPr>
          <p:spPr>
            <a:xfrm>
              <a:off x="2893650" y="4215475"/>
              <a:ext cx="7992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t>Matches</a:t>
              </a:r>
              <a:endParaRPr b="1" sz="1200"/>
            </a:p>
          </p:txBody>
        </p:sp>
      </p:grpSp>
      <p:sp>
        <p:nvSpPr>
          <p:cNvPr id="102" name="Google Shape;102;p17"/>
          <p:cNvSpPr txBox="1"/>
          <p:nvPr>
            <p:ph idx="1" type="body"/>
          </p:nvPr>
        </p:nvSpPr>
        <p:spPr>
          <a:xfrm>
            <a:off x="0" y="4473175"/>
            <a:ext cx="9144000" cy="670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400">
                <a:solidFill>
                  <a:srgbClr val="000000"/>
                </a:solidFill>
              </a:rPr>
              <a:t>Federer has performed exceptionally well on </a:t>
            </a:r>
            <a:r>
              <a:rPr b="1" lang="en" sz="1400">
                <a:solidFill>
                  <a:srgbClr val="000000"/>
                </a:solidFill>
              </a:rPr>
              <a:t>grass courts and hard courts </a:t>
            </a:r>
            <a:endParaRPr b="1" sz="14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1000"/>
                                        <p:tgtEl>
                                          <p:spTgt spid="8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Oswald"/>
                <a:ea typeface="Oswald"/>
                <a:cs typeface="Oswald"/>
                <a:sym typeface="Oswald"/>
              </a:rPr>
              <a:t>Success against o</a:t>
            </a:r>
            <a:r>
              <a:rPr lang="en">
                <a:latin typeface="Oswald"/>
                <a:ea typeface="Oswald"/>
                <a:cs typeface="Oswald"/>
                <a:sym typeface="Oswald"/>
              </a:rPr>
              <a:t>pponents</a:t>
            </a:r>
            <a:endParaRPr>
              <a:latin typeface="Oswald"/>
              <a:ea typeface="Oswald"/>
              <a:cs typeface="Oswald"/>
              <a:sym typeface="Oswald"/>
            </a:endParaRPr>
          </a:p>
        </p:txBody>
      </p:sp>
      <p:grpSp>
        <p:nvGrpSpPr>
          <p:cNvPr id="108" name="Google Shape;108;p18"/>
          <p:cNvGrpSpPr/>
          <p:nvPr/>
        </p:nvGrpSpPr>
        <p:grpSpPr>
          <a:xfrm>
            <a:off x="206775" y="1427225"/>
            <a:ext cx="6830025" cy="3646525"/>
            <a:chOff x="206775" y="1427225"/>
            <a:chExt cx="6830025" cy="3646525"/>
          </a:xfrm>
        </p:grpSpPr>
        <p:pic>
          <p:nvPicPr>
            <p:cNvPr id="109" name="Google Shape;109;p18"/>
            <p:cNvPicPr preferRelativeResize="0"/>
            <p:nvPr/>
          </p:nvPicPr>
          <p:blipFill rotWithShape="1">
            <a:blip r:embed="rId3">
              <a:alphaModFix/>
            </a:blip>
            <a:srcRect b="0" l="1536" r="0" t="11971"/>
            <a:stretch/>
          </p:blipFill>
          <p:spPr>
            <a:xfrm>
              <a:off x="504000" y="1427225"/>
              <a:ext cx="6532800" cy="3486649"/>
            </a:xfrm>
            <a:prstGeom prst="rect">
              <a:avLst/>
            </a:prstGeom>
            <a:noFill/>
            <a:ln>
              <a:noFill/>
            </a:ln>
          </p:spPr>
        </p:pic>
        <p:sp>
          <p:nvSpPr>
            <p:cNvPr id="110" name="Google Shape;110;p18"/>
            <p:cNvSpPr txBox="1"/>
            <p:nvPr/>
          </p:nvSpPr>
          <p:spPr>
            <a:xfrm rot="-5400000">
              <a:off x="17325" y="2761200"/>
              <a:ext cx="799200" cy="420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Matches Played</a:t>
              </a:r>
              <a:endParaRPr b="1" sz="1200"/>
            </a:p>
          </p:txBody>
        </p:sp>
        <p:sp>
          <p:nvSpPr>
            <p:cNvPr id="111" name="Google Shape;111;p18"/>
            <p:cNvSpPr txBox="1"/>
            <p:nvPr/>
          </p:nvSpPr>
          <p:spPr>
            <a:xfrm>
              <a:off x="3070950" y="4816050"/>
              <a:ext cx="1982100" cy="2577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Opponent Name</a:t>
              </a:r>
              <a:endParaRPr b="1" sz="1200"/>
            </a:p>
          </p:txBody>
        </p:sp>
      </p:grpSp>
      <p:sp>
        <p:nvSpPr>
          <p:cNvPr id="112" name="Google Shape;112;p18"/>
          <p:cNvSpPr/>
          <p:nvPr/>
        </p:nvSpPr>
        <p:spPr>
          <a:xfrm>
            <a:off x="4330675" y="1078300"/>
            <a:ext cx="1111200" cy="2933700"/>
          </a:xfrm>
          <a:prstGeom prst="ellipse">
            <a:avLst/>
          </a:prstGeom>
          <a:noFill/>
          <a:ln cap="flat" cmpd="sng" w="2857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p:nvPr/>
        </p:nvSpPr>
        <p:spPr>
          <a:xfrm>
            <a:off x="7036800" y="1393350"/>
            <a:ext cx="1897800" cy="19776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Djokovic and Nadal are the only two players with a &gt; 50% win rate against Federer</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7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000"/>
                                        <p:tgtEl>
                                          <p:spTgt spid="1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a:latin typeface="Oswald"/>
                <a:ea typeface="Oswald"/>
                <a:cs typeface="Oswald"/>
                <a:sym typeface="Oswald"/>
              </a:rPr>
              <a:t>The 6 key metrics in tennis</a:t>
            </a:r>
            <a:endParaRPr>
              <a:latin typeface="Oswald"/>
              <a:ea typeface="Oswald"/>
              <a:cs typeface="Oswald"/>
              <a:sym typeface="Oswald"/>
            </a:endParaRPr>
          </a:p>
        </p:txBody>
      </p:sp>
      <p:sp>
        <p:nvSpPr>
          <p:cNvPr id="119" name="Google Shape;11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AutoNum type="arabicPeriod"/>
            </a:pPr>
            <a:r>
              <a:rPr lang="en">
                <a:solidFill>
                  <a:srgbClr val="000000"/>
                </a:solidFill>
              </a:rPr>
              <a:t>Number of </a:t>
            </a:r>
            <a:r>
              <a:rPr lang="en">
                <a:solidFill>
                  <a:srgbClr val="000000"/>
                </a:solidFill>
              </a:rPr>
              <a:t>Aces</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 First serve points won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 Second Serve points won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 Return games won</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 Break points converted</a:t>
            </a:r>
            <a:endParaRPr>
              <a:solidFill>
                <a:srgbClr val="000000"/>
              </a:solidFill>
            </a:endParaRPr>
          </a:p>
          <a:p>
            <a:pPr indent="-342900" lvl="0" marL="457200" rtl="0" algn="l">
              <a:spcBef>
                <a:spcPts val="0"/>
              </a:spcBef>
              <a:spcAft>
                <a:spcPts val="0"/>
              </a:spcAft>
              <a:buClr>
                <a:srgbClr val="000000"/>
              </a:buClr>
              <a:buSzPts val="1800"/>
              <a:buAutoNum type="arabicPeriod"/>
            </a:pPr>
            <a:r>
              <a:rPr lang="en">
                <a:solidFill>
                  <a:srgbClr val="000000"/>
                </a:solidFill>
              </a:rPr>
              <a:t>% Break points saved</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1600"/>
              </a:spcAft>
              <a:buNone/>
            </a:pPr>
            <a:r>
              <a:rPr lang="en">
                <a:solidFill>
                  <a:srgbClr val="CC0000"/>
                </a:solidFill>
              </a:rPr>
              <a:t>Performance across all these metrics determine a player’s overall success rate</a:t>
            </a:r>
            <a:endParaRPr>
              <a:solidFill>
                <a:srgbClr val="CC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1888825"/>
            <a:ext cx="8520600" cy="14886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solidFill>
                  <a:srgbClr val="000000"/>
                </a:solidFill>
                <a:latin typeface="Oswald"/>
                <a:ea typeface="Oswald"/>
                <a:cs typeface="Oswald"/>
                <a:sym typeface="Oswald"/>
              </a:rPr>
              <a:t>Roger Federer’s performance across t</a:t>
            </a:r>
            <a:r>
              <a:rPr lang="en">
                <a:solidFill>
                  <a:srgbClr val="000000"/>
                </a:solidFill>
                <a:latin typeface="Oswald"/>
                <a:ea typeface="Oswald"/>
                <a:cs typeface="Oswald"/>
                <a:sym typeface="Oswald"/>
              </a:rPr>
              <a:t>he 6 key metrics</a:t>
            </a:r>
            <a:endParaRPr>
              <a:solidFill>
                <a:srgbClr val="000000"/>
              </a:solidFill>
              <a:latin typeface="Oswald"/>
              <a:ea typeface="Oswald"/>
              <a:cs typeface="Oswald"/>
              <a:sym typeface="Oswald"/>
            </a:endParaRPr>
          </a:p>
          <a:p>
            <a:pPr indent="0" lvl="0" marL="0" marR="0" rtl="0" algn="ctr">
              <a:lnSpc>
                <a:spcPct val="100000"/>
              </a:lnSpc>
              <a:spcBef>
                <a:spcPts val="0"/>
              </a:spcBef>
              <a:spcAft>
                <a:spcPts val="0"/>
              </a:spcAft>
              <a:buNone/>
            </a:pPr>
            <a:r>
              <a:rPr lang="en">
                <a:solidFill>
                  <a:srgbClr val="000000"/>
                </a:solidFill>
                <a:latin typeface="Oswald"/>
                <a:ea typeface="Oswald"/>
                <a:cs typeface="Oswald"/>
                <a:sym typeface="Oswald"/>
              </a:rPr>
              <a:t>Vs</a:t>
            </a:r>
            <a:endParaRPr>
              <a:solidFill>
                <a:srgbClr val="000000"/>
              </a:solidFill>
              <a:latin typeface="Oswald"/>
              <a:ea typeface="Oswald"/>
              <a:cs typeface="Oswald"/>
              <a:sym typeface="Oswald"/>
            </a:endParaRPr>
          </a:p>
          <a:p>
            <a:pPr indent="0" lvl="0" marL="0" marR="0" rtl="0" algn="ctr">
              <a:lnSpc>
                <a:spcPct val="100000"/>
              </a:lnSpc>
              <a:spcBef>
                <a:spcPts val="0"/>
              </a:spcBef>
              <a:spcAft>
                <a:spcPts val="0"/>
              </a:spcAft>
              <a:buNone/>
            </a:pPr>
            <a:r>
              <a:rPr lang="en">
                <a:solidFill>
                  <a:srgbClr val="000000"/>
                </a:solidFill>
                <a:latin typeface="Oswald"/>
                <a:ea typeface="Oswald"/>
                <a:cs typeface="Oswald"/>
                <a:sym typeface="Oswald"/>
              </a:rPr>
              <a:t>Average performance of top 100 players</a:t>
            </a:r>
            <a:endParaRPr>
              <a:solidFill>
                <a:srgbClr val="000000"/>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Oswald"/>
                <a:ea typeface="Oswald"/>
                <a:cs typeface="Oswald"/>
                <a:sym typeface="Oswald"/>
              </a:rPr>
              <a:t>Aces</a:t>
            </a:r>
            <a:endParaRPr>
              <a:latin typeface="Oswald"/>
              <a:ea typeface="Oswald"/>
              <a:cs typeface="Oswald"/>
              <a:sym typeface="Oswald"/>
            </a:endParaRPr>
          </a:p>
        </p:txBody>
      </p:sp>
      <p:pic>
        <p:nvPicPr>
          <p:cNvPr id="130" name="Google Shape;130;p21"/>
          <p:cNvPicPr preferRelativeResize="0"/>
          <p:nvPr/>
        </p:nvPicPr>
        <p:blipFill>
          <a:blip r:embed="rId3">
            <a:alphaModFix/>
          </a:blip>
          <a:stretch>
            <a:fillRect/>
          </a:stretch>
        </p:blipFill>
        <p:spPr>
          <a:xfrm>
            <a:off x="368750" y="1152475"/>
            <a:ext cx="5394725" cy="3481401"/>
          </a:xfrm>
          <a:prstGeom prst="rect">
            <a:avLst/>
          </a:prstGeom>
          <a:noFill/>
          <a:ln>
            <a:noFill/>
          </a:ln>
        </p:spPr>
      </p:pic>
      <p:sp>
        <p:nvSpPr>
          <p:cNvPr id="131" name="Google Shape;131;p21"/>
          <p:cNvSpPr/>
          <p:nvPr/>
        </p:nvSpPr>
        <p:spPr>
          <a:xfrm>
            <a:off x="0" y="76200"/>
            <a:ext cx="1289100" cy="72900"/>
          </a:xfrm>
          <a:prstGeom prst="roundRect">
            <a:avLst>
              <a:gd fmla="val 16667" name="adj"/>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0" y="0"/>
            <a:ext cx="218100" cy="2181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1136625"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259370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3733475"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4999525" y="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6073750" y="7350"/>
            <a:ext cx="218100" cy="218100"/>
          </a:xfrm>
          <a:prstGeom prst="ellipse">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1297350" y="79950"/>
            <a:ext cx="4864800" cy="72900"/>
          </a:xfrm>
          <a:prstGeom prst="roundRect">
            <a:avLst>
              <a:gd fmla="val 16667" name="adj"/>
            </a:avLst>
          </a:prstGeom>
          <a:solidFill>
            <a:srgbClr val="E6C89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21"/>
          <p:cNvGrpSpPr/>
          <p:nvPr/>
        </p:nvGrpSpPr>
        <p:grpSpPr>
          <a:xfrm>
            <a:off x="872550" y="2491425"/>
            <a:ext cx="6555800" cy="841200"/>
            <a:chOff x="872550" y="2491425"/>
            <a:chExt cx="6555800" cy="841200"/>
          </a:xfrm>
        </p:grpSpPr>
        <p:cxnSp>
          <p:nvCxnSpPr>
            <p:cNvPr id="140" name="Google Shape;140;p21"/>
            <p:cNvCxnSpPr/>
            <p:nvPr/>
          </p:nvCxnSpPr>
          <p:spPr>
            <a:xfrm>
              <a:off x="872551" y="3272100"/>
              <a:ext cx="4864800" cy="0"/>
            </a:xfrm>
            <a:prstGeom prst="straightConnector1">
              <a:avLst/>
            </a:prstGeom>
            <a:noFill/>
            <a:ln cap="flat" cmpd="sng" w="9525">
              <a:solidFill>
                <a:srgbClr val="1155CC"/>
              </a:solidFill>
              <a:prstDash val="lgDash"/>
              <a:round/>
              <a:headEnd len="med" w="med" type="none"/>
              <a:tailEnd len="med" w="med" type="none"/>
            </a:ln>
          </p:spPr>
        </p:cxnSp>
        <p:cxnSp>
          <p:nvCxnSpPr>
            <p:cNvPr id="141" name="Google Shape;141;p21"/>
            <p:cNvCxnSpPr/>
            <p:nvPr/>
          </p:nvCxnSpPr>
          <p:spPr>
            <a:xfrm>
              <a:off x="872551" y="2804525"/>
              <a:ext cx="4864800" cy="0"/>
            </a:xfrm>
            <a:prstGeom prst="straightConnector1">
              <a:avLst/>
            </a:prstGeom>
            <a:noFill/>
            <a:ln cap="flat" cmpd="sng" w="9525">
              <a:solidFill>
                <a:srgbClr val="56DA1C"/>
              </a:solidFill>
              <a:prstDash val="lgDash"/>
              <a:round/>
              <a:headEnd len="med" w="med" type="none"/>
              <a:tailEnd len="med" w="med" type="none"/>
            </a:ln>
          </p:spPr>
        </p:cxnSp>
        <p:grpSp>
          <p:nvGrpSpPr>
            <p:cNvPr id="142" name="Google Shape;142;p21"/>
            <p:cNvGrpSpPr/>
            <p:nvPr/>
          </p:nvGrpSpPr>
          <p:grpSpPr>
            <a:xfrm>
              <a:off x="872550" y="2491425"/>
              <a:ext cx="6555800" cy="841200"/>
              <a:chOff x="872550" y="2491425"/>
              <a:chExt cx="6555800" cy="841200"/>
            </a:xfrm>
          </p:grpSpPr>
          <p:sp>
            <p:nvSpPr>
              <p:cNvPr id="143" name="Google Shape;143;p21"/>
              <p:cNvSpPr txBox="1"/>
              <p:nvPr/>
            </p:nvSpPr>
            <p:spPr>
              <a:xfrm>
                <a:off x="5786450" y="2709525"/>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30 players’ average</a:t>
                </a:r>
                <a:endParaRPr sz="1000"/>
              </a:p>
            </p:txBody>
          </p:sp>
          <p:sp>
            <p:nvSpPr>
              <p:cNvPr id="144" name="Google Shape;144;p21"/>
              <p:cNvSpPr txBox="1"/>
              <p:nvPr/>
            </p:nvSpPr>
            <p:spPr>
              <a:xfrm>
                <a:off x="5786450" y="3114525"/>
                <a:ext cx="16419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Top 100 players’ average</a:t>
                </a:r>
                <a:endParaRPr sz="1000"/>
              </a:p>
            </p:txBody>
          </p:sp>
          <p:sp>
            <p:nvSpPr>
              <p:cNvPr id="145" name="Google Shape;145;p21"/>
              <p:cNvSpPr txBox="1"/>
              <p:nvPr/>
            </p:nvSpPr>
            <p:spPr>
              <a:xfrm>
                <a:off x="872550" y="2491425"/>
                <a:ext cx="4446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387</a:t>
                </a:r>
                <a:endParaRPr sz="1000"/>
              </a:p>
            </p:txBody>
          </p:sp>
          <p:sp>
            <p:nvSpPr>
              <p:cNvPr id="146" name="Google Shape;146;p21"/>
              <p:cNvSpPr txBox="1"/>
              <p:nvPr/>
            </p:nvSpPr>
            <p:spPr>
              <a:xfrm>
                <a:off x="872550" y="2977800"/>
                <a:ext cx="4446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t>248</a:t>
                </a:r>
                <a:endParaRPr sz="1000"/>
              </a:p>
            </p:txBody>
          </p:sp>
        </p:grpSp>
      </p:grpSp>
      <p:sp>
        <p:nvSpPr>
          <p:cNvPr id="147" name="Google Shape;147;p21"/>
          <p:cNvSpPr/>
          <p:nvPr/>
        </p:nvSpPr>
        <p:spPr>
          <a:xfrm>
            <a:off x="7365900" y="2186800"/>
            <a:ext cx="1466400" cy="1581000"/>
          </a:xfrm>
          <a:prstGeom prst="rect">
            <a:avLst/>
          </a:prstGeom>
          <a:noFill/>
          <a:ln cap="flat" cmpd="sng" w="952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Roger Federer:</a:t>
            </a:r>
            <a:endParaRPr/>
          </a:p>
          <a:p>
            <a:pPr indent="0" lvl="0" marL="0" rtl="0" algn="ctr">
              <a:spcBef>
                <a:spcPts val="0"/>
              </a:spcBef>
              <a:spcAft>
                <a:spcPts val="0"/>
              </a:spcAft>
              <a:buNone/>
            </a:pPr>
            <a:r>
              <a:rPr lang="en"/>
              <a:t>3rd ever highest average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6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