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2" r:id="rId2"/>
    <p:sldId id="605" r:id="rId3"/>
    <p:sldId id="606" r:id="rId4"/>
    <p:sldId id="607" r:id="rId5"/>
    <p:sldId id="608" r:id="rId6"/>
    <p:sldId id="611" r:id="rId7"/>
    <p:sldId id="612" r:id="rId8"/>
    <p:sldId id="613" r:id="rId9"/>
    <p:sldId id="614" r:id="rId10"/>
    <p:sldId id="615" r:id="rId11"/>
    <p:sldId id="616" r:id="rId12"/>
    <p:sldId id="338"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1"/>
    <p:restoredTop sz="94696"/>
  </p:normalViewPr>
  <p:slideViewPr>
    <p:cSldViewPr snapToGrid="0" snapToObjects="1">
      <p:cViewPr varScale="1">
        <p:scale>
          <a:sx n="70" d="100"/>
          <a:sy n="70" d="100"/>
        </p:scale>
        <p:origin x="677"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20-12-2022</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20-12-2022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5C2CEF5-63F9-4850-838D-D8657FC7C913}"/>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031015C-1821-46DC-B3B1-FB553B3B99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124" name="Date Placeholder 3">
            <a:extLst>
              <a:ext uri="{FF2B5EF4-FFF2-40B4-BE49-F238E27FC236}">
                <a16:creationId xmlns:a16="http://schemas.microsoft.com/office/drawing/2014/main" id="{D3A7A6D2-68EA-47C4-87B4-7CE04BD7A137}"/>
              </a:ext>
            </a:extLst>
          </p:cNvPr>
          <p:cNvSpPr>
            <a:spLocks noGrp="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A13DB9-E0EA-4515-9B3A-1B90B95D5EB9}" type="datetime1">
              <a:rPr lang="en-IN" altLang="en-US" sz="1200" b="0" smtClean="0"/>
              <a:pPr/>
              <a:t>20-12-2022</a:t>
            </a:fld>
            <a:endParaRPr lang="en-US" altLang="en-US" sz="1200" b="0"/>
          </a:p>
        </p:txBody>
      </p:sp>
      <p:sp>
        <p:nvSpPr>
          <p:cNvPr id="5125" name="Slide Number Placeholder 4">
            <a:extLst>
              <a:ext uri="{FF2B5EF4-FFF2-40B4-BE49-F238E27FC236}">
                <a16:creationId xmlns:a16="http://schemas.microsoft.com/office/drawing/2014/main" id="{F0A23C6F-3C10-4D7C-B34A-4E13DF4ABBA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8DD6EFD-9A88-42B7-979E-F35325E876C9}" type="slidenum">
              <a:rPr lang="en-US" altLang="en-US" sz="1200" b="0" smtClean="0"/>
              <a:pPr/>
              <a:t>1</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12/20/2022</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12/20/2022</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a:extLst>
              <a:ext uri="{FF2B5EF4-FFF2-40B4-BE49-F238E27FC236}">
                <a16:creationId xmlns:a16="http://schemas.microsoft.com/office/drawing/2014/main" id="{F4ED45C2-124E-465E-BA77-F109A20C0963}"/>
              </a:ext>
            </a:extLst>
          </p:cNvPr>
          <p:cNvSpPr txBox="1">
            <a:spLocks noChangeArrowheads="1"/>
          </p:cNvSpPr>
          <p:nvPr/>
        </p:nvSpPr>
        <p:spPr bwMode="auto">
          <a:xfrm>
            <a:off x="1952625" y="1017588"/>
            <a:ext cx="8072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700">
              <a:ea typeface="Arimo"/>
              <a:cs typeface="Arimo"/>
            </a:endParaRPr>
          </a:p>
        </p:txBody>
      </p:sp>
      <p:sp>
        <p:nvSpPr>
          <p:cNvPr id="8" name="Title 1">
            <a:extLst>
              <a:ext uri="{FF2B5EF4-FFF2-40B4-BE49-F238E27FC236}">
                <a16:creationId xmlns:a16="http://schemas.microsoft.com/office/drawing/2014/main" id="{7CA4E5BC-3FE9-42DE-AF64-9B0FFB564ED6}"/>
              </a:ext>
            </a:extLst>
          </p:cNvPr>
          <p:cNvSpPr txBox="1">
            <a:spLocks noChangeArrowheads="1"/>
          </p:cNvSpPr>
          <p:nvPr/>
        </p:nvSpPr>
        <p:spPr>
          <a:xfrm>
            <a:off x="0" y="40482"/>
            <a:ext cx="12192000" cy="1660461"/>
          </a:xfrm>
          <a:prstGeom prst="rect">
            <a:avLst/>
          </a:prstGeom>
          <a:solidFill>
            <a:srgbClr val="C00000"/>
          </a:solidFill>
        </p:spPr>
        <p:txBody>
          <a:bodyPr/>
          <a:lstStyle/>
          <a:p>
            <a:pPr algn="ctr">
              <a:lnSpc>
                <a:spcPct val="90000"/>
              </a:lnSpc>
              <a:defRPr/>
            </a:pPr>
            <a:r>
              <a:rPr lang="en-US" altLang="zh-CN" sz="4400" dirty="0">
                <a:solidFill>
                  <a:schemeClr val="bg1"/>
                </a:solidFill>
                <a:latin typeface="Tinos"/>
                <a:ea typeface="+mj-ea"/>
                <a:cs typeface="+mj-cs"/>
              </a:rPr>
              <a:t>           School of Computing Science and Engineering</a:t>
            </a:r>
          </a:p>
          <a:p>
            <a:pPr algn="ctr">
              <a:lnSpc>
                <a:spcPct val="90000"/>
              </a:lnSpc>
              <a:defRPr/>
            </a:pPr>
            <a:endParaRPr lang="zh-CN" altLang="en-US"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2399A4DA-ADDE-469E-9DF2-65019C2C27BA}"/>
              </a:ext>
            </a:extLst>
          </p:cNvPr>
          <p:cNvSpPr txBox="1">
            <a:spLocks noChangeArrowheads="1"/>
          </p:cNvSpPr>
          <p:nvPr/>
        </p:nvSpPr>
        <p:spPr>
          <a:xfrm>
            <a:off x="0" y="6288882"/>
            <a:ext cx="12192000" cy="528636"/>
          </a:xfrm>
          <a:prstGeom prst="rect">
            <a:avLst/>
          </a:prstGeom>
          <a:solidFill>
            <a:srgbClr val="C00000"/>
          </a:solidFill>
        </p:spPr>
        <p:txBody>
          <a:bodyPr/>
          <a:lstStyle/>
          <a:p>
            <a:pPr algn="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a:t>
            </a:r>
            <a:r>
              <a:rPr lang="en-US" altLang="zh-CN" dirty="0" err="1">
                <a:solidFill>
                  <a:schemeClr val="bg1"/>
                </a:solidFill>
                <a:latin typeface="Tinos"/>
              </a:rPr>
              <a:t>Name:B.Tech</a:t>
            </a:r>
            <a:r>
              <a:rPr lang="en-US" altLang="zh-CN" dirty="0">
                <a:solidFill>
                  <a:schemeClr val="bg1"/>
                </a:solidFill>
                <a:latin typeface="Tinos"/>
              </a:rPr>
              <a:t>(CSE)</a:t>
            </a:r>
            <a:endParaRPr lang="en-IN" altLang="zh-CN" dirty="0">
              <a:solidFill>
                <a:schemeClr val="bg1"/>
              </a:solidFill>
              <a:latin typeface="Tinos"/>
              <a:ea typeface="+mj-ea"/>
              <a:cs typeface="+mj-cs"/>
            </a:endParaRPr>
          </a:p>
        </p:txBody>
      </p:sp>
      <p:sp>
        <p:nvSpPr>
          <p:cNvPr id="2" name="TextBox 1">
            <a:extLst>
              <a:ext uri="{FF2B5EF4-FFF2-40B4-BE49-F238E27FC236}">
                <a16:creationId xmlns:a16="http://schemas.microsoft.com/office/drawing/2014/main" id="{A50D4943-0DBD-4A48-B202-800DD2E52CDD}"/>
              </a:ext>
            </a:extLst>
          </p:cNvPr>
          <p:cNvSpPr txBox="1"/>
          <p:nvPr/>
        </p:nvSpPr>
        <p:spPr>
          <a:xfrm>
            <a:off x="1504949" y="1952499"/>
            <a:ext cx="8196099" cy="1692771"/>
          </a:xfrm>
          <a:prstGeom prst="rect">
            <a:avLst/>
          </a:prstGeom>
          <a:noFill/>
        </p:spPr>
        <p:txBody>
          <a:bodyPr wrap="square">
            <a:spAutoFit/>
          </a:bodyPr>
          <a:lstStyle/>
          <a:p>
            <a:pPr>
              <a:defRPr/>
            </a:pPr>
            <a:r>
              <a:rPr lang="en-IN" sz="4400" dirty="0">
                <a:solidFill>
                  <a:srgbClr val="FF0000"/>
                </a:solidFill>
              </a:rPr>
              <a:t>Topic: </a:t>
            </a:r>
            <a:r>
              <a:rPr lang="en-US" sz="4400" b="1" u="sng" dirty="0">
                <a:effectLst/>
                <a:latin typeface="Times New Roman" panose="02020603050405020304" pitchFamily="18" charset="0"/>
                <a:ea typeface="MS Mincho" panose="02020609040205080304" pitchFamily="49" charset="-128"/>
              </a:rPr>
              <a:t>HOME</a:t>
            </a:r>
            <a:r>
              <a:rPr lang="en-US" sz="4400" b="1" dirty="0">
                <a:effectLst/>
                <a:latin typeface="Times New Roman" panose="02020603050405020304" pitchFamily="18" charset="0"/>
                <a:ea typeface="MS Mincho" panose="02020609040205080304" pitchFamily="49" charset="-128"/>
              </a:rPr>
              <a:t> </a:t>
            </a:r>
            <a:r>
              <a:rPr lang="en-US" sz="4400" b="1" u="sng" dirty="0">
                <a:effectLst/>
                <a:latin typeface="Times New Roman" panose="02020603050405020304" pitchFamily="18" charset="0"/>
                <a:ea typeface="MS Mincho" panose="02020609040205080304" pitchFamily="49" charset="-128"/>
              </a:rPr>
              <a:t>AUTOMATION</a:t>
            </a:r>
            <a:endParaRPr lang="en-IN" sz="4400" u="sng" dirty="0">
              <a:effectLst/>
              <a:latin typeface="Times New Roman" panose="02020603050405020304" pitchFamily="18" charset="0"/>
              <a:ea typeface="MS Mincho" panose="02020609040205080304" pitchFamily="49" charset="-128"/>
            </a:endParaRPr>
          </a:p>
          <a:p>
            <a:pPr>
              <a:defRPr/>
            </a:pPr>
            <a:endParaRPr lang="en-IN" sz="3000" dirty="0">
              <a:solidFill>
                <a:srgbClr val="FF0000"/>
              </a:solidFill>
            </a:endParaRPr>
          </a:p>
          <a:p>
            <a:pPr algn="ctr">
              <a:defRPr/>
            </a:pPr>
            <a:endParaRPr lang="en-IN" sz="3000" dirty="0">
              <a:solidFill>
                <a:srgbClr val="FF0000"/>
              </a:solidFill>
            </a:endParaRPr>
          </a:p>
        </p:txBody>
      </p:sp>
      <p:pic>
        <p:nvPicPr>
          <p:cNvPr id="13" name="Picture 12">
            <a:extLst>
              <a:ext uri="{FF2B5EF4-FFF2-40B4-BE49-F238E27FC236}">
                <a16:creationId xmlns:a16="http://schemas.microsoft.com/office/drawing/2014/main" id="{5031F67F-0286-4130-80AE-46BC7075CBC6}"/>
              </a:ext>
            </a:extLst>
          </p:cNvPr>
          <p:cNvPicPr>
            <a:picLocks noChangeAspect="1"/>
          </p:cNvPicPr>
          <p:nvPr/>
        </p:nvPicPr>
        <p:blipFill>
          <a:blip r:embed="rId3"/>
          <a:stretch>
            <a:fillRect/>
          </a:stretch>
        </p:blipFill>
        <p:spPr>
          <a:xfrm>
            <a:off x="0" y="40482"/>
            <a:ext cx="1504949" cy="1736599"/>
          </a:xfrm>
          <a:prstGeom prst="rect">
            <a:avLst/>
          </a:prstGeom>
        </p:spPr>
      </p:pic>
      <p:sp>
        <p:nvSpPr>
          <p:cNvPr id="10" name="TextBox 9">
            <a:extLst>
              <a:ext uri="{FF2B5EF4-FFF2-40B4-BE49-F238E27FC236}">
                <a16:creationId xmlns:a16="http://schemas.microsoft.com/office/drawing/2014/main" id="{42AEFBA2-1891-45E1-8CAD-C5EB3BEFE564}"/>
              </a:ext>
            </a:extLst>
          </p:cNvPr>
          <p:cNvSpPr txBox="1"/>
          <p:nvPr/>
        </p:nvSpPr>
        <p:spPr>
          <a:xfrm>
            <a:off x="247368" y="2671783"/>
            <a:ext cx="11944632" cy="3970318"/>
          </a:xfrm>
          <a:prstGeom prst="rect">
            <a:avLst/>
          </a:prstGeom>
          <a:noFill/>
        </p:spPr>
        <p:txBody>
          <a:bodyPr wrap="square">
            <a:spAutoFit/>
          </a:bodyPr>
          <a:lstStyle/>
          <a:p>
            <a:pPr>
              <a:defRPr/>
            </a:pPr>
            <a:r>
              <a:rPr lang="en-IN" sz="2400" dirty="0" err="1">
                <a:solidFill>
                  <a:srgbClr val="FF0000"/>
                </a:solidFill>
              </a:rPr>
              <a:t>Enrollment</a:t>
            </a:r>
            <a:r>
              <a:rPr lang="en-IN" sz="2400" dirty="0">
                <a:solidFill>
                  <a:srgbClr val="FF0000"/>
                </a:solidFill>
              </a:rPr>
              <a:t> Number </a:t>
            </a:r>
            <a:r>
              <a:rPr lang="en-IN" sz="2400" dirty="0"/>
              <a:t>21SCSE1011575</a:t>
            </a:r>
          </a:p>
          <a:p>
            <a:pPr>
              <a:defRPr/>
            </a:pPr>
            <a:r>
              <a:rPr lang="en-IN" sz="2400" dirty="0">
                <a:solidFill>
                  <a:srgbClr val="FF0000"/>
                </a:solidFill>
              </a:rPr>
              <a:t>Name1: </a:t>
            </a:r>
            <a:r>
              <a:rPr lang="en-IN" sz="2400" b="1" dirty="0">
                <a:solidFill>
                  <a:srgbClr val="002060"/>
                </a:solidFill>
              </a:rPr>
              <a:t>JAPTAVYA SINGH</a:t>
            </a:r>
          </a:p>
          <a:p>
            <a:pPr>
              <a:defRPr/>
            </a:pPr>
            <a:r>
              <a:rPr lang="en-IN" sz="2400" dirty="0" err="1">
                <a:solidFill>
                  <a:srgbClr val="FF0000"/>
                </a:solidFill>
              </a:rPr>
              <a:t>Enrollment</a:t>
            </a:r>
            <a:r>
              <a:rPr lang="en-IN" sz="2400" dirty="0">
                <a:solidFill>
                  <a:srgbClr val="FF0000"/>
                </a:solidFill>
              </a:rPr>
              <a:t> Number2: </a:t>
            </a:r>
            <a:r>
              <a:rPr lang="en-IN" sz="2400" dirty="0"/>
              <a:t>21SCSE1011559</a:t>
            </a:r>
          </a:p>
          <a:p>
            <a:pPr>
              <a:defRPr/>
            </a:pPr>
            <a:r>
              <a:rPr lang="en-IN" sz="2400" dirty="0">
                <a:solidFill>
                  <a:srgbClr val="FF0000"/>
                </a:solidFill>
              </a:rPr>
              <a:t>Name2: </a:t>
            </a:r>
            <a:r>
              <a:rPr lang="en-IN" sz="2400" b="1" dirty="0">
                <a:solidFill>
                  <a:srgbClr val="002060"/>
                </a:solidFill>
              </a:rPr>
              <a:t>SAMARTH KHATRI </a:t>
            </a:r>
          </a:p>
          <a:p>
            <a:pPr>
              <a:defRPr/>
            </a:pPr>
            <a:r>
              <a:rPr lang="en-IN" sz="2400" dirty="0" err="1">
                <a:solidFill>
                  <a:srgbClr val="FF0000"/>
                </a:solidFill>
              </a:rPr>
              <a:t>Enrollment</a:t>
            </a:r>
            <a:r>
              <a:rPr lang="en-IN" sz="2400" dirty="0">
                <a:solidFill>
                  <a:srgbClr val="FF0000"/>
                </a:solidFill>
              </a:rPr>
              <a:t> Number3: </a:t>
            </a:r>
            <a:r>
              <a:rPr lang="en-IN" sz="2400" dirty="0"/>
              <a:t>21SCSE1011576</a:t>
            </a:r>
          </a:p>
          <a:p>
            <a:pPr>
              <a:defRPr/>
            </a:pPr>
            <a:r>
              <a:rPr lang="en-IN" sz="2400" dirty="0">
                <a:solidFill>
                  <a:srgbClr val="FF0000"/>
                </a:solidFill>
              </a:rPr>
              <a:t>Name3: </a:t>
            </a:r>
            <a:r>
              <a:rPr lang="en-IN" sz="2400" b="1" dirty="0">
                <a:solidFill>
                  <a:srgbClr val="002060"/>
                </a:solidFill>
              </a:rPr>
              <a:t>VISHAL BHARTI</a:t>
            </a:r>
          </a:p>
          <a:p>
            <a:pPr>
              <a:defRPr/>
            </a:pPr>
            <a:r>
              <a:rPr lang="en-IN" sz="2400" dirty="0" err="1">
                <a:solidFill>
                  <a:srgbClr val="FF0000"/>
                </a:solidFill>
              </a:rPr>
              <a:t>Enrollment</a:t>
            </a:r>
            <a:r>
              <a:rPr lang="en-IN" sz="2400" dirty="0">
                <a:solidFill>
                  <a:srgbClr val="FF0000"/>
                </a:solidFill>
              </a:rPr>
              <a:t> Number4: </a:t>
            </a:r>
            <a:r>
              <a:rPr lang="en-IN" sz="2400" dirty="0">
                <a:solidFill>
                  <a:schemeClr val="tx1">
                    <a:lumMod val="95000"/>
                    <a:lumOff val="5000"/>
                  </a:schemeClr>
                </a:solidFill>
              </a:rPr>
              <a:t>21SCSE1011570                              </a:t>
            </a:r>
            <a:r>
              <a:rPr lang="en-IN" sz="2400" dirty="0">
                <a:solidFill>
                  <a:srgbClr val="002060"/>
                </a:solidFill>
              </a:rPr>
              <a:t>REVIEWER NAME</a:t>
            </a:r>
            <a:r>
              <a:rPr lang="en-IN" sz="2400" dirty="0">
                <a:solidFill>
                  <a:schemeClr val="tx1">
                    <a:lumMod val="95000"/>
                    <a:lumOff val="5000"/>
                  </a:schemeClr>
                </a:solidFill>
              </a:rPr>
              <a:t>: </a:t>
            </a:r>
            <a:r>
              <a:rPr lang="en-IN" sz="2400" b="1" dirty="0">
                <a:solidFill>
                  <a:schemeClr val="tx1">
                    <a:lumMod val="95000"/>
                    <a:lumOff val="5000"/>
                  </a:schemeClr>
                </a:solidFill>
              </a:rPr>
              <a:t>Mr. </a:t>
            </a:r>
            <a:r>
              <a:rPr lang="en-IN" sz="2400" b="1" dirty="0">
                <a:solidFill>
                  <a:schemeClr val="tx1">
                    <a:lumMod val="85000"/>
                    <a:lumOff val="15000"/>
                  </a:schemeClr>
                </a:solidFill>
              </a:rPr>
              <a:t>BALDIVYA KIRTI</a:t>
            </a:r>
          </a:p>
          <a:p>
            <a:pPr>
              <a:defRPr/>
            </a:pPr>
            <a:r>
              <a:rPr lang="en-IN" sz="2400" dirty="0">
                <a:solidFill>
                  <a:srgbClr val="FF0000"/>
                </a:solidFill>
              </a:rPr>
              <a:t>Name4: </a:t>
            </a:r>
            <a:r>
              <a:rPr lang="en-IN" sz="2400" b="1" dirty="0">
                <a:solidFill>
                  <a:srgbClr val="002060"/>
                </a:solidFill>
              </a:rPr>
              <a:t>ANAND KUMAR                                                            </a:t>
            </a:r>
            <a:r>
              <a:rPr lang="en-IN" sz="2400" dirty="0">
                <a:solidFill>
                  <a:srgbClr val="002060"/>
                </a:solidFill>
              </a:rPr>
              <a:t>GUIDE NAME: </a:t>
            </a:r>
            <a:r>
              <a:rPr lang="en-IN" sz="2400" b="1" dirty="0">
                <a:solidFill>
                  <a:schemeClr val="tx1">
                    <a:lumMod val="95000"/>
                    <a:lumOff val="5000"/>
                  </a:schemeClr>
                </a:solidFill>
              </a:rPr>
              <a:t>Mr. NITIN JAIN</a:t>
            </a:r>
          </a:p>
          <a:p>
            <a:pPr>
              <a:defRPr/>
            </a:pPr>
            <a:r>
              <a:rPr lang="en-IN" sz="2400" dirty="0">
                <a:solidFill>
                  <a:srgbClr val="FF0000"/>
                </a:solidFill>
              </a:rPr>
              <a:t>GROUP ID: </a:t>
            </a:r>
            <a:r>
              <a:rPr lang="en-IN" sz="2400" dirty="0">
                <a:solidFill>
                  <a:srgbClr val="002060"/>
                </a:solidFill>
              </a:rPr>
              <a:t>BT2505</a:t>
            </a:r>
          </a:p>
          <a:p>
            <a:pPr>
              <a:defRPr/>
            </a:pPr>
            <a:endParaRPr lang="en-IN" sz="1800" dirty="0">
              <a:solidFill>
                <a:srgbClr val="FF0000"/>
              </a:solidFill>
            </a:endParaRPr>
          </a:p>
          <a:p>
            <a:pPr>
              <a:defRPr/>
            </a:pPr>
            <a:endParaRPr lang="en-IN" sz="1800" dirty="0">
              <a:solidFill>
                <a:srgbClr val="FF0000"/>
              </a:solidFill>
            </a:endParaRPr>
          </a:p>
        </p:txBody>
      </p:sp>
      <p:pic>
        <p:nvPicPr>
          <p:cNvPr id="4" name="Picture 3" descr="Text&#10;&#10;Description automatically generated">
            <a:extLst>
              <a:ext uri="{FF2B5EF4-FFF2-40B4-BE49-F238E27FC236}">
                <a16:creationId xmlns:a16="http://schemas.microsoft.com/office/drawing/2014/main" id="{4987708C-B0B7-F8AD-19AF-2F0AA3125B00}"/>
              </a:ext>
            </a:extLst>
          </p:cNvPr>
          <p:cNvPicPr>
            <a:picLocks noChangeAspect="1"/>
          </p:cNvPicPr>
          <p:nvPr/>
        </p:nvPicPr>
        <p:blipFill>
          <a:blip r:embed="rId4"/>
          <a:stretch>
            <a:fillRect/>
          </a:stretch>
        </p:blipFill>
        <p:spPr>
          <a:xfrm>
            <a:off x="8990911" y="5808719"/>
            <a:ext cx="3201089" cy="480163"/>
          </a:xfrm>
          <a:prstGeom prst="rect">
            <a:avLst/>
          </a:prstGeom>
        </p:spPr>
      </p:pic>
    </p:spTree>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28149"/>
            <a:ext cx="12192000" cy="1233488"/>
          </a:xfrm>
          <a:prstGeom prst="rect">
            <a:avLst/>
          </a:prstGeom>
          <a:solidFill>
            <a:srgbClr val="C00000"/>
          </a:solidFill>
        </p:spPr>
        <p:txBody>
          <a:bodyPr/>
          <a:lstStyle/>
          <a:p>
            <a:pPr algn="ctr"/>
            <a:r>
              <a:rPr lang="en-IN" sz="4400" dirty="0">
                <a:solidFill>
                  <a:schemeClr val="bg1"/>
                </a:solidFill>
                <a:latin typeface="Times New Roman" panose="02020603050405020304" pitchFamily="18" charset="0"/>
                <a:cs typeface="Times New Roman" panose="02020603050405020304" pitchFamily="18" charset="0"/>
              </a:rPr>
              <a:t>CONCLUSION</a:t>
            </a:r>
            <a:endParaRPr lang="en-IN" sz="4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Survey of different home automation system shows that there are various kinds of technologies used to implement this type of system. All the proposed systems have been presented and compared in this paper which reveals some merits and demerits of the systems. This review explained different home automation system e.g. Web based, Bluetooth-based, mobile-based, SMS based, </a:t>
            </a:r>
            <a:r>
              <a:rPr lang="en-US" sz="2400" dirty="0" err="1">
                <a:latin typeface="Times New Roman" panose="02020603050405020304" pitchFamily="18" charset="0"/>
                <a:cs typeface="Times New Roman" panose="02020603050405020304" pitchFamily="18" charset="0"/>
              </a:rPr>
              <a:t>ZigBeebased</a:t>
            </a:r>
            <a:r>
              <a:rPr lang="en-US" sz="2400" dirty="0">
                <a:latin typeface="Times New Roman" panose="02020603050405020304" pitchFamily="18" charset="0"/>
                <a:cs typeface="Times New Roman" panose="02020603050405020304" pitchFamily="18" charset="0"/>
              </a:rPr>
              <a:t>, Arduino microcontroller based, Android app based, IOT based and cloud-based. Due to its performance, simplicity, low cost and </a:t>
            </a:r>
            <a:r>
              <a:rPr lang="en-US" sz="2400" dirty="0" err="1">
                <a:latin typeface="Times New Roman" panose="02020603050405020304" pitchFamily="18" charset="0"/>
                <a:cs typeface="Times New Roman" panose="02020603050405020304" pitchFamily="18" charset="0"/>
              </a:rPr>
              <a:t>reliabilityhome</a:t>
            </a:r>
            <a:r>
              <a:rPr lang="en-US" sz="2400" dirty="0">
                <a:latin typeface="Times New Roman" panose="02020603050405020304" pitchFamily="18" charset="0"/>
                <a:cs typeface="Times New Roman" panose="02020603050405020304" pitchFamily="18" charset="0"/>
              </a:rPr>
              <a:t> automation system is making its position in global </a:t>
            </a:r>
            <a:r>
              <a:rPr lang="en-US" sz="2400" dirty="0" err="1">
                <a:latin typeface="Times New Roman" panose="02020603050405020304" pitchFamily="18" charset="0"/>
                <a:cs typeface="Times New Roman" panose="02020603050405020304" pitchFamily="18" charset="0"/>
              </a:rPr>
              <a:t>market,that</a:t>
            </a:r>
            <a:r>
              <a:rPr lang="en-US" sz="2400" dirty="0">
                <a:latin typeface="Times New Roman" panose="02020603050405020304" pitchFamily="18" charset="0"/>
                <a:cs typeface="Times New Roman" panose="02020603050405020304" pitchFamily="18" charset="0"/>
              </a:rPr>
              <a:t> day is not so far when every home will be the smart home.</a:t>
            </a:r>
            <a:endParaRPr lang="en-IN" sz="2400"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938B8102-52D4-52A5-A6CC-C75217B2235B}"/>
              </a:ext>
            </a:extLst>
          </p:cNvPr>
          <p:cNvPicPr>
            <a:picLocks noChangeAspect="1"/>
          </p:cNvPicPr>
          <p:nvPr/>
        </p:nvPicPr>
        <p:blipFill>
          <a:blip r:embed="rId3"/>
          <a:stretch>
            <a:fillRect/>
          </a:stretch>
        </p:blipFill>
        <p:spPr>
          <a:xfrm>
            <a:off x="7532910" y="5155927"/>
            <a:ext cx="4572009" cy="685801"/>
          </a:xfrm>
          <a:prstGeom prst="rect">
            <a:avLst/>
          </a:prstGeom>
        </p:spPr>
      </p:pic>
    </p:spTree>
    <p:extLst>
      <p:ext uri="{BB962C8B-B14F-4D97-AF65-F5344CB8AC3E}">
        <p14:creationId xmlns:p14="http://schemas.microsoft.com/office/powerpoint/2010/main" val="265703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28149"/>
            <a:ext cx="12192000" cy="1233488"/>
          </a:xfrm>
          <a:prstGeom prst="rect">
            <a:avLst/>
          </a:prstGeom>
          <a:solidFill>
            <a:srgbClr val="C00000"/>
          </a:solidFill>
        </p:spPr>
        <p:txBody>
          <a:bodyPr/>
          <a:lstStyle/>
          <a:p>
            <a:pPr algn="ctr"/>
            <a:r>
              <a:rPr lang="en-US" sz="4400" b="1" dirty="0">
                <a:solidFill>
                  <a:schemeClr val="bg1"/>
                </a:solidFill>
                <a:effectLst/>
                <a:latin typeface="Times New Roman" panose="02020603050405020304" pitchFamily="18" charset="0"/>
                <a:ea typeface="MS Mincho" panose="02020609040205080304" pitchFamily="49" charset="-128"/>
              </a:rPr>
              <a:t>REFERENCES</a:t>
            </a:r>
            <a:endParaRPr lang="en-IN" sz="4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a:bodyPr>
          <a:lstStyle/>
          <a:p>
            <a:r>
              <a:rPr lang="en-US" sz="2400" dirty="0">
                <a:effectLst/>
                <a:latin typeface="Times New Roman" panose="02020603050405020304" pitchFamily="18" charset="0"/>
                <a:ea typeface="MS Mincho" panose="02020609040205080304" pitchFamily="49" charset="-128"/>
              </a:rPr>
              <a:t>[1] </a:t>
            </a:r>
            <a:r>
              <a:rPr lang="en-US" sz="2400" dirty="0" err="1">
                <a:solidFill>
                  <a:schemeClr val="accent5"/>
                </a:solidFill>
                <a:effectLst/>
                <a:latin typeface="Times New Roman" panose="02020603050405020304" pitchFamily="18" charset="0"/>
                <a:ea typeface="MS Mincho" panose="02020609040205080304" pitchFamily="49" charset="-128"/>
              </a:rPr>
              <a:t>Yadnya</a:t>
            </a:r>
            <a:r>
              <a:rPr lang="en-US" sz="2400" dirty="0">
                <a:solidFill>
                  <a:schemeClr val="accent5"/>
                </a:solidFill>
                <a:effectLst/>
                <a:latin typeface="Times New Roman" panose="02020603050405020304" pitchFamily="18" charset="0"/>
                <a:ea typeface="MS Mincho" panose="02020609040205080304" pitchFamily="49" charset="-128"/>
              </a:rPr>
              <a:t> </a:t>
            </a:r>
            <a:r>
              <a:rPr lang="en-US" sz="2400" dirty="0" err="1">
                <a:solidFill>
                  <a:schemeClr val="accent5"/>
                </a:solidFill>
                <a:effectLst/>
                <a:latin typeface="Times New Roman" panose="02020603050405020304" pitchFamily="18" charset="0"/>
                <a:ea typeface="MS Mincho" panose="02020609040205080304" pitchFamily="49" charset="-128"/>
              </a:rPr>
              <a:t>Adhiya</a:t>
            </a:r>
            <a:r>
              <a:rPr lang="en-US" sz="2400" dirty="0">
                <a:solidFill>
                  <a:schemeClr val="accent5"/>
                </a:solidFill>
                <a:effectLst/>
                <a:latin typeface="Times New Roman" panose="02020603050405020304" pitchFamily="18" charset="0"/>
                <a:ea typeface="MS Mincho" panose="02020609040205080304" pitchFamily="49" charset="-128"/>
              </a:rPr>
              <a:t>, </a:t>
            </a:r>
            <a:r>
              <a:rPr lang="en-US" sz="2400" dirty="0" err="1">
                <a:solidFill>
                  <a:schemeClr val="accent5"/>
                </a:solidFill>
                <a:effectLst/>
                <a:latin typeface="Times New Roman" panose="02020603050405020304" pitchFamily="18" charset="0"/>
                <a:ea typeface="MS Mincho" panose="02020609040205080304" pitchFamily="49" charset="-128"/>
              </a:rPr>
              <a:t>Shriya</a:t>
            </a:r>
            <a:r>
              <a:rPr lang="en-US" sz="2400" dirty="0">
                <a:solidFill>
                  <a:schemeClr val="accent5"/>
                </a:solidFill>
                <a:effectLst/>
                <a:latin typeface="Times New Roman" panose="02020603050405020304" pitchFamily="18" charset="0"/>
                <a:ea typeface="MS Mincho" panose="02020609040205080304" pitchFamily="49" charset="-128"/>
              </a:rPr>
              <a:t> </a:t>
            </a:r>
            <a:r>
              <a:rPr lang="en-US" sz="2400" dirty="0" err="1">
                <a:solidFill>
                  <a:schemeClr val="accent5"/>
                </a:solidFill>
                <a:effectLst/>
                <a:latin typeface="Times New Roman" panose="02020603050405020304" pitchFamily="18" charset="0"/>
                <a:ea typeface="MS Mincho" panose="02020609040205080304" pitchFamily="49" charset="-128"/>
              </a:rPr>
              <a:t>Ghuge</a:t>
            </a:r>
            <a:r>
              <a:rPr lang="en-US" sz="2400" dirty="0">
                <a:solidFill>
                  <a:schemeClr val="accent5"/>
                </a:solidFill>
                <a:effectLst/>
                <a:latin typeface="Times New Roman" panose="02020603050405020304" pitchFamily="18" charset="0"/>
                <a:ea typeface="MS Mincho" panose="02020609040205080304" pitchFamily="49" charset="-128"/>
              </a:rPr>
              <a:t>, H.D </a:t>
            </a:r>
            <a:r>
              <a:rPr lang="en-US" sz="2400" dirty="0" err="1">
                <a:solidFill>
                  <a:schemeClr val="accent5"/>
                </a:solidFill>
                <a:effectLst/>
                <a:latin typeface="Times New Roman" panose="02020603050405020304" pitchFamily="18" charset="0"/>
                <a:ea typeface="MS Mincho" panose="02020609040205080304" pitchFamily="49" charset="-128"/>
              </a:rPr>
              <a:t>Gadade</a:t>
            </a:r>
            <a:r>
              <a:rPr lang="en-US" sz="2400" dirty="0">
                <a:solidFill>
                  <a:schemeClr val="accent5"/>
                </a:solidFill>
                <a:effectLst/>
                <a:latin typeface="Times New Roman" panose="02020603050405020304" pitchFamily="18" charset="0"/>
                <a:ea typeface="MS Mincho" panose="02020609040205080304" pitchFamily="49" charset="-128"/>
              </a:rPr>
              <a:t> “A survey on home automation system using IOT” IJRITCC Volume_5_IssuesMarch_17_Volume_5_Issue_3</a:t>
            </a:r>
            <a:endParaRPr lang="en-IN" sz="2400" dirty="0">
              <a:solidFill>
                <a:schemeClr val="accent5"/>
              </a:solidFill>
              <a:effectLst/>
              <a:latin typeface="Times New Roman" panose="02020603050405020304" pitchFamily="18" charset="0"/>
              <a:ea typeface="MS Mincho" panose="02020609040205080304" pitchFamily="49" charset="-128"/>
            </a:endParaRPr>
          </a:p>
          <a:p>
            <a:r>
              <a:rPr lang="en-US" sz="2400" dirty="0">
                <a:effectLst/>
                <a:latin typeface="Times New Roman" panose="02020603050405020304" pitchFamily="18" charset="0"/>
                <a:ea typeface="MS Mincho" panose="02020609040205080304" pitchFamily="49" charset="-128"/>
              </a:rPr>
              <a:t> </a:t>
            </a:r>
            <a:endParaRPr lang="en-IN" sz="2400" dirty="0">
              <a:effectLst/>
              <a:latin typeface="Times New Roman" panose="02020603050405020304" pitchFamily="18" charset="0"/>
              <a:ea typeface="MS Mincho" panose="02020609040205080304" pitchFamily="49" charset="-128"/>
            </a:endParaRPr>
          </a:p>
          <a:p>
            <a:r>
              <a:rPr lang="en-US" sz="2400" dirty="0">
                <a:effectLst/>
                <a:latin typeface="Times New Roman" panose="02020603050405020304" pitchFamily="18" charset="0"/>
                <a:ea typeface="MS Mincho" panose="02020609040205080304" pitchFamily="49" charset="-128"/>
              </a:rPr>
              <a:t>[2] </a:t>
            </a:r>
            <a:r>
              <a:rPr lang="en-US" sz="2400" dirty="0">
                <a:solidFill>
                  <a:schemeClr val="accent5"/>
                </a:solidFill>
                <a:effectLst/>
                <a:latin typeface="Times New Roman" panose="02020603050405020304" pitchFamily="18" charset="0"/>
                <a:ea typeface="MS Mincho" panose="02020609040205080304" pitchFamily="49" charset="-128"/>
              </a:rPr>
              <a:t>Kim Baraka, Marc </a:t>
            </a:r>
            <a:r>
              <a:rPr lang="en-US" sz="2400" dirty="0" err="1">
                <a:solidFill>
                  <a:schemeClr val="accent5"/>
                </a:solidFill>
                <a:effectLst/>
                <a:latin typeface="Times New Roman" panose="02020603050405020304" pitchFamily="18" charset="0"/>
                <a:ea typeface="MS Mincho" panose="02020609040205080304" pitchFamily="49" charset="-128"/>
              </a:rPr>
              <a:t>Ghobril</a:t>
            </a:r>
            <a:r>
              <a:rPr lang="en-US" sz="2400" dirty="0">
                <a:solidFill>
                  <a:schemeClr val="accent5"/>
                </a:solidFill>
                <a:effectLst/>
                <a:latin typeface="Times New Roman" panose="02020603050405020304" pitchFamily="18" charset="0"/>
                <a:ea typeface="MS Mincho" panose="02020609040205080304" pitchFamily="49" charset="-128"/>
              </a:rPr>
              <a:t>, Sami Malek, </a:t>
            </a:r>
            <a:r>
              <a:rPr lang="en-US" sz="2400" dirty="0" err="1">
                <a:solidFill>
                  <a:schemeClr val="accent5"/>
                </a:solidFill>
                <a:effectLst/>
                <a:latin typeface="Times New Roman" panose="02020603050405020304" pitchFamily="18" charset="0"/>
                <a:ea typeface="MS Mincho" panose="02020609040205080304" pitchFamily="49" charset="-128"/>
              </a:rPr>
              <a:t>RouwaidaKanj</a:t>
            </a:r>
            <a:r>
              <a:rPr lang="en-US" sz="2400" dirty="0">
                <a:solidFill>
                  <a:schemeClr val="accent5"/>
                </a:solidFill>
                <a:effectLst/>
                <a:latin typeface="Times New Roman" panose="02020603050405020304" pitchFamily="18" charset="0"/>
                <a:ea typeface="MS Mincho" panose="02020609040205080304" pitchFamily="49" charset="-128"/>
              </a:rPr>
              <a:t>, </a:t>
            </a:r>
            <a:r>
              <a:rPr lang="en-US" sz="2400" dirty="0" err="1">
                <a:solidFill>
                  <a:schemeClr val="accent5"/>
                </a:solidFill>
                <a:effectLst/>
                <a:latin typeface="Times New Roman" panose="02020603050405020304" pitchFamily="18" charset="0"/>
                <a:ea typeface="MS Mincho" panose="02020609040205080304" pitchFamily="49" charset="-128"/>
              </a:rPr>
              <a:t>AymanKayssi</a:t>
            </a:r>
            <a:r>
              <a:rPr lang="en-US" sz="2400" dirty="0">
                <a:solidFill>
                  <a:schemeClr val="accent5"/>
                </a:solidFill>
                <a:effectLst/>
                <a:latin typeface="Times New Roman" panose="02020603050405020304" pitchFamily="18" charset="0"/>
                <a:ea typeface="MS Mincho" panose="02020609040205080304" pitchFamily="49" charset="-128"/>
              </a:rPr>
              <a:t> “Low cost Arduino/Android-based Energy-Efficient Home Automation System with Smart Task Scheduling”, 2013 Fifth International Conference on Computational Intelligence, Communication Systems and Networks.</a:t>
            </a:r>
            <a:endParaRPr lang="en-IN" sz="2400" dirty="0">
              <a:solidFill>
                <a:schemeClr val="accent5"/>
              </a:solidFill>
              <a:effectLst/>
              <a:latin typeface="Times New Roman" panose="02020603050405020304" pitchFamily="18" charset="0"/>
              <a:ea typeface="MS Mincho" panose="02020609040205080304" pitchFamily="49" charset="-128"/>
            </a:endParaRPr>
          </a:p>
        </p:txBody>
      </p:sp>
      <p:pic>
        <p:nvPicPr>
          <p:cNvPr id="6" name="Picture 5" descr="Text&#10;&#10;Description automatically generated">
            <a:extLst>
              <a:ext uri="{FF2B5EF4-FFF2-40B4-BE49-F238E27FC236}">
                <a16:creationId xmlns:a16="http://schemas.microsoft.com/office/drawing/2014/main" id="{8A2728DC-0905-ADCE-184A-A223C219E868}"/>
              </a:ext>
            </a:extLst>
          </p:cNvPr>
          <p:cNvPicPr>
            <a:picLocks noChangeAspect="1"/>
          </p:cNvPicPr>
          <p:nvPr/>
        </p:nvPicPr>
        <p:blipFill>
          <a:blip r:embed="rId3"/>
          <a:stretch>
            <a:fillRect/>
          </a:stretch>
        </p:blipFill>
        <p:spPr>
          <a:xfrm>
            <a:off x="7522024" y="5237921"/>
            <a:ext cx="4572009" cy="685801"/>
          </a:xfrm>
          <a:prstGeom prst="rect">
            <a:avLst/>
          </a:prstGeom>
        </p:spPr>
      </p:pic>
    </p:spTree>
    <p:extLst>
      <p:ext uri="{BB962C8B-B14F-4D97-AF65-F5344CB8AC3E}">
        <p14:creationId xmlns:p14="http://schemas.microsoft.com/office/powerpoint/2010/main" val="359865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descr="Screenshot (785).png">
            <a:extLst>
              <a:ext uri="{FF2B5EF4-FFF2-40B4-BE49-F238E27FC236}">
                <a16:creationId xmlns:a16="http://schemas.microsoft.com/office/drawing/2014/main" id="{61D928B7-9E89-4EA0-A585-DF089FA818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72937"/>
            <a:ext cx="12192000" cy="1233488"/>
          </a:xfrm>
          <a:prstGeom prst="rect">
            <a:avLst/>
          </a:prstGeom>
          <a:solidFill>
            <a:srgbClr val="C00000"/>
          </a:solidFill>
        </p:spPr>
        <p:txBody>
          <a:bodyPr/>
          <a:lstStyle/>
          <a:p>
            <a:pPr algn="ctr">
              <a:lnSpc>
                <a:spcPct val="90000"/>
              </a:lnSpc>
              <a:defRPr/>
            </a:pPr>
            <a:r>
              <a:rPr lang="en-US" sz="4400" dirty="0">
                <a:solidFill>
                  <a:schemeClr val="bg1"/>
                </a:solidFill>
                <a:latin typeface="Times New Roman" panose="02020603050405020304" pitchFamily="18" charset="0"/>
                <a:cs typeface="Times New Roman" panose="02020603050405020304" pitchFamily="18" charset="0"/>
              </a:rPr>
              <a:t>        </a:t>
            </a:r>
            <a:r>
              <a:rPr lang="en-US" sz="4000" dirty="0">
                <a:solidFill>
                  <a:schemeClr val="bg1"/>
                </a:solidFill>
                <a:latin typeface="Times New Roman" panose="02020603050405020304" pitchFamily="18" charset="0"/>
                <a:cs typeface="Times New Roman" panose="02020603050405020304" pitchFamily="18" charset="0"/>
              </a:rPr>
              <a:t>Literature Review on Home Automation System</a:t>
            </a:r>
            <a:endParaRPr lang="zh-CN" altLang="en-US" sz="40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Automation performs an increasingly vital role in daily experience and global economy. Engineers strive to combine automated devices with mathematical and organizational tools to create complex systems for a rapidly expanding range of applications and human activities.</a:t>
            </a:r>
          </a:p>
          <a:p>
            <a:pPr marL="0" indent="0">
              <a:buNone/>
            </a:pPr>
            <a:r>
              <a:rPr lang="en-US" sz="2400" dirty="0">
                <a:latin typeface="Times New Roman" panose="02020603050405020304" pitchFamily="18" charset="0"/>
                <a:cs typeface="Times New Roman" panose="02020603050405020304" pitchFamily="18" charset="0"/>
              </a:rPr>
              <a:t>The concept of home automation has been around since the late 1970s. But with the enhancement of technology and smart services, people’s expectations have changed a lot during the course of time to perfectly turn the traditional house into smart home, and also think that what a home should do or how the services should be provided and accessed at home to became a smart home and so has the idea of home automation systems. </a:t>
            </a:r>
            <a:endParaRPr lang="en-IN" sz="2400"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FA3A1E37-8562-2298-6D81-F16F478649BD}"/>
              </a:ext>
            </a:extLst>
          </p:cNvPr>
          <p:cNvPicPr>
            <a:picLocks noChangeAspect="1"/>
          </p:cNvPicPr>
          <p:nvPr/>
        </p:nvPicPr>
        <p:blipFill>
          <a:blip r:embed="rId3"/>
          <a:stretch>
            <a:fillRect/>
          </a:stretch>
        </p:blipFill>
        <p:spPr>
          <a:xfrm>
            <a:off x="7532909" y="5178321"/>
            <a:ext cx="4572009" cy="6858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72937"/>
            <a:ext cx="12192000" cy="1233488"/>
          </a:xfrm>
          <a:prstGeom prst="rect">
            <a:avLst/>
          </a:prstGeom>
          <a:solidFill>
            <a:srgbClr val="C00000"/>
          </a:solidFill>
        </p:spPr>
        <p:txBody>
          <a:bodyPr/>
          <a:lstStyle/>
          <a:p>
            <a:pPr algn="ctr">
              <a:lnSpc>
                <a:spcPct val="90000"/>
              </a:lnSpc>
              <a:defRPr/>
            </a:pPr>
            <a:r>
              <a:rPr lang="en-US" sz="4400" dirty="0">
                <a:solidFill>
                  <a:schemeClr val="bg1"/>
                </a:solidFill>
              </a:rPr>
              <a:t>     </a:t>
            </a:r>
            <a:r>
              <a:rPr lang="en-US" sz="4400" dirty="0">
                <a:solidFill>
                  <a:schemeClr val="bg1"/>
                </a:solidFill>
                <a:latin typeface="Times New Roman" panose="02020603050405020304" pitchFamily="18" charset="0"/>
                <a:cs typeface="Times New Roman" panose="02020603050405020304" pitchFamily="18" charset="0"/>
              </a:rPr>
              <a:t>Challenges of Home automation systems</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Home automation systems suffers four main challenges; these are poor manageability, inflexibility, difficulty in achieving </a:t>
            </a:r>
            <a:r>
              <a:rPr lang="en-US" sz="2400" dirty="0" err="1">
                <a:latin typeface="Times New Roman" panose="02020603050405020304" pitchFamily="18" charset="0"/>
                <a:cs typeface="Times New Roman" panose="02020603050405020304" pitchFamily="18" charset="0"/>
              </a:rPr>
              <a:t>securityand</a:t>
            </a:r>
            <a:r>
              <a:rPr lang="en-US" sz="2400" dirty="0">
                <a:latin typeface="Times New Roman" panose="02020603050405020304" pitchFamily="18" charset="0"/>
                <a:cs typeface="Times New Roman" panose="02020603050405020304" pitchFamily="18" charset="0"/>
              </a:rPr>
              <a:t> high cost of </a:t>
            </a:r>
            <a:r>
              <a:rPr lang="en-US" sz="2400" dirty="0" err="1">
                <a:latin typeface="Times New Roman" panose="02020603050405020304" pitchFamily="18" charset="0"/>
                <a:cs typeface="Times New Roman" panose="02020603050405020304" pitchFamily="18" charset="0"/>
              </a:rPr>
              <a:t>ownership,The</a:t>
            </a:r>
            <a:r>
              <a:rPr lang="en-US" sz="2400" dirty="0">
                <a:latin typeface="Times New Roman" panose="02020603050405020304" pitchFamily="18" charset="0"/>
                <a:cs typeface="Times New Roman" panose="02020603050405020304" pitchFamily="18" charset="0"/>
              </a:rPr>
              <a:t> main objectives of this research is to design and implement a home automation system using IoT that is capable of controlling and automating most of the house appliances through an easy manageable web interface. The proposed system has a great flexibility by using Wi-Fi technology to interconnect its distributed sensors to home automation server. This will decrease the deployment cost and will increase the ability of upgrading, and system reconfiguration.</a:t>
            </a:r>
            <a:endParaRPr lang="en-IN" sz="2400"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0F9F81D7-21BF-04A4-0ACC-A8CFCCDC3B8B}"/>
              </a:ext>
            </a:extLst>
          </p:cNvPr>
          <p:cNvPicPr>
            <a:picLocks noChangeAspect="1"/>
          </p:cNvPicPr>
          <p:nvPr/>
        </p:nvPicPr>
        <p:blipFill>
          <a:blip r:embed="rId3"/>
          <a:stretch>
            <a:fillRect/>
          </a:stretch>
        </p:blipFill>
        <p:spPr>
          <a:xfrm>
            <a:off x="7619991" y="5270578"/>
            <a:ext cx="4572009" cy="685801"/>
          </a:xfrm>
          <a:prstGeom prst="rect">
            <a:avLst/>
          </a:prstGeom>
        </p:spPr>
      </p:pic>
    </p:spTree>
    <p:extLst>
      <p:ext uri="{BB962C8B-B14F-4D97-AF65-F5344CB8AC3E}">
        <p14:creationId xmlns:p14="http://schemas.microsoft.com/office/powerpoint/2010/main" val="8636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36593"/>
            <a:ext cx="12192000" cy="1233488"/>
          </a:xfrm>
          <a:prstGeom prst="rect">
            <a:avLst/>
          </a:prstGeom>
          <a:solidFill>
            <a:srgbClr val="C00000"/>
          </a:solidFill>
        </p:spPr>
        <p:txBody>
          <a:bodyPr/>
          <a:lstStyle/>
          <a:p>
            <a:pPr algn="ctr"/>
            <a:r>
              <a:rPr lang="en-US" sz="4400" b="1" dirty="0">
                <a:solidFill>
                  <a:schemeClr val="bg1"/>
                </a:solidFill>
                <a:effectLst/>
                <a:latin typeface="Times New Roman" panose="02020603050405020304" pitchFamily="18" charset="0"/>
                <a:ea typeface="MS Mincho" panose="02020609040205080304" pitchFamily="49" charset="-128"/>
              </a:rPr>
              <a:t>Abstract</a:t>
            </a:r>
            <a:endParaRPr lang="en-IN" sz="4400" dirty="0">
              <a:solidFill>
                <a:schemeClr val="bg1"/>
              </a:solidFill>
              <a:effectLst/>
              <a:latin typeface="Times New Roman" panose="02020603050405020304" pitchFamily="18" charset="0"/>
              <a:ea typeface="MS Mincho" panose="02020609040205080304" pitchFamily="49" charset="-128"/>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lnSpcReduction="10000"/>
          </a:bodyPr>
          <a:lstStyle/>
          <a:p>
            <a:pPr marL="0" indent="0">
              <a:buNone/>
            </a:pPr>
            <a:r>
              <a:rPr lang="en-US" sz="2400" dirty="0">
                <a:effectLst/>
                <a:latin typeface="Times New Roman" panose="02020603050405020304" pitchFamily="18" charset="0"/>
                <a:ea typeface="MS Mincho" panose="02020609040205080304" pitchFamily="49" charset="-128"/>
              </a:rPr>
              <a:t>Current there is no specific model or project which can completely automize all the electrical appliances in our houses. If there are some models for this in the market, then they are not cost effective. So basically we are here trying to make the lifestyle of the customer very convenient and specially it can be a boon for the specially challenged peoples.</a:t>
            </a:r>
            <a:endParaRPr lang="en-IN" sz="2400" dirty="0">
              <a:effectLst/>
              <a:latin typeface="Times New Roman" panose="02020603050405020304" pitchFamily="18" charset="0"/>
              <a:ea typeface="MS Mincho" panose="02020609040205080304" pitchFamily="49" charset="-128"/>
            </a:endParaRPr>
          </a:p>
          <a:p>
            <a:pPr algn="just"/>
            <a:r>
              <a:rPr lang="en-US" sz="2400" dirty="0">
                <a:effectLst/>
                <a:latin typeface="Times New Roman" panose="02020603050405020304" pitchFamily="18" charset="0"/>
                <a:ea typeface="MS Mincho" panose="02020609040205080304" pitchFamily="49" charset="-128"/>
              </a:rPr>
              <a:t>Here we are automating all the electrical appliances in our homes just with the help of one voice command. We convert house into a smart house by giving control on your smartphone/tablet and touch panels .You can control lighting, </a:t>
            </a:r>
            <a:r>
              <a:rPr lang="en-US" sz="2400" dirty="0" err="1">
                <a:effectLst/>
                <a:latin typeface="Times New Roman" panose="02020603050405020304" pitchFamily="18" charset="0"/>
                <a:ea typeface="MS Mincho" panose="02020609040205080304" pitchFamily="49" charset="-128"/>
              </a:rPr>
              <a:t>curtains,home</a:t>
            </a:r>
            <a:r>
              <a:rPr lang="en-US" sz="2400" dirty="0">
                <a:effectLst/>
                <a:latin typeface="Times New Roman" panose="02020603050405020304" pitchFamily="18" charset="0"/>
                <a:ea typeface="MS Mincho" panose="02020609040205080304" pitchFamily="49" charset="-128"/>
              </a:rPr>
              <a:t> cinema, media servers, surveillance, climate control, back ground music, we customize just as per your taste and design. Our Home automation give you control of Climate, </a:t>
            </a:r>
            <a:r>
              <a:rPr lang="en-US" sz="2400" dirty="0" err="1">
                <a:effectLst/>
                <a:latin typeface="Times New Roman" panose="02020603050405020304" pitchFamily="18" charset="0"/>
                <a:ea typeface="MS Mincho" panose="02020609040205080304" pitchFamily="49" charset="-128"/>
              </a:rPr>
              <a:t>Security,Equipment</a:t>
            </a:r>
            <a:r>
              <a:rPr lang="en-US" sz="2400" dirty="0">
                <a:effectLst/>
                <a:latin typeface="Times New Roman" panose="02020603050405020304" pitchFamily="18" charset="0"/>
                <a:ea typeface="MS Mincho" panose="02020609040205080304" pitchFamily="49" charset="-128"/>
              </a:rPr>
              <a:t>, Lights, camera, projector, tv, projection screen, window drapes, conferencing unit,  with options of adding sensors to create scenes as per your mood and requirement.</a:t>
            </a:r>
            <a:endParaRPr lang="en-IN" sz="2400" dirty="0">
              <a:effectLst/>
              <a:latin typeface="Times New Roman" panose="02020603050405020304" pitchFamily="18" charset="0"/>
              <a:ea typeface="MS Mincho" panose="02020609040205080304" pitchFamily="49" charset="-128"/>
            </a:endParaRPr>
          </a:p>
          <a:p>
            <a:pPr algn="just"/>
            <a:endParaRPr lang="en-IN" sz="1800" dirty="0">
              <a:effectLst/>
              <a:latin typeface="Times New Roman" panose="02020603050405020304" pitchFamily="18" charset="0"/>
              <a:ea typeface="MS Mincho" panose="02020609040205080304" pitchFamily="49" charset="-128"/>
            </a:endParaRPr>
          </a:p>
          <a:p>
            <a:pPr marL="0" indent="0">
              <a:buNone/>
            </a:pPr>
            <a:endParaRPr lang="en-IN" dirty="0"/>
          </a:p>
        </p:txBody>
      </p:sp>
    </p:spTree>
    <p:extLst>
      <p:ext uri="{BB962C8B-B14F-4D97-AF65-F5344CB8AC3E}">
        <p14:creationId xmlns:p14="http://schemas.microsoft.com/office/powerpoint/2010/main" val="146799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351658"/>
            <a:ext cx="12192000" cy="1233488"/>
          </a:xfrm>
          <a:prstGeom prst="rect">
            <a:avLst/>
          </a:prstGeom>
          <a:solidFill>
            <a:srgbClr val="C00000"/>
          </a:solidFill>
        </p:spPr>
        <p:txBody>
          <a:bodyPr/>
          <a:lstStyle/>
          <a:p>
            <a:pPr algn="ctr">
              <a:lnSpc>
                <a:spcPct val="90000"/>
              </a:lnSpc>
              <a:defRPr/>
            </a:pPr>
            <a:endParaRPr lang="zh-CN" altLang="en-US" sz="4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585146"/>
            <a:ext cx="10515600" cy="4470538"/>
          </a:xfrm>
        </p:spPr>
        <p:txBody>
          <a:bodyPr>
            <a:normAutofit lnSpcReduction="10000"/>
          </a:bodyPr>
          <a:lstStyle/>
          <a:p>
            <a:pPr algn="just"/>
            <a:r>
              <a:rPr lang="en-US" sz="2400" dirty="0">
                <a:effectLst/>
                <a:latin typeface="Times New Roman" panose="02020603050405020304" pitchFamily="18" charset="0"/>
                <a:ea typeface="MS Mincho" panose="02020609040205080304" pitchFamily="49" charset="-128"/>
              </a:rPr>
              <a:t>In our prototype we have used the following tools:</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Arduino Uno</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2 Channel Relay</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BT Voice command</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Breadboard</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DC Motor</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LED</a:t>
            </a:r>
            <a:endParaRPr lang="en-IN" sz="2400" dirty="0">
              <a:effectLst/>
              <a:latin typeface="Times New Roman" panose="02020603050405020304" pitchFamily="18" charset="0"/>
              <a:ea typeface="MS Mincho" panose="02020609040205080304" pitchFamily="49" charset="-128"/>
            </a:endParaRPr>
          </a:p>
          <a:p>
            <a:pPr algn="just"/>
            <a:r>
              <a:rPr lang="en-US" sz="2400" dirty="0">
                <a:effectLst/>
                <a:latin typeface="Times New Roman" panose="02020603050405020304" pitchFamily="18" charset="0"/>
                <a:ea typeface="MS Mincho" panose="02020609040205080304" pitchFamily="49" charset="-128"/>
              </a:rPr>
              <a:t>Home automation has high potential for sharing data between family members or trusted individuals for personal security and could lead to energy saving measures with a positive environmental impact in the future. We have successfully achieved</a:t>
            </a:r>
            <a:endParaRPr lang="en-IN" sz="2400" dirty="0">
              <a:effectLst/>
              <a:latin typeface="Times New Roman" panose="02020603050405020304" pitchFamily="18" charset="0"/>
              <a:ea typeface="MS Mincho" panose="02020609040205080304" pitchFamily="49" charset="-128"/>
            </a:endParaRPr>
          </a:p>
          <a:p>
            <a:pPr algn="just"/>
            <a:r>
              <a:rPr lang="en-US" sz="2400" dirty="0">
                <a:effectLst/>
                <a:latin typeface="Times New Roman" panose="02020603050405020304" pitchFamily="18" charset="0"/>
                <a:ea typeface="MS Mincho" panose="02020609040205080304" pitchFamily="49" charset="-128"/>
              </a:rPr>
              <a:t>Our objective of automizing our houses.</a:t>
            </a:r>
            <a:endParaRPr lang="en-IN" sz="2400" dirty="0">
              <a:effectLst/>
              <a:latin typeface="Times New Roman" panose="02020603050405020304" pitchFamily="18" charset="0"/>
              <a:ea typeface="MS Mincho" panose="02020609040205080304" pitchFamily="49" charset="-128"/>
            </a:endParaRPr>
          </a:p>
          <a:p>
            <a:pPr marL="0" indent="0">
              <a:buNone/>
            </a:pPr>
            <a:endParaRPr lang="en-IN" sz="1800" dirty="0">
              <a:effectLst/>
              <a:latin typeface="Times New Roman" panose="02020603050405020304" pitchFamily="18" charset="0"/>
              <a:ea typeface="MS Mincho" panose="02020609040205080304" pitchFamily="49" charset="-128"/>
            </a:endParaRPr>
          </a:p>
          <a:p>
            <a:pPr marL="0" indent="0" algn="just">
              <a:buNone/>
            </a:pPr>
            <a:endParaRPr lang="en-IN"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554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72937"/>
            <a:ext cx="12192000" cy="1233488"/>
          </a:xfrm>
          <a:prstGeom prst="rect">
            <a:avLst/>
          </a:prstGeom>
          <a:solidFill>
            <a:srgbClr val="C00000"/>
          </a:solidFill>
        </p:spPr>
        <p:txBody>
          <a:bodyPr/>
          <a:lstStyle/>
          <a:p>
            <a:pPr algn="ctr">
              <a:lnSpc>
                <a:spcPct val="90000"/>
              </a:lnSpc>
              <a:defRPr/>
            </a:pPr>
            <a:endParaRPr lang="zh-CN" altLang="en-US" sz="4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lstStyle/>
          <a:p>
            <a:r>
              <a:rPr lang="en-US" sz="2400" dirty="0">
                <a:effectLst/>
                <a:latin typeface="Times New Roman" panose="02020603050405020304" pitchFamily="18" charset="0"/>
                <a:ea typeface="MS Mincho" panose="02020609040205080304" pitchFamily="49" charset="-128"/>
              </a:rPr>
              <a:t>There are several new technologies which can become a part of home in the near future:</a:t>
            </a:r>
            <a:endParaRPr lang="en-IN" sz="2400" dirty="0">
              <a:effectLst/>
              <a:latin typeface="Times New Roman" panose="02020603050405020304" pitchFamily="18" charset="0"/>
              <a:ea typeface="MS Mincho" panose="02020609040205080304" pitchFamily="49" charset="-128"/>
            </a:endParaRPr>
          </a:p>
          <a:p>
            <a:pPr marL="0" indent="0">
              <a:buNone/>
            </a:pPr>
            <a:r>
              <a:rPr lang="en-US" sz="2400" dirty="0">
                <a:effectLst/>
                <a:latin typeface="Times New Roman" panose="02020603050405020304" pitchFamily="18" charset="0"/>
                <a:ea typeface="MS Mincho" panose="02020609040205080304" pitchFamily="49" charset="-128"/>
              </a:rPr>
              <a:t>•	</a:t>
            </a:r>
            <a:r>
              <a:rPr lang="en-US" sz="2400" b="1" dirty="0">
                <a:effectLst/>
                <a:latin typeface="Times New Roman" panose="02020603050405020304" pitchFamily="18" charset="0"/>
                <a:ea typeface="MS Mincho" panose="02020609040205080304" pitchFamily="49" charset="-128"/>
              </a:rPr>
              <a:t>Increased efficiency, control, and customization</a:t>
            </a:r>
            <a:endParaRPr lang="en-IN" sz="2400" dirty="0">
              <a:effectLst/>
              <a:latin typeface="Times New Roman" panose="02020603050405020304" pitchFamily="18" charset="0"/>
              <a:ea typeface="MS Mincho" panose="02020609040205080304" pitchFamily="49" charset="-128"/>
            </a:endParaRPr>
          </a:p>
          <a:p>
            <a:pPr marL="0" indent="0">
              <a:buNone/>
            </a:pPr>
            <a:r>
              <a:rPr lang="en-US" sz="2400" b="1" dirty="0">
                <a:effectLst/>
                <a:latin typeface="Times New Roman" panose="02020603050405020304" pitchFamily="18" charset="0"/>
                <a:ea typeface="MS Mincho" panose="02020609040205080304" pitchFamily="49" charset="-128"/>
              </a:rPr>
              <a:t>•	Integration of Smart home devices</a:t>
            </a:r>
            <a:endParaRPr lang="en-IN" sz="2400" dirty="0">
              <a:effectLst/>
              <a:latin typeface="Times New Roman" panose="02020603050405020304" pitchFamily="18" charset="0"/>
              <a:ea typeface="MS Mincho" panose="02020609040205080304" pitchFamily="49" charset="-128"/>
            </a:endParaRPr>
          </a:p>
          <a:p>
            <a:pPr marL="0" indent="0">
              <a:buNone/>
            </a:pPr>
            <a:r>
              <a:rPr lang="en-US" sz="2400" b="1" dirty="0">
                <a:effectLst/>
                <a:latin typeface="Times New Roman" panose="02020603050405020304" pitchFamily="18" charset="0"/>
                <a:ea typeface="MS Mincho" panose="02020609040205080304" pitchFamily="49" charset="-128"/>
              </a:rPr>
              <a:t>•	Development of smart appliances</a:t>
            </a:r>
            <a:endParaRPr lang="en-IN" sz="2400" dirty="0">
              <a:effectLst/>
              <a:latin typeface="Times New Roman" panose="02020603050405020304" pitchFamily="18" charset="0"/>
              <a:ea typeface="MS Mincho" panose="02020609040205080304" pitchFamily="49" charset="-128"/>
            </a:endParaRPr>
          </a:p>
          <a:p>
            <a:pPr marL="0" indent="0">
              <a:buNone/>
            </a:pPr>
            <a:endParaRPr lang="en-IN" dirty="0"/>
          </a:p>
        </p:txBody>
      </p:sp>
      <p:pic>
        <p:nvPicPr>
          <p:cNvPr id="6" name="Picture 5" descr="Text&#10;&#10;Description automatically generated">
            <a:extLst>
              <a:ext uri="{FF2B5EF4-FFF2-40B4-BE49-F238E27FC236}">
                <a16:creationId xmlns:a16="http://schemas.microsoft.com/office/drawing/2014/main" id="{DDE631C9-D49A-EE32-BF5A-E49BB7F0EEEC}"/>
              </a:ext>
            </a:extLst>
          </p:cNvPr>
          <p:cNvPicPr>
            <a:picLocks noChangeAspect="1"/>
          </p:cNvPicPr>
          <p:nvPr/>
        </p:nvPicPr>
        <p:blipFill>
          <a:blip r:embed="rId3"/>
          <a:stretch>
            <a:fillRect/>
          </a:stretch>
        </p:blipFill>
        <p:spPr>
          <a:xfrm>
            <a:off x="7619991" y="5237921"/>
            <a:ext cx="4572009" cy="685801"/>
          </a:xfrm>
          <a:prstGeom prst="rect">
            <a:avLst/>
          </a:prstGeom>
        </p:spPr>
      </p:pic>
    </p:spTree>
    <p:extLst>
      <p:ext uri="{BB962C8B-B14F-4D97-AF65-F5344CB8AC3E}">
        <p14:creationId xmlns:p14="http://schemas.microsoft.com/office/powerpoint/2010/main" val="134643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72937"/>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Introduction</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5"/>
            <a:ext cx="4332514" cy="4351338"/>
          </a:xfrm>
        </p:spPr>
        <p:txBody>
          <a:bodyPr>
            <a:normAutofit lnSpcReduction="10000"/>
          </a:bodyPr>
          <a:lstStyle/>
          <a:p>
            <a:pPr marL="0" indent="0">
              <a:buNone/>
            </a:pPr>
            <a:r>
              <a:rPr lang="en-US" sz="2400" spc="25"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 today's era, technology can enhance human life. Technology is evolving decade by decade. Automation was a science fiction earlier but not today. By combining latest technology with home, we can build an awesome home. With the Arduino uno and Windows 10, we can build a home automation system that is capable of operating home devices automatically.</a:t>
            </a:r>
            <a:endParaRPr lang="en-IN" sz="2400" dirty="0">
              <a:effectLst/>
              <a:latin typeface="Times New Roman" panose="02020603050405020304" pitchFamily="18" charset="0"/>
              <a:ea typeface="MS Mincho" panose="02020609040205080304" pitchFamily="49" charset="-128"/>
              <a:cs typeface="Times New Roman" panose="02020603050405020304" pitchFamily="18" charset="0"/>
            </a:endParaRPr>
          </a:p>
          <a:p>
            <a:endParaRPr lang="en-IN" dirty="0"/>
          </a:p>
        </p:txBody>
      </p:sp>
      <p:pic>
        <p:nvPicPr>
          <p:cNvPr id="5" name="Picture 4" descr="Overall configuration">
            <a:extLst>
              <a:ext uri="{FF2B5EF4-FFF2-40B4-BE49-F238E27FC236}">
                <a16:creationId xmlns:a16="http://schemas.microsoft.com/office/drawing/2014/main" id="{B3F3D6FF-FC12-5155-EA6C-5142F07C4D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3545" y="1825625"/>
            <a:ext cx="6329855" cy="3851910"/>
          </a:xfrm>
          <a:prstGeom prst="rect">
            <a:avLst/>
          </a:prstGeom>
          <a:noFill/>
          <a:ln>
            <a:noFill/>
          </a:ln>
        </p:spPr>
      </p:pic>
    </p:spTree>
    <p:extLst>
      <p:ext uri="{BB962C8B-B14F-4D97-AF65-F5344CB8AC3E}">
        <p14:creationId xmlns:p14="http://schemas.microsoft.com/office/powerpoint/2010/main" val="289238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72937"/>
            <a:ext cx="12192000" cy="1233488"/>
          </a:xfrm>
          <a:prstGeom prst="rect">
            <a:avLst/>
          </a:prstGeom>
          <a:solidFill>
            <a:srgbClr val="C00000"/>
          </a:solidFill>
        </p:spPr>
        <p:txBody>
          <a:bodyPr/>
          <a:lstStyle/>
          <a:p>
            <a:pPr algn="ctr">
              <a:lnSpc>
                <a:spcPct val="90000"/>
              </a:lnSpc>
              <a:defRPr/>
            </a:pPr>
            <a:r>
              <a:rPr lang="en-US" sz="4400" dirty="0">
                <a:solidFill>
                  <a:schemeClr val="bg1"/>
                </a:solidFill>
                <a:effectLst/>
                <a:latin typeface="Times New Roman" panose="02020603050405020304" pitchFamily="18" charset="0"/>
                <a:ea typeface="MS Mincho" panose="02020609040205080304" pitchFamily="49" charset="-128"/>
              </a:rPr>
              <a:t>Tool and Technology Used </a:t>
            </a:r>
            <a:endParaRPr lang="zh-CN" altLang="en-US" sz="4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MS Mincho" panose="02020609040205080304" pitchFamily="49" charset="-128"/>
              </a:rPr>
              <a:t>In our prototype we have used the following tools:</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Arduino Uno</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2 Channel Relay</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BT Voice command</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Breadboard</a:t>
            </a:r>
            <a:endParaRPr lang="en-IN" sz="2400" dirty="0">
              <a:effectLst/>
              <a:latin typeface="Times New Roman" panose="02020603050405020304" pitchFamily="18" charset="0"/>
              <a:ea typeface="MS Mincho" panose="02020609040205080304" pitchFamily="49" charset="-128"/>
            </a:endParaRPr>
          </a:p>
          <a:p>
            <a:pPr marL="342900" lvl="0" indent="-342900" algn="jus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DC Motor</a:t>
            </a:r>
            <a:endParaRPr lang="en-IN" sz="2400" dirty="0">
              <a:effectLst/>
              <a:latin typeface="Times New Roman" panose="02020603050405020304" pitchFamily="18" charset="0"/>
              <a:ea typeface="MS Mincho" panose="02020609040205080304" pitchFamily="49" charset="-128"/>
            </a:endParaRPr>
          </a:p>
          <a:p>
            <a:r>
              <a:rPr lang="en-US" sz="2400" dirty="0">
                <a:effectLst/>
                <a:latin typeface="Times New Roman" panose="02020603050405020304" pitchFamily="18" charset="0"/>
                <a:ea typeface="MS Mincho" panose="02020609040205080304" pitchFamily="49" charset="-128"/>
              </a:rPr>
              <a:t>LED</a:t>
            </a:r>
            <a:endParaRPr lang="en-IN" sz="2400" dirty="0"/>
          </a:p>
        </p:txBody>
      </p:sp>
      <p:pic>
        <p:nvPicPr>
          <p:cNvPr id="6" name="Picture 5" descr="Text&#10;&#10;Description automatically generated">
            <a:extLst>
              <a:ext uri="{FF2B5EF4-FFF2-40B4-BE49-F238E27FC236}">
                <a16:creationId xmlns:a16="http://schemas.microsoft.com/office/drawing/2014/main" id="{5BF18133-9C8C-EABF-8C79-5AEB37B7FD83}"/>
              </a:ext>
            </a:extLst>
          </p:cNvPr>
          <p:cNvPicPr>
            <a:picLocks noChangeAspect="1"/>
          </p:cNvPicPr>
          <p:nvPr/>
        </p:nvPicPr>
        <p:blipFill>
          <a:blip r:embed="rId3"/>
          <a:stretch>
            <a:fillRect/>
          </a:stretch>
        </p:blipFill>
        <p:spPr>
          <a:xfrm>
            <a:off x="7500252" y="5178321"/>
            <a:ext cx="4572009" cy="685801"/>
          </a:xfrm>
          <a:prstGeom prst="rect">
            <a:avLst/>
          </a:prstGeom>
        </p:spPr>
      </p:pic>
    </p:spTree>
    <p:extLst>
      <p:ext uri="{BB962C8B-B14F-4D97-AF65-F5344CB8AC3E}">
        <p14:creationId xmlns:p14="http://schemas.microsoft.com/office/powerpoint/2010/main" val="51718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428149"/>
            <a:ext cx="12192000" cy="1233488"/>
          </a:xfrm>
          <a:prstGeom prst="rect">
            <a:avLst/>
          </a:prstGeom>
          <a:solidFill>
            <a:srgbClr val="C00000"/>
          </a:solidFill>
        </p:spPr>
        <p:txBody>
          <a:bodyPr/>
          <a:lstStyle/>
          <a:p>
            <a:pPr algn="ctr"/>
            <a:r>
              <a:rPr lang="en-US" sz="4400" b="1" dirty="0">
                <a:solidFill>
                  <a:schemeClr val="bg1"/>
                </a:solidFill>
                <a:effectLst/>
                <a:latin typeface="Times New Roman" panose="02020603050405020304" pitchFamily="18" charset="0"/>
                <a:ea typeface="MS Mincho" panose="02020609040205080304" pitchFamily="49" charset="-128"/>
              </a:rPr>
              <a:t>Literature Survey</a:t>
            </a:r>
            <a:endParaRPr lang="en-IN" sz="4400" dirty="0">
              <a:solidFill>
                <a:schemeClr val="bg1"/>
              </a:solidFill>
              <a:effectLst/>
              <a:latin typeface="Times New Roman" panose="02020603050405020304" pitchFamily="18" charset="0"/>
              <a:ea typeface="MS Mincho" panose="02020609040205080304" pitchFamily="49" charset="-128"/>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26059"/>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MS Mincho" panose="02020609040205080304" pitchFamily="49" charset="-128"/>
              </a:rPr>
              <a:t>In Bluetooth based home automation system the home appliances are connected to the Arduino BT board at input output ports using relay. The program of Arduino BT board is based on high level interactive C language of microcontrollers; the connection is made via Bluetooth. The password protection is provided so only authorized user is allowed to access the appliances. The Bluetooth connection is established between Arduino BT board and phone for wireless communication. In this system the embedded C is used and it can install on any of the Symbian OS environment, it is portable.</a:t>
            </a:r>
            <a:endParaRPr lang="en-IN" sz="2400" dirty="0"/>
          </a:p>
        </p:txBody>
      </p:sp>
      <p:pic>
        <p:nvPicPr>
          <p:cNvPr id="6" name="Picture 5" descr="Text&#10;&#10;Description automatically generated">
            <a:extLst>
              <a:ext uri="{FF2B5EF4-FFF2-40B4-BE49-F238E27FC236}">
                <a16:creationId xmlns:a16="http://schemas.microsoft.com/office/drawing/2014/main" id="{C4B6FC05-AE2B-DFD9-17D7-4182F4D11201}"/>
              </a:ext>
            </a:extLst>
          </p:cNvPr>
          <p:cNvPicPr>
            <a:picLocks noChangeAspect="1"/>
          </p:cNvPicPr>
          <p:nvPr/>
        </p:nvPicPr>
        <p:blipFill>
          <a:blip r:embed="rId3"/>
          <a:stretch>
            <a:fillRect/>
          </a:stretch>
        </p:blipFill>
        <p:spPr>
          <a:xfrm>
            <a:off x="7619991" y="5227035"/>
            <a:ext cx="4572009" cy="685801"/>
          </a:xfrm>
          <a:prstGeom prst="rect">
            <a:avLst/>
          </a:prstGeom>
        </p:spPr>
      </p:pic>
    </p:spTree>
    <p:extLst>
      <p:ext uri="{BB962C8B-B14F-4D97-AF65-F5344CB8AC3E}">
        <p14:creationId xmlns:p14="http://schemas.microsoft.com/office/powerpoint/2010/main" val="811141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1076</TotalTime>
  <Words>1099</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Symbol</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Jennifer I. Morales</cp:lastModifiedBy>
  <cp:revision>85</cp:revision>
  <cp:lastPrinted>2020-10-01T09:19:21Z</cp:lastPrinted>
  <dcterms:created xsi:type="dcterms:W3CDTF">2020-05-05T09:43:45Z</dcterms:created>
  <dcterms:modified xsi:type="dcterms:W3CDTF">2022-12-20T15:55:32Z</dcterms:modified>
</cp:coreProperties>
</file>