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1" r:id="rId2"/>
    <p:sldId id="281" r:id="rId3"/>
    <p:sldId id="266" r:id="rId4"/>
    <p:sldId id="267" r:id="rId5"/>
    <p:sldId id="282" r:id="rId6"/>
    <p:sldId id="283" r:id="rId7"/>
    <p:sldId id="269" r:id="rId8"/>
    <p:sldId id="271" r:id="rId9"/>
    <p:sldId id="268" r:id="rId10"/>
    <p:sldId id="274" r:id="rId11"/>
    <p:sldId id="273" r:id="rId12"/>
    <p:sldId id="270" r:id="rId13"/>
    <p:sldId id="276" r:id="rId14"/>
    <p:sldId id="275" r:id="rId15"/>
    <p:sldId id="277" r:id="rId16"/>
    <p:sldId id="278" r:id="rId17"/>
    <p:sldId id="279" r:id="rId18"/>
    <p:sldId id="284" r:id="rId19"/>
    <p:sldId id="280" r:id="rId20"/>
    <p:sldId id="287" r:id="rId21"/>
    <p:sldId id="286" r:id="rId22"/>
    <p:sldId id="288" r:id="rId23"/>
    <p:sldId id="289" r:id="rId24"/>
    <p:sldId id="290" r:id="rId25"/>
    <p:sldId id="285" r:id="rId26"/>
    <p:sldId id="256" r:id="rId27"/>
    <p:sldId id="257" r:id="rId28"/>
    <p:sldId id="258" r:id="rId29"/>
    <p:sldId id="259" r:id="rId30"/>
    <p:sldId id="260" r:id="rId31"/>
    <p:sldId id="261" r:id="rId32"/>
    <p:sldId id="262" r:id="rId33"/>
    <p:sldId id="263" r:id="rId34"/>
    <p:sldId id="264" r:id="rId35"/>
    <p:sldId id="26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6" autoAdjust="0"/>
    <p:restoredTop sz="94660"/>
  </p:normalViewPr>
  <p:slideViewPr>
    <p:cSldViewPr snapToGrid="0">
      <p:cViewPr varScale="1">
        <p:scale>
          <a:sx n="69" d="100"/>
          <a:sy n="69" d="100"/>
        </p:scale>
        <p:origin x="-522"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7/27/2018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nps.gov/crla" TargetMode="External"/><Relationship Id="rId2" Type="http://schemas.openxmlformats.org/officeDocument/2006/relationships/hyperlink" Target="http://www.newsweek.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ctr">
              <a:buNone/>
            </a:pPr>
            <a:r>
              <a:rPr lang="en-US" sz="8000" dirty="0" smtClean="0"/>
              <a:t>THESIS FORMAT</a:t>
            </a:r>
            <a:endParaRPr lang="en-US" sz="8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Terms</a:t>
            </a:r>
          </a:p>
        </p:txBody>
      </p:sp>
      <p:sp>
        <p:nvSpPr>
          <p:cNvPr id="3" name="Content Placeholder 2"/>
          <p:cNvSpPr>
            <a:spLocks noGrp="1"/>
          </p:cNvSpPr>
          <p:nvPr>
            <p:ph idx="1"/>
          </p:nvPr>
        </p:nvSpPr>
        <p:spPr>
          <a:xfrm>
            <a:off x="2589212" y="1361871"/>
            <a:ext cx="8915400" cy="4941651"/>
          </a:xfrm>
        </p:spPr>
        <p:txBody>
          <a:bodyPr>
            <a:normAutofit fontScale="77500" lnSpcReduction="20000"/>
          </a:bodyPr>
          <a:lstStyle/>
          <a:p>
            <a:pPr marL="0" indent="0">
              <a:buNone/>
            </a:pPr>
            <a:r>
              <a:rPr lang="en-US" sz="2900" dirty="0"/>
              <a:t>2.1Only the variables or key terms included in the study shall be defined</a:t>
            </a:r>
            <a:r>
              <a:rPr lang="en-US" sz="2900" dirty="0" smtClean="0"/>
              <a:t>.</a:t>
            </a:r>
          </a:p>
          <a:p>
            <a:pPr marL="0" indent="0">
              <a:buNone/>
            </a:pPr>
            <a:endParaRPr lang="en-US" sz="2900" dirty="0"/>
          </a:p>
          <a:p>
            <a:pPr marL="0" indent="0">
              <a:buNone/>
            </a:pPr>
            <a:r>
              <a:rPr lang="en-US" sz="2900" dirty="0"/>
              <a:t>2.2Acronyms need not be defined if their meanings have been mentioned in the text</a:t>
            </a:r>
            <a:r>
              <a:rPr lang="en-US" sz="2900" dirty="0" smtClean="0"/>
              <a:t>.</a:t>
            </a:r>
          </a:p>
          <a:p>
            <a:pPr marL="0" indent="0">
              <a:buNone/>
            </a:pPr>
            <a:endParaRPr lang="en-US" sz="2900" dirty="0"/>
          </a:p>
          <a:p>
            <a:pPr marL="0" indent="0">
              <a:buNone/>
            </a:pPr>
            <a:r>
              <a:rPr lang="en-US" sz="2900" dirty="0" smtClean="0"/>
              <a:t>2.3 </a:t>
            </a:r>
            <a:r>
              <a:rPr lang="en-US" sz="2900" dirty="0"/>
              <a:t>A term shall be defined operationally (i.e., how it is used or measured in the study</a:t>
            </a:r>
            <a:r>
              <a:rPr lang="en-US" sz="2900" dirty="0" smtClean="0"/>
              <a:t>), or </a:t>
            </a:r>
            <a:r>
              <a:rPr lang="en-US" sz="2900" dirty="0"/>
              <a:t>theoretically/technically (i.e., how it is defined in published resources). </a:t>
            </a:r>
            <a:endParaRPr lang="en-US" sz="2900" dirty="0" smtClean="0"/>
          </a:p>
          <a:p>
            <a:pPr marL="0" indent="0">
              <a:buNone/>
            </a:pPr>
            <a:endParaRPr lang="en-US" sz="2900" dirty="0" smtClean="0"/>
          </a:p>
          <a:p>
            <a:pPr marL="0" indent="0">
              <a:buNone/>
            </a:pPr>
            <a:r>
              <a:rPr lang="en-US" sz="2900" dirty="0" smtClean="0"/>
              <a:t>2.4 </a:t>
            </a:r>
            <a:r>
              <a:rPr lang="en-US" sz="2900" dirty="0"/>
              <a:t>Definitions taken from a published source shall bear an appropriate in-text </a:t>
            </a:r>
            <a:r>
              <a:rPr lang="en-US" sz="2900" dirty="0" smtClean="0"/>
              <a:t>citation and </a:t>
            </a:r>
            <a:r>
              <a:rPr lang="en-US" sz="2900" dirty="0"/>
              <a:t>have a corresponding entry in the reference list/works cited.</a:t>
            </a:r>
          </a:p>
          <a:p>
            <a:endParaRPr lang="en-US" dirty="0"/>
          </a:p>
        </p:txBody>
      </p:sp>
    </p:spTree>
    <p:extLst>
      <p:ext uri="{BB962C8B-B14F-4D97-AF65-F5344CB8AC3E}">
        <p14:creationId xmlns:p14="http://schemas.microsoft.com/office/powerpoint/2010/main" xmlns="" val="1615080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98060" y="624110"/>
            <a:ext cx="10330774" cy="5287112"/>
          </a:xfrm>
        </p:spPr>
        <p:txBody>
          <a:bodyPr>
            <a:noAutofit/>
          </a:bodyPr>
          <a:lstStyle/>
          <a:p>
            <a:pPr marL="0" indent="0" algn="just">
              <a:buNone/>
            </a:pPr>
            <a:r>
              <a:rPr lang="en-US" sz="2000" dirty="0"/>
              <a:t>2.5 </a:t>
            </a:r>
            <a:r>
              <a:rPr lang="en-US" sz="2000" dirty="0" smtClean="0"/>
              <a:t> The </a:t>
            </a:r>
            <a:r>
              <a:rPr lang="en-US" sz="2000" dirty="0"/>
              <a:t>terms shall be sequenced in alphabetical order</a:t>
            </a:r>
            <a:r>
              <a:rPr lang="en-US" sz="2000" dirty="0" smtClean="0"/>
              <a:t>.</a:t>
            </a:r>
          </a:p>
          <a:p>
            <a:pPr marL="0" indent="0" algn="just">
              <a:buNone/>
            </a:pPr>
            <a:endParaRPr lang="en-US" sz="2000" dirty="0"/>
          </a:p>
          <a:p>
            <a:pPr marL="0" indent="0" algn="just">
              <a:buNone/>
            </a:pPr>
            <a:r>
              <a:rPr lang="en-US" sz="2000" dirty="0"/>
              <a:t>2.6 If the terms consist of more than one word, capitalize every major word</a:t>
            </a:r>
            <a:r>
              <a:rPr lang="en-US" sz="2000" dirty="0" smtClean="0"/>
              <a:t>.</a:t>
            </a:r>
          </a:p>
          <a:p>
            <a:pPr marL="0" indent="0" algn="just">
              <a:buNone/>
            </a:pPr>
            <a:endParaRPr lang="en-US" sz="2000" dirty="0"/>
          </a:p>
          <a:p>
            <a:pPr marL="0" indent="0" algn="just">
              <a:buNone/>
            </a:pPr>
            <a:r>
              <a:rPr lang="en-US" sz="2000" dirty="0"/>
              <a:t>2.7 The term to be defined shall be indented, typed in a bold face, and punctuated </a:t>
            </a:r>
            <a:r>
              <a:rPr lang="en-US" sz="2000" dirty="0" smtClean="0"/>
              <a:t>with a </a:t>
            </a:r>
            <a:r>
              <a:rPr lang="en-US" sz="2000" dirty="0"/>
              <a:t>period. Two spaces shall separate the period from </a:t>
            </a:r>
            <a:r>
              <a:rPr lang="en-US" sz="2000" dirty="0" smtClean="0"/>
              <a:t>the definition.</a:t>
            </a:r>
          </a:p>
          <a:p>
            <a:pPr marL="0" indent="0" algn="just">
              <a:buNone/>
            </a:pPr>
            <a:endParaRPr lang="en-US" sz="2000" dirty="0"/>
          </a:p>
          <a:p>
            <a:pPr marL="0" indent="0" algn="just">
              <a:buNone/>
            </a:pPr>
            <a:r>
              <a:rPr lang="en-US" sz="2000" dirty="0"/>
              <a:t>2.8 Each definition shall be expressed in a complete sentence, NOT a phrase</a:t>
            </a:r>
            <a:r>
              <a:rPr lang="en-US" sz="2000" dirty="0" smtClean="0"/>
              <a:t>.</a:t>
            </a:r>
          </a:p>
          <a:p>
            <a:pPr marL="0" indent="0" algn="just">
              <a:buNone/>
            </a:pPr>
            <a:endParaRPr lang="en-US" sz="2000" dirty="0"/>
          </a:p>
          <a:p>
            <a:pPr marL="0" indent="0" algn="just">
              <a:buNone/>
            </a:pPr>
            <a:r>
              <a:rPr lang="en-US" sz="2000" dirty="0"/>
              <a:t>2.9 Symbols and abbreviations shall be enclosed in parentheses following their</a:t>
            </a:r>
          </a:p>
          <a:p>
            <a:pPr marL="0" indent="0" algn="just">
              <a:buNone/>
            </a:pPr>
            <a:r>
              <a:rPr lang="en-US" sz="2000" dirty="0"/>
              <a:t>spelled-out nomenclatures. </a:t>
            </a:r>
          </a:p>
        </p:txBody>
      </p:sp>
    </p:spTree>
    <p:extLst>
      <p:ext uri="{BB962C8B-B14F-4D97-AF65-F5344CB8AC3E}">
        <p14:creationId xmlns:p14="http://schemas.microsoft.com/office/powerpoint/2010/main" xmlns="" val="15992081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791" y="624110"/>
            <a:ext cx="10175132" cy="1280890"/>
          </a:xfrm>
        </p:spPr>
        <p:txBody>
          <a:bodyPr>
            <a:normAutofit fontScale="90000"/>
          </a:bodyPr>
          <a:lstStyle/>
          <a:p>
            <a:r>
              <a:rPr lang="en-US" dirty="0"/>
              <a:t>Chapter 2 REVIEW OF LITERATURE AND STUDIES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dirty="0"/>
              <a:t>Thematic arrangement </a:t>
            </a:r>
            <a:r>
              <a:rPr lang="en-US" dirty="0" smtClean="0"/>
              <a:t>of literature </a:t>
            </a:r>
            <a:r>
              <a:rPr lang="en-US" dirty="0"/>
              <a:t>and studies </a:t>
            </a:r>
            <a:r>
              <a:rPr lang="en-US" dirty="0" smtClean="0"/>
              <a:t>shall be </a:t>
            </a:r>
            <a:r>
              <a:rPr lang="en-US" dirty="0"/>
              <a:t>followed.)</a:t>
            </a:r>
          </a:p>
          <a:p>
            <a:pPr marL="0" indent="0">
              <a:buNone/>
            </a:pPr>
            <a:r>
              <a:rPr lang="en-US" dirty="0"/>
              <a:t>Synthesis of the </a:t>
            </a:r>
            <a:r>
              <a:rPr lang="en-US" dirty="0" smtClean="0"/>
              <a:t>Reviewed Literature </a:t>
            </a:r>
            <a:r>
              <a:rPr lang="en-US" dirty="0"/>
              <a:t>and Studies</a:t>
            </a:r>
          </a:p>
        </p:txBody>
      </p:sp>
    </p:spTree>
    <p:extLst>
      <p:ext uri="{BB962C8B-B14F-4D97-AF65-F5344CB8AC3E}">
        <p14:creationId xmlns:p14="http://schemas.microsoft.com/office/powerpoint/2010/main" xmlns="" val="36724595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Review of Literature and Studies</a:t>
            </a:r>
          </a:p>
        </p:txBody>
      </p:sp>
      <p:sp>
        <p:nvSpPr>
          <p:cNvPr id="3" name="Content Placeholder 2"/>
          <p:cNvSpPr>
            <a:spLocks noGrp="1"/>
          </p:cNvSpPr>
          <p:nvPr>
            <p:ph idx="1"/>
          </p:nvPr>
        </p:nvSpPr>
        <p:spPr/>
        <p:txBody>
          <a:bodyPr/>
          <a:lstStyle/>
          <a:p>
            <a:pPr marL="0" indent="0" algn="just">
              <a:buNone/>
            </a:pPr>
            <a:r>
              <a:rPr lang="en-US" dirty="0"/>
              <a:t>3.1 The Review of Literature and Studies shall be organized thematically; therefore, the subheadings will be based on the themes/topics. A synthesis of the reviewed literature and studies should be placed at the end of the chapter. </a:t>
            </a:r>
            <a:endParaRPr lang="en-US" dirty="0" smtClean="0"/>
          </a:p>
          <a:p>
            <a:pPr marL="0" indent="0" algn="just">
              <a:buNone/>
            </a:pPr>
            <a:r>
              <a:rPr lang="en-US" dirty="0" smtClean="0"/>
              <a:t>3.2 </a:t>
            </a:r>
            <a:r>
              <a:rPr lang="en-US" dirty="0"/>
              <a:t>Except for classical theories and any other relevant literature, all the literature and studies included in the review shall have been published or written (if unpublished, such as theses and dissertations) at least ten (10) years before the conduct of the current study. </a:t>
            </a:r>
            <a:endParaRPr lang="en-US" dirty="0" smtClean="0"/>
          </a:p>
          <a:p>
            <a:pPr marL="0" indent="0" algn="just">
              <a:buNone/>
            </a:pPr>
            <a:r>
              <a:rPr lang="en-US" dirty="0" smtClean="0"/>
              <a:t>3.3 </a:t>
            </a:r>
            <a:r>
              <a:rPr lang="en-US" dirty="0"/>
              <a:t>Except for exploratory studies, the minimum number of literature and studies to be reviewed shall be pegged at twenty (20) or more for undergraduate thesis, forty (40) or more for Master’s, and fifty (50) or more for doctoral.</a:t>
            </a:r>
          </a:p>
        </p:txBody>
      </p:sp>
    </p:spTree>
    <p:extLst>
      <p:ext uri="{BB962C8B-B14F-4D97-AF65-F5344CB8AC3E}">
        <p14:creationId xmlns:p14="http://schemas.microsoft.com/office/powerpoint/2010/main" xmlns="" val="23042175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In-Text Citation</a:t>
            </a:r>
            <a:br>
              <a:rPr lang="en-US" dirty="0"/>
            </a:br>
            <a:endParaRPr lang="en-US" dirty="0"/>
          </a:p>
        </p:txBody>
      </p:sp>
      <p:sp>
        <p:nvSpPr>
          <p:cNvPr id="3" name="Content Placeholder 2"/>
          <p:cNvSpPr>
            <a:spLocks noGrp="1"/>
          </p:cNvSpPr>
          <p:nvPr>
            <p:ph idx="1"/>
          </p:nvPr>
        </p:nvSpPr>
        <p:spPr>
          <a:xfrm>
            <a:off x="1809345" y="1905000"/>
            <a:ext cx="9695267" cy="4006222"/>
          </a:xfrm>
        </p:spPr>
        <p:txBody>
          <a:bodyPr/>
          <a:lstStyle/>
          <a:p>
            <a:pPr marL="0" indent="0" algn="just">
              <a:buNone/>
            </a:pPr>
            <a:r>
              <a:rPr lang="en-US" dirty="0"/>
              <a:t> </a:t>
            </a:r>
            <a:r>
              <a:rPr lang="en-US" sz="2000" dirty="0"/>
              <a:t>One Work by One Author</a:t>
            </a:r>
          </a:p>
          <a:p>
            <a:pPr marL="0" indent="0" algn="just">
              <a:buNone/>
            </a:pPr>
            <a:r>
              <a:rPr lang="en-US" sz="2000" dirty="0"/>
              <a:t>•	Kessler (2003) found that among epidemiological samples</a:t>
            </a:r>
          </a:p>
          <a:p>
            <a:pPr marL="0" indent="0" algn="just">
              <a:buNone/>
            </a:pPr>
            <a:r>
              <a:rPr lang="en-US" sz="2000" dirty="0"/>
              <a:t>•	Early onset results in a more persistent and severe course (Kessler, 2003)</a:t>
            </a:r>
          </a:p>
          <a:p>
            <a:pPr marL="0" indent="0" algn="just">
              <a:buNone/>
            </a:pPr>
            <a:r>
              <a:rPr lang="en-US" sz="2000" dirty="0"/>
              <a:t>•	In 2003, Kessler’s study of epidemiological samples showed that ...</a:t>
            </a:r>
          </a:p>
          <a:p>
            <a:pPr marL="0" indent="0" algn="just">
              <a:buNone/>
            </a:pPr>
            <a:r>
              <a:rPr lang="en-US" sz="2000" dirty="0"/>
              <a:t>•	Among epidemiological samples, Kessler (2003) found that …. The study </a:t>
            </a:r>
            <a:r>
              <a:rPr lang="en-US" sz="2000" dirty="0" smtClean="0"/>
              <a:t>also showed </a:t>
            </a:r>
            <a:r>
              <a:rPr lang="en-US" sz="2000" dirty="0"/>
              <a:t>that there was a high rate of comorbidity….(Kessler, 2003).</a:t>
            </a:r>
          </a:p>
        </p:txBody>
      </p:sp>
    </p:spTree>
    <p:extLst>
      <p:ext uri="{BB962C8B-B14F-4D97-AF65-F5344CB8AC3E}">
        <p14:creationId xmlns:p14="http://schemas.microsoft.com/office/powerpoint/2010/main" xmlns="" val="20517868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Work by Multiple Authors</a:t>
            </a:r>
          </a:p>
        </p:txBody>
      </p:sp>
      <p:sp>
        <p:nvSpPr>
          <p:cNvPr id="3" name="Content Placeholder 2"/>
          <p:cNvSpPr>
            <a:spLocks noGrp="1"/>
          </p:cNvSpPr>
          <p:nvPr>
            <p:ph idx="1"/>
          </p:nvPr>
        </p:nvSpPr>
        <p:spPr>
          <a:xfrm>
            <a:off x="1848255" y="2133600"/>
            <a:ext cx="9656357" cy="3777622"/>
          </a:xfrm>
        </p:spPr>
        <p:txBody>
          <a:bodyPr/>
          <a:lstStyle/>
          <a:p>
            <a:pPr>
              <a:buFont typeface="Arial" panose="020B0604020202020204" pitchFamily="34" charset="0"/>
              <a:buChar char="•"/>
            </a:pPr>
            <a:r>
              <a:rPr lang="en-US" dirty="0" err="1"/>
              <a:t>Kisangau</a:t>
            </a:r>
            <a:r>
              <a:rPr lang="en-US" dirty="0"/>
              <a:t>, </a:t>
            </a:r>
            <a:r>
              <a:rPr lang="en-US" dirty="0" err="1"/>
              <a:t>Lyaruu</a:t>
            </a:r>
            <a:r>
              <a:rPr lang="en-US" dirty="0"/>
              <a:t>, Hosea and Joseph (2007) found (Use as first citation </a:t>
            </a:r>
            <a:r>
              <a:rPr lang="en-US" dirty="0" smtClean="0"/>
              <a:t>in text.]</a:t>
            </a:r>
          </a:p>
          <a:p>
            <a:pPr>
              <a:buFont typeface="Arial" panose="020B0604020202020204" pitchFamily="34" charset="0"/>
              <a:buChar char="•"/>
            </a:pPr>
            <a:endParaRPr lang="en-US" dirty="0"/>
          </a:p>
          <a:p>
            <a:pPr marL="0" indent="0">
              <a:buNone/>
            </a:pPr>
            <a:r>
              <a:rPr lang="en-US" dirty="0"/>
              <a:t>•	 </a:t>
            </a:r>
            <a:r>
              <a:rPr lang="en-US" dirty="0" err="1"/>
              <a:t>Kisangau</a:t>
            </a:r>
            <a:r>
              <a:rPr lang="en-US" dirty="0"/>
              <a:t> et al. (2007) found [Use as subsequent first citation per paragraph</a:t>
            </a:r>
          </a:p>
          <a:p>
            <a:pPr marL="0" indent="0">
              <a:buNone/>
            </a:pPr>
            <a:r>
              <a:rPr lang="en-US" dirty="0"/>
              <a:t>thereafter</a:t>
            </a:r>
            <a:r>
              <a:rPr lang="en-US" dirty="0" smtClean="0"/>
              <a:t>.]</a:t>
            </a:r>
          </a:p>
          <a:p>
            <a:pPr marL="0" indent="0">
              <a:buNone/>
            </a:pPr>
            <a:endParaRPr lang="en-US" dirty="0"/>
          </a:p>
          <a:p>
            <a:pPr marL="0" indent="0">
              <a:buNone/>
            </a:pPr>
            <a:r>
              <a:rPr lang="en-US" dirty="0"/>
              <a:t>•	 </a:t>
            </a:r>
            <a:r>
              <a:rPr lang="en-US" dirty="0" err="1"/>
              <a:t>Kisangau</a:t>
            </a:r>
            <a:r>
              <a:rPr lang="en-US" dirty="0"/>
              <a:t> et al. found [Omit year from subsequent citations after </a:t>
            </a:r>
            <a:r>
              <a:rPr lang="en-US" dirty="0" smtClean="0"/>
              <a:t>first Non parenthetical </a:t>
            </a:r>
            <a:r>
              <a:rPr lang="en-US" dirty="0"/>
              <a:t>citation within a paragraph.</a:t>
            </a:r>
          </a:p>
        </p:txBody>
      </p:sp>
    </p:spTree>
    <p:extLst>
      <p:ext uri="{BB962C8B-B14F-4D97-AF65-F5344CB8AC3E}">
        <p14:creationId xmlns:p14="http://schemas.microsoft.com/office/powerpoint/2010/main" xmlns="" val="19645623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Exception: If two references of more than three surnames with the same year shorten to the same form), cite the surnames of the first authors and of as many of the subsequent authors as necessary to distinguish the two references, followed by a comma and et al</a:t>
            </a:r>
            <a:r>
              <a:rPr lang="en-US" dirty="0" smtClean="0"/>
              <a:t>.</a:t>
            </a:r>
          </a:p>
          <a:p>
            <a:pPr marL="0" indent="0">
              <a:buNone/>
            </a:pPr>
            <a:r>
              <a:rPr lang="en-US" dirty="0"/>
              <a:t>Examples: </a:t>
            </a:r>
            <a:endParaRPr lang="en-US" dirty="0" smtClean="0"/>
          </a:p>
          <a:p>
            <a:pPr marL="0" indent="0">
              <a:buNone/>
            </a:pPr>
            <a:r>
              <a:rPr lang="en-US" dirty="0" smtClean="0"/>
              <a:t>• </a:t>
            </a:r>
            <a:r>
              <a:rPr lang="en-US" dirty="0" err="1"/>
              <a:t>Ireys</a:t>
            </a:r>
            <a:r>
              <a:rPr lang="en-US" dirty="0"/>
              <a:t>, </a:t>
            </a:r>
            <a:r>
              <a:rPr lang="en-US" dirty="0" err="1"/>
              <a:t>Chernoff</a:t>
            </a:r>
            <a:r>
              <a:rPr lang="en-US" dirty="0"/>
              <a:t>, </a:t>
            </a:r>
            <a:r>
              <a:rPr lang="en-US" dirty="0" err="1"/>
              <a:t>DeVet</a:t>
            </a:r>
            <a:r>
              <a:rPr lang="en-US" dirty="0"/>
              <a:t>, and Kim (2001) and </a:t>
            </a:r>
            <a:r>
              <a:rPr lang="en-US" dirty="0" err="1"/>
              <a:t>Ireys</a:t>
            </a:r>
            <a:r>
              <a:rPr lang="en-US" dirty="0"/>
              <a:t>, </a:t>
            </a:r>
            <a:r>
              <a:rPr lang="en-US" dirty="0" err="1"/>
              <a:t>Chernooff</a:t>
            </a:r>
            <a:r>
              <a:rPr lang="en-US" dirty="0"/>
              <a:t>, Stein, et al. (2001) </a:t>
            </a:r>
            <a:endParaRPr lang="en-US" dirty="0" smtClean="0"/>
          </a:p>
          <a:p>
            <a:pPr marL="0" indent="0">
              <a:buNone/>
            </a:pPr>
            <a:r>
              <a:rPr lang="en-US" dirty="0" smtClean="0"/>
              <a:t>• </a:t>
            </a:r>
            <a:r>
              <a:rPr lang="en-US" dirty="0"/>
              <a:t>…as </a:t>
            </a:r>
            <a:r>
              <a:rPr lang="en-US" dirty="0" err="1"/>
              <a:t>Kurtines</a:t>
            </a:r>
            <a:r>
              <a:rPr lang="en-US" dirty="0"/>
              <a:t> and </a:t>
            </a:r>
            <a:r>
              <a:rPr lang="en-US" dirty="0" err="1"/>
              <a:t>Szapocznik</a:t>
            </a:r>
            <a:r>
              <a:rPr lang="en-US" dirty="0"/>
              <a:t> (2003) demonstrated </a:t>
            </a:r>
            <a:endParaRPr lang="en-US" dirty="0" smtClean="0"/>
          </a:p>
          <a:p>
            <a:pPr marL="0" indent="0">
              <a:buNone/>
            </a:pPr>
            <a:r>
              <a:rPr lang="en-US" dirty="0" smtClean="0"/>
              <a:t>• </a:t>
            </a:r>
            <a:r>
              <a:rPr lang="en-US" dirty="0"/>
              <a:t>…as has been shown (</a:t>
            </a:r>
            <a:r>
              <a:rPr lang="en-US" dirty="0" err="1" smtClean="0"/>
              <a:t>Joneskog</a:t>
            </a:r>
            <a:r>
              <a:rPr lang="en-US" dirty="0" smtClean="0"/>
              <a:t> &amp; </a:t>
            </a:r>
            <a:r>
              <a:rPr lang="en-US" dirty="0" err="1" smtClean="0"/>
              <a:t>Sorbom</a:t>
            </a:r>
            <a:r>
              <a:rPr lang="en-US" dirty="0"/>
              <a:t>, 2007) </a:t>
            </a:r>
            <a:endParaRPr lang="en-US" dirty="0" smtClean="0"/>
          </a:p>
          <a:p>
            <a:pPr marL="0" indent="0">
              <a:buNone/>
            </a:pPr>
            <a:r>
              <a:rPr lang="en-US" dirty="0" smtClean="0"/>
              <a:t>• </a:t>
            </a:r>
            <a:r>
              <a:rPr lang="en-US" dirty="0" err="1"/>
              <a:t>Kosslyn</a:t>
            </a:r>
            <a:r>
              <a:rPr lang="en-US" dirty="0"/>
              <a:t>, Koenig, Barrett, Cave, Tang, and </a:t>
            </a:r>
            <a:r>
              <a:rPr lang="en-US" dirty="0" err="1"/>
              <a:t>Gabrieli</a:t>
            </a:r>
            <a:r>
              <a:rPr lang="en-US" dirty="0"/>
              <a:t> (1996)</a:t>
            </a:r>
          </a:p>
        </p:txBody>
      </p:sp>
    </p:spTree>
    <p:extLst>
      <p:ext uri="{BB962C8B-B14F-4D97-AF65-F5344CB8AC3E}">
        <p14:creationId xmlns:p14="http://schemas.microsoft.com/office/powerpoint/2010/main" xmlns="" val="9428848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589212" y="2198450"/>
            <a:ext cx="8915400" cy="3790593"/>
          </a:xfrm>
        </p:spPr>
        <p:txBody>
          <a:bodyPr>
            <a:normAutofit/>
          </a:bodyPr>
          <a:lstStyle/>
          <a:p>
            <a:pPr marL="0" indent="0" algn="just">
              <a:buNone/>
            </a:pPr>
            <a:r>
              <a:rPr lang="en-US" sz="2000" dirty="0"/>
              <a:t>If a reference list includes publications by two or more primary authors with </a:t>
            </a:r>
            <a:r>
              <a:rPr lang="en-US" sz="2000" dirty="0" smtClean="0"/>
              <a:t>the same </a:t>
            </a:r>
            <a:r>
              <a:rPr lang="en-US" sz="2000" dirty="0"/>
              <a:t>surname, include the first author’s initials in all text citations, even if the year </a:t>
            </a:r>
            <a:r>
              <a:rPr lang="en-US" sz="2000" dirty="0" smtClean="0"/>
              <a:t>of publication </a:t>
            </a:r>
            <a:r>
              <a:rPr lang="en-US" sz="2000" dirty="0"/>
              <a:t>differs.</a:t>
            </a:r>
          </a:p>
          <a:p>
            <a:pPr marL="0" indent="0" algn="just">
              <a:buNone/>
            </a:pPr>
            <a:r>
              <a:rPr lang="en-US" sz="2000" dirty="0"/>
              <a:t>•	 Light, I. (2006). Deflecting immigration: Networks, markets, and regulation </a:t>
            </a:r>
            <a:r>
              <a:rPr lang="en-US" sz="2000" dirty="0" smtClean="0"/>
              <a:t>in Los </a:t>
            </a:r>
            <a:r>
              <a:rPr lang="en-US" sz="2000" dirty="0"/>
              <a:t>Angeles. New York, NY: Russell Sage Foundation.</a:t>
            </a:r>
          </a:p>
          <a:p>
            <a:pPr marL="0" indent="0" algn="just">
              <a:buNone/>
            </a:pPr>
            <a:r>
              <a:rPr lang="en-US" sz="2000" dirty="0"/>
              <a:t>•	 Light, M. A., &amp; Light, I.H. (2008). The geographic expansion of </a:t>
            </a:r>
            <a:r>
              <a:rPr lang="en-US" sz="2000" dirty="0" smtClean="0"/>
              <a:t>Mexican immigration </a:t>
            </a:r>
            <a:r>
              <a:rPr lang="en-US" sz="2000" dirty="0"/>
              <a:t>in the United States and its implications for local law </a:t>
            </a:r>
            <a:r>
              <a:rPr lang="en-US" sz="2000" dirty="0" smtClean="0"/>
              <a:t>enforcement.  Law </a:t>
            </a:r>
            <a:r>
              <a:rPr lang="en-US" sz="2000" dirty="0"/>
              <a:t>Enforcement Executive Forum Journal, 8, 73-82.</a:t>
            </a:r>
          </a:p>
        </p:txBody>
      </p:sp>
    </p:spTree>
    <p:extLst>
      <p:ext uri="{BB962C8B-B14F-4D97-AF65-F5344CB8AC3E}">
        <p14:creationId xmlns:p14="http://schemas.microsoft.com/office/powerpoint/2010/main" xmlns="" val="35924024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sz="2400" dirty="0"/>
              <a:t>When a work has no identified author, cite in text the first few words of the reference list entry (usually the title) and the year. Use double quotation marks around the title of an article, a chapter, or a web page and italicize the title of a periodical, a book, a brochure, or a report.</a:t>
            </a:r>
          </a:p>
        </p:txBody>
      </p:sp>
    </p:spTree>
    <p:extLst>
      <p:ext uri="{BB962C8B-B14F-4D97-AF65-F5344CB8AC3E}">
        <p14:creationId xmlns:p14="http://schemas.microsoft.com/office/powerpoint/2010/main" xmlns="" val="7168549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Quotation</a:t>
            </a:r>
          </a:p>
        </p:txBody>
      </p:sp>
      <p:sp>
        <p:nvSpPr>
          <p:cNvPr id="3" name="Content Placeholder 2"/>
          <p:cNvSpPr>
            <a:spLocks noGrp="1"/>
          </p:cNvSpPr>
          <p:nvPr>
            <p:ph idx="1"/>
          </p:nvPr>
        </p:nvSpPr>
        <p:spPr/>
        <p:txBody>
          <a:bodyPr/>
          <a:lstStyle/>
          <a:p>
            <a:pPr marL="0" indent="0" algn="just">
              <a:buNone/>
            </a:pPr>
            <a:r>
              <a:rPr lang="en-US" dirty="0"/>
              <a:t>Place direct long quotations (four or more lines) in a free standing block of typewritten lines and omit quotation marks. </a:t>
            </a:r>
            <a:endParaRPr lang="en-US" dirty="0" smtClean="0"/>
          </a:p>
          <a:p>
            <a:pPr marL="0" indent="0" algn="just">
              <a:buNone/>
            </a:pPr>
            <a:r>
              <a:rPr lang="en-US" dirty="0" smtClean="0"/>
              <a:t>Start </a:t>
            </a:r>
            <a:r>
              <a:rPr lang="en-US" dirty="0"/>
              <a:t>the quotation on a new line, with the entire quotation indented five spaces from the left margin. </a:t>
            </a:r>
            <a:endParaRPr lang="en-US" dirty="0" smtClean="0"/>
          </a:p>
          <a:p>
            <a:pPr marL="0" indent="0" algn="just">
              <a:buNone/>
            </a:pPr>
            <a:r>
              <a:rPr lang="en-US" dirty="0" smtClean="0"/>
              <a:t>Indent </a:t>
            </a:r>
            <a:r>
              <a:rPr lang="en-US" dirty="0"/>
              <a:t>the first line of any subsequent paragraph within the quotation. </a:t>
            </a:r>
            <a:endParaRPr lang="en-US" dirty="0" smtClean="0"/>
          </a:p>
          <a:p>
            <a:pPr marL="0" indent="0" algn="just">
              <a:buNone/>
            </a:pPr>
            <a:r>
              <a:rPr lang="en-US" dirty="0" smtClean="0"/>
              <a:t>Maintain </a:t>
            </a:r>
            <a:r>
              <a:rPr lang="en-US" dirty="0"/>
              <a:t>single-spacing throughout the quotation and put the parenthetical citation after the closing punctuation mark.</a:t>
            </a:r>
          </a:p>
        </p:txBody>
      </p:sp>
    </p:spTree>
    <p:extLst>
      <p:ext uri="{BB962C8B-B14F-4D97-AF65-F5344CB8AC3E}">
        <p14:creationId xmlns:p14="http://schemas.microsoft.com/office/powerpoint/2010/main" xmlns="" val="37991214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 and Printing Specifications</a:t>
            </a:r>
          </a:p>
        </p:txBody>
      </p:sp>
      <p:sp>
        <p:nvSpPr>
          <p:cNvPr id="3" name="Content Placeholder 2"/>
          <p:cNvSpPr>
            <a:spLocks noGrp="1"/>
          </p:cNvSpPr>
          <p:nvPr>
            <p:ph idx="1"/>
          </p:nvPr>
        </p:nvSpPr>
        <p:spPr/>
        <p:txBody>
          <a:bodyPr>
            <a:normAutofit/>
          </a:bodyPr>
          <a:lstStyle/>
          <a:p>
            <a:pPr marL="0" indent="0" algn="just">
              <a:buNone/>
            </a:pPr>
            <a:r>
              <a:rPr lang="en-US" sz="2800" dirty="0"/>
              <a:t>Print the final copy with a laser printer using only one side of a standard-sized PUP template (8.5 x 11 inches). </a:t>
            </a:r>
          </a:p>
        </p:txBody>
      </p:sp>
    </p:spTree>
    <p:extLst>
      <p:ext uri="{BB962C8B-B14F-4D97-AF65-F5344CB8AC3E}">
        <p14:creationId xmlns:p14="http://schemas.microsoft.com/office/powerpoint/2010/main" xmlns="" val="16522217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0" indent="0" algn="just">
              <a:buNone/>
            </a:pPr>
            <a:r>
              <a:rPr lang="en-US" sz="2000" dirty="0"/>
              <a:t>The American Psychological Association (APA) shall be used.</a:t>
            </a:r>
          </a:p>
          <a:p>
            <a:pPr marL="0" indent="0" algn="just">
              <a:buNone/>
            </a:pPr>
            <a:r>
              <a:rPr lang="en-US" sz="2000" dirty="0"/>
              <a:t>The References should contain the author’s name, date of publication, title of </a:t>
            </a:r>
            <a:r>
              <a:rPr lang="en-US" sz="2000" dirty="0" smtClean="0"/>
              <a:t>the work</a:t>
            </a:r>
            <a:r>
              <a:rPr lang="en-US" sz="2000" dirty="0"/>
              <a:t>, and publication data.</a:t>
            </a:r>
          </a:p>
          <a:p>
            <a:pPr marL="0" indent="0" algn="just">
              <a:buNone/>
            </a:pPr>
            <a:r>
              <a:rPr lang="en-US" sz="2000" dirty="0"/>
              <a:t>Invert all authors’ names; give surnames and initials for up to and including </a:t>
            </a:r>
            <a:r>
              <a:rPr lang="en-US" sz="2000" dirty="0" smtClean="0"/>
              <a:t>seven authors </a:t>
            </a:r>
            <a:r>
              <a:rPr lang="en-US" sz="2000" dirty="0"/>
              <a:t>(e.g., Author, A. A., &amp; Author, B.B.) When authors number eight or more, </a:t>
            </a:r>
            <a:r>
              <a:rPr lang="en-US" sz="2000" dirty="0" smtClean="0"/>
              <a:t>include the </a:t>
            </a:r>
            <a:r>
              <a:rPr lang="en-US" sz="2000" dirty="0"/>
              <a:t>first six authors’ names, then insert three ellipsis points and add the last author’s name. </a:t>
            </a:r>
            <a:endParaRPr lang="en-US" sz="2000" dirty="0" smtClean="0"/>
          </a:p>
          <a:p>
            <a:pPr marL="0" indent="0" algn="just">
              <a:buNone/>
            </a:pPr>
            <a:r>
              <a:rPr lang="en-US" sz="2000" dirty="0" smtClean="0"/>
              <a:t>Each </a:t>
            </a:r>
            <a:r>
              <a:rPr lang="en-US" sz="2000" dirty="0"/>
              <a:t>reference shall be single-spaced with the first line typed flush with the left margin and the succeeding lines indented five spaces from the left margin. </a:t>
            </a:r>
          </a:p>
        </p:txBody>
      </p:sp>
    </p:spTree>
    <p:extLst>
      <p:ext uri="{BB962C8B-B14F-4D97-AF65-F5344CB8AC3E}">
        <p14:creationId xmlns:p14="http://schemas.microsoft.com/office/powerpoint/2010/main" xmlns="" val="18375409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972766" y="1284051"/>
            <a:ext cx="10797703" cy="5136204"/>
          </a:xfrm>
        </p:spPr>
        <p:txBody>
          <a:bodyPr>
            <a:normAutofit/>
          </a:bodyPr>
          <a:lstStyle/>
          <a:p>
            <a:pPr marL="0" indent="0">
              <a:buNone/>
            </a:pPr>
            <a:r>
              <a:rPr lang="en-US" u="sng" dirty="0" smtClean="0"/>
              <a:t>Book (one author)</a:t>
            </a:r>
          </a:p>
          <a:p>
            <a:pPr marL="0" indent="0">
              <a:buNone/>
            </a:pPr>
            <a:r>
              <a:rPr lang="en-US" dirty="0" smtClean="0"/>
              <a:t>Lee, H. (1982).  </a:t>
            </a:r>
            <a:r>
              <a:rPr lang="en-US" i="1" dirty="0" smtClean="0"/>
              <a:t>To kill a mockingbird</a:t>
            </a:r>
            <a:r>
              <a:rPr lang="en-US" dirty="0" smtClean="0"/>
              <a:t>.  New York, NY: Warner Books</a:t>
            </a:r>
          </a:p>
          <a:p>
            <a:pPr marL="0" indent="0">
              <a:buNone/>
            </a:pPr>
            <a:endParaRPr lang="en-US" dirty="0"/>
          </a:p>
          <a:p>
            <a:pPr marL="0" indent="0">
              <a:buNone/>
            </a:pPr>
            <a:r>
              <a:rPr lang="en-US" u="sng" dirty="0" smtClean="0"/>
              <a:t>Book (no author)</a:t>
            </a:r>
          </a:p>
          <a:p>
            <a:pPr marL="0" indent="0">
              <a:buNone/>
            </a:pPr>
            <a:r>
              <a:rPr lang="en-US" i="1" dirty="0" smtClean="0"/>
              <a:t>The American renaissance</a:t>
            </a:r>
            <a:r>
              <a:rPr lang="en-US" dirty="0" smtClean="0"/>
              <a:t>. (2004).  Philadelphia, PA:  Chelsea House Publishers.</a:t>
            </a:r>
          </a:p>
          <a:p>
            <a:pPr marL="0" indent="0">
              <a:buNone/>
            </a:pPr>
            <a:endParaRPr lang="en-US" dirty="0" smtClean="0"/>
          </a:p>
          <a:p>
            <a:pPr marL="0" indent="0">
              <a:buNone/>
            </a:pPr>
            <a:r>
              <a:rPr lang="en-US" u="sng" dirty="0" smtClean="0"/>
              <a:t>Book (2 authors)</a:t>
            </a:r>
          </a:p>
          <a:p>
            <a:pPr marL="0" indent="0">
              <a:buNone/>
            </a:pPr>
            <a:r>
              <a:rPr lang="en-US" dirty="0" err="1" smtClean="0"/>
              <a:t>Reily</a:t>
            </a:r>
            <a:r>
              <a:rPr lang="en-US" dirty="0" smtClean="0"/>
              <a:t>, M.J., &amp; Jermyn, L. (2004).  </a:t>
            </a:r>
            <a:r>
              <a:rPr lang="en-US" i="1" dirty="0" smtClean="0"/>
              <a:t>Mexico</a:t>
            </a:r>
            <a:r>
              <a:rPr lang="en-US" dirty="0" smtClean="0"/>
              <a:t> (2</a:t>
            </a:r>
            <a:r>
              <a:rPr lang="en-US" baseline="30000" dirty="0" smtClean="0"/>
              <a:t>nd</a:t>
            </a:r>
            <a:r>
              <a:rPr lang="en-US" dirty="0" smtClean="0"/>
              <a:t> ed.).  New York, NY:  Marshall.</a:t>
            </a:r>
          </a:p>
          <a:p>
            <a:pPr marL="0" indent="0">
              <a:buNone/>
            </a:pPr>
            <a:endParaRPr lang="en-US" dirty="0" smtClean="0"/>
          </a:p>
          <a:p>
            <a:pPr marL="0" indent="0">
              <a:buNone/>
            </a:pPr>
            <a:r>
              <a:rPr lang="en-US" u="sng" dirty="0" smtClean="0"/>
              <a:t>Book (3 authors)</a:t>
            </a:r>
          </a:p>
          <a:p>
            <a:pPr marL="0" indent="0">
              <a:buNone/>
            </a:pPr>
            <a:r>
              <a:rPr lang="en-US" dirty="0" err="1" smtClean="0"/>
              <a:t>Thompsen</a:t>
            </a:r>
            <a:r>
              <a:rPr lang="en-US" dirty="0" smtClean="0"/>
              <a:t>, A., Jensen, M., &amp; Graham, D. (2005).  </a:t>
            </a:r>
            <a:r>
              <a:rPr lang="en-US" i="1" dirty="0" smtClean="0"/>
              <a:t>Coexisting under stress</a:t>
            </a:r>
            <a:r>
              <a:rPr lang="en-US" dirty="0" smtClean="0"/>
              <a:t>.  Chicago, IL:  New Age Press.</a:t>
            </a:r>
          </a:p>
        </p:txBody>
      </p:sp>
    </p:spTree>
    <p:extLst>
      <p:ext uri="{BB962C8B-B14F-4D97-AF65-F5344CB8AC3E}">
        <p14:creationId xmlns:p14="http://schemas.microsoft.com/office/powerpoint/2010/main" xmlns="" val="29927258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u="sng" dirty="0"/>
              <a:t>Book (more than 7 authors</a:t>
            </a:r>
            <a:r>
              <a:rPr lang="en-US" u="sng" dirty="0" smtClean="0"/>
              <a:t>)</a:t>
            </a:r>
          </a:p>
          <a:p>
            <a:pPr marL="0" indent="0">
              <a:buNone/>
            </a:pPr>
            <a:r>
              <a:rPr lang="en-US" dirty="0" err="1" smtClean="0"/>
              <a:t>Abulog</a:t>
            </a:r>
            <a:r>
              <a:rPr lang="en-US" dirty="0" smtClean="0"/>
              <a:t>, A., </a:t>
            </a:r>
            <a:r>
              <a:rPr lang="en-US" dirty="0" err="1" smtClean="0"/>
              <a:t>Boliwag</a:t>
            </a:r>
            <a:r>
              <a:rPr lang="en-US" dirty="0" smtClean="0"/>
              <a:t>, B., Castillo, C., </a:t>
            </a:r>
            <a:r>
              <a:rPr lang="en-US" dirty="0" err="1" smtClean="0"/>
              <a:t>Dizon</a:t>
            </a:r>
            <a:r>
              <a:rPr lang="en-US" dirty="0" smtClean="0"/>
              <a:t>, D., </a:t>
            </a:r>
            <a:r>
              <a:rPr lang="en-US" dirty="0" err="1" smtClean="0"/>
              <a:t>Eranque</a:t>
            </a:r>
            <a:r>
              <a:rPr lang="en-US" dirty="0" smtClean="0"/>
              <a:t>, E., Francisco, F., …</a:t>
            </a:r>
            <a:r>
              <a:rPr lang="en-US" dirty="0" err="1" smtClean="0"/>
              <a:t>Iniego</a:t>
            </a:r>
            <a:r>
              <a:rPr lang="en-US" dirty="0" smtClean="0"/>
              <a:t>, I. (2018).  </a:t>
            </a:r>
            <a:r>
              <a:rPr lang="en-US" i="1" dirty="0" smtClean="0"/>
              <a:t>Algorithms to appreciate</a:t>
            </a:r>
            <a:r>
              <a:rPr lang="en-US" dirty="0" smtClean="0"/>
              <a:t>.  New York, NY:  Pressman Press. </a:t>
            </a:r>
          </a:p>
          <a:p>
            <a:pPr marL="0" indent="0">
              <a:buNone/>
            </a:pPr>
            <a:endParaRPr lang="en-US" dirty="0" smtClean="0"/>
          </a:p>
          <a:p>
            <a:pPr marL="0" indent="0">
              <a:buNone/>
            </a:pPr>
            <a:r>
              <a:rPr lang="en-US" u="sng" dirty="0" smtClean="0"/>
              <a:t>Book (one editor) (edition number) – print source</a:t>
            </a:r>
          </a:p>
          <a:p>
            <a:pPr marL="0" indent="0">
              <a:buNone/>
            </a:pPr>
            <a:r>
              <a:rPr lang="en-US" dirty="0" err="1" smtClean="0"/>
              <a:t>Bolano</a:t>
            </a:r>
            <a:r>
              <a:rPr lang="en-US" dirty="0" smtClean="0"/>
              <a:t>, A. (Ed.). (2010).  </a:t>
            </a:r>
            <a:r>
              <a:rPr lang="en-US" i="1" dirty="0" smtClean="0"/>
              <a:t>The compilation of jokes </a:t>
            </a:r>
            <a:r>
              <a:rPr lang="en-US" dirty="0" smtClean="0"/>
              <a:t>(6</a:t>
            </a:r>
            <a:r>
              <a:rPr lang="en-US" baseline="30000" dirty="0" smtClean="0"/>
              <a:t>th</a:t>
            </a:r>
            <a:r>
              <a:rPr lang="en-US" dirty="0" smtClean="0"/>
              <a:t> ed.).  New York, NY:  Redcliff Press.</a:t>
            </a:r>
          </a:p>
          <a:p>
            <a:pPr marL="0" indent="0">
              <a:buNone/>
            </a:pPr>
            <a:endParaRPr lang="en-US" dirty="0"/>
          </a:p>
          <a:p>
            <a:pPr marL="0" indent="0">
              <a:buNone/>
            </a:pPr>
            <a:r>
              <a:rPr lang="en-US" u="sng" dirty="0" smtClean="0"/>
              <a:t>Book (two or more than seven editors)</a:t>
            </a:r>
          </a:p>
          <a:p>
            <a:pPr marL="0" indent="0">
              <a:buNone/>
            </a:pPr>
            <a:r>
              <a:rPr lang="en-US" dirty="0" smtClean="0"/>
              <a:t>Altos, A., Bravo, B., Charlie, C., Delta, D., Echo, E., Foxtrot, F., Gulf, G., …Juliet, J., (Eds.). (2017).  </a:t>
            </a:r>
            <a:r>
              <a:rPr lang="en-US" i="1" dirty="0" smtClean="0"/>
              <a:t>The beginning and the end</a:t>
            </a:r>
            <a:r>
              <a:rPr lang="en-US" dirty="0" smtClean="0"/>
              <a:t>.  New York, NY:  Riverdale Press.</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xmlns="" val="21899123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u="sng" dirty="0" smtClean="0"/>
              <a:t>Book (author and editor) – print source</a:t>
            </a:r>
          </a:p>
          <a:p>
            <a:pPr marL="0" indent="0">
              <a:buNone/>
            </a:pPr>
            <a:r>
              <a:rPr lang="en-US" dirty="0" smtClean="0"/>
              <a:t>Gregorio, J.T. (2010).  </a:t>
            </a:r>
            <a:r>
              <a:rPr lang="en-US" i="1" dirty="0" smtClean="0"/>
              <a:t>Books for children of all ages </a:t>
            </a:r>
            <a:r>
              <a:rPr lang="en-US" dirty="0" smtClean="0"/>
              <a:t>(F. W. Hudson, Ed.). New York, NY:  Newcastle Press.</a:t>
            </a:r>
          </a:p>
          <a:p>
            <a:pPr marL="0" indent="0">
              <a:buNone/>
            </a:pPr>
            <a:r>
              <a:rPr lang="en-US" u="sng" dirty="0" smtClean="0"/>
              <a:t>Encyclopedia Article – print source</a:t>
            </a:r>
          </a:p>
          <a:p>
            <a:pPr marL="0" indent="0">
              <a:buNone/>
            </a:pPr>
            <a:r>
              <a:rPr lang="en-US" dirty="0" smtClean="0"/>
              <a:t>Gordon, G. (2018).  Red Cross Conquest</a:t>
            </a:r>
            <a:r>
              <a:rPr lang="en-US" i="1" dirty="0" smtClean="0"/>
              <a:t>.  In The world book encyclopedia </a:t>
            </a:r>
            <a:r>
              <a:rPr lang="en-US" dirty="0" smtClean="0"/>
              <a:t>(Vol. 14, pp. 356-360).  Chicago, IL:  World Book.</a:t>
            </a:r>
          </a:p>
          <a:p>
            <a:pPr marL="0" indent="0">
              <a:buNone/>
            </a:pPr>
            <a:endParaRPr lang="en-US" dirty="0"/>
          </a:p>
          <a:p>
            <a:pPr marL="0" indent="0">
              <a:buNone/>
            </a:pPr>
            <a:r>
              <a:rPr lang="en-US" u="sng" dirty="0" smtClean="0"/>
              <a:t>Magazine or Scholarly Journal Article – print source</a:t>
            </a:r>
          </a:p>
          <a:p>
            <a:pPr marL="0" indent="0">
              <a:buNone/>
            </a:pPr>
            <a:r>
              <a:rPr lang="en-US" dirty="0" smtClean="0"/>
              <a:t>Chen, S., &amp; Goodman, J. (2010, July 12).  Estimating first-price auctions with an unknown number of bidders:  a misclassification approach.  </a:t>
            </a:r>
            <a:r>
              <a:rPr lang="en-US" i="1" dirty="0" smtClean="0"/>
              <a:t>Journal of Econometrics, </a:t>
            </a:r>
            <a:r>
              <a:rPr lang="en-US" dirty="0" smtClean="0"/>
              <a:t>157(2), 328-341.</a:t>
            </a:r>
            <a:endParaRPr lang="en-US" dirty="0"/>
          </a:p>
        </p:txBody>
      </p:sp>
    </p:spTree>
    <p:extLst>
      <p:ext uri="{BB962C8B-B14F-4D97-AF65-F5344CB8AC3E}">
        <p14:creationId xmlns:p14="http://schemas.microsoft.com/office/powerpoint/2010/main" xmlns="" val="19134140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u="sng" dirty="0" smtClean="0"/>
              <a:t>Magazine or Scholarly Journal Article – on-</a:t>
            </a:r>
            <a:r>
              <a:rPr lang="en-US" u="sng" dirty="0" err="1" smtClean="0"/>
              <a:t>ine</a:t>
            </a:r>
            <a:r>
              <a:rPr lang="en-US" u="sng" dirty="0" smtClean="0"/>
              <a:t> databases / internet</a:t>
            </a:r>
          </a:p>
          <a:p>
            <a:pPr marL="0" indent="0">
              <a:buNone/>
            </a:pPr>
            <a:r>
              <a:rPr lang="en-US" dirty="0" err="1" smtClean="0"/>
              <a:t>Hosenball</a:t>
            </a:r>
            <a:r>
              <a:rPr lang="en-US" dirty="0" smtClean="0"/>
              <a:t>, M. (2010, July 19).  Spying a real payday.  </a:t>
            </a:r>
            <a:r>
              <a:rPr lang="en-US" i="1" dirty="0" smtClean="0"/>
              <a:t>Newsweek, </a:t>
            </a:r>
            <a:r>
              <a:rPr lang="en-US" dirty="0" smtClean="0"/>
              <a:t>156(3), 12.  Retrieved from </a:t>
            </a:r>
            <a:r>
              <a:rPr lang="en-US" dirty="0" smtClean="0">
                <a:hlinkClick r:id="rId2"/>
              </a:rPr>
              <a:t>http://www.newsweek.com/</a:t>
            </a:r>
            <a:endParaRPr lang="en-US" dirty="0" smtClean="0"/>
          </a:p>
          <a:p>
            <a:pPr marL="0" indent="0">
              <a:buNone/>
            </a:pPr>
            <a:r>
              <a:rPr lang="en-US" dirty="0" smtClean="0"/>
              <a:t>Rowena, J. &amp; Collins, C. (2016).  Can we treat our way out of HIV?  </a:t>
            </a:r>
            <a:r>
              <a:rPr lang="en-US" i="1" dirty="0" smtClean="0"/>
              <a:t>AIDS Research and Human </a:t>
            </a:r>
            <a:r>
              <a:rPr lang="en-US" i="1" dirty="0" err="1" smtClean="0"/>
              <a:t>Retrovirouses</a:t>
            </a:r>
            <a:r>
              <a:rPr lang="en-US" i="1" dirty="0" smtClean="0"/>
              <a:t>.  </a:t>
            </a:r>
            <a:r>
              <a:rPr lang="en-US" dirty="0" smtClean="0"/>
              <a:t>26, 1-4.  doi:10.1089/aid.209.0297</a:t>
            </a:r>
          </a:p>
          <a:p>
            <a:pPr marL="0" indent="0">
              <a:buNone/>
            </a:pPr>
            <a:r>
              <a:rPr lang="en-US" u="sng" dirty="0" smtClean="0"/>
              <a:t>Web page professional</a:t>
            </a:r>
          </a:p>
          <a:p>
            <a:pPr marL="0" indent="0">
              <a:buNone/>
            </a:pPr>
            <a:r>
              <a:rPr lang="en-US" i="1" dirty="0" smtClean="0"/>
              <a:t>Crater Lake National Park</a:t>
            </a:r>
            <a:r>
              <a:rPr lang="en-US" dirty="0" smtClean="0"/>
              <a:t>. (</a:t>
            </a:r>
            <a:r>
              <a:rPr lang="en-US" dirty="0" err="1" smtClean="0"/>
              <a:t>n.d.</a:t>
            </a:r>
            <a:r>
              <a:rPr lang="en-US" dirty="0" smtClean="0"/>
              <a:t>).  Retrieved from National Park Service website:  </a:t>
            </a:r>
            <a:r>
              <a:rPr lang="en-US" dirty="0" smtClean="0">
                <a:hlinkClick r:id="rId3"/>
              </a:rPr>
              <a:t>http://www.nps.gov/crla</a:t>
            </a:r>
            <a:endParaRPr lang="en-US" dirty="0" smtClean="0"/>
          </a:p>
          <a:p>
            <a:pPr marL="0" indent="0">
              <a:buNone/>
            </a:pPr>
            <a:r>
              <a:rPr lang="en-US" u="sng" dirty="0" smtClean="0"/>
              <a:t>Web page personal</a:t>
            </a:r>
          </a:p>
          <a:p>
            <a:pPr marL="0" indent="0">
              <a:buNone/>
            </a:pPr>
            <a:r>
              <a:rPr lang="en-US" dirty="0" smtClean="0"/>
              <a:t>Donohue, J. (</a:t>
            </a:r>
            <a:r>
              <a:rPr lang="en-US" dirty="0" err="1" smtClean="0"/>
              <a:t>n.d.</a:t>
            </a:r>
            <a:r>
              <a:rPr lang="en-US" dirty="0" smtClean="0"/>
              <a:t>).  </a:t>
            </a:r>
            <a:r>
              <a:rPr lang="en-US" i="1" dirty="0" smtClean="0"/>
              <a:t>John Donohue’s national park photos:  Crater Lake National Park.  Retrieved July 27, 2010, from http://www.jdonohue.com/parks/crater_lake.html</a:t>
            </a:r>
            <a:endParaRPr lang="en-US" dirty="0"/>
          </a:p>
        </p:txBody>
      </p:sp>
    </p:spTree>
    <p:extLst>
      <p:ext uri="{BB962C8B-B14F-4D97-AF65-F5344CB8AC3E}">
        <p14:creationId xmlns:p14="http://schemas.microsoft.com/office/powerpoint/2010/main" xmlns="" val="35790469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20238" y="2133600"/>
            <a:ext cx="10084374" cy="3777622"/>
          </a:xfrm>
        </p:spPr>
        <p:txBody>
          <a:bodyPr>
            <a:normAutofit/>
          </a:bodyPr>
          <a:lstStyle/>
          <a:p>
            <a:pPr marL="0" indent="0" algn="just">
              <a:buNone/>
            </a:pPr>
            <a:r>
              <a:rPr lang="en-US" dirty="0"/>
              <a:t>If the reference list includes different authors with the same surname and </a:t>
            </a:r>
            <a:r>
              <a:rPr lang="en-US" dirty="0" smtClean="0"/>
              <a:t>first initial</a:t>
            </a:r>
            <a:r>
              <a:rPr lang="en-US" dirty="0"/>
              <a:t>, the author’s full first names may be given in brackets:</a:t>
            </a:r>
          </a:p>
          <a:p>
            <a:pPr marL="0" indent="0" algn="just">
              <a:buNone/>
            </a:pPr>
            <a:r>
              <a:rPr lang="en-US" dirty="0" smtClean="0"/>
              <a:t>                          Janet</a:t>
            </a:r>
            <a:r>
              <a:rPr lang="en-US" dirty="0"/>
              <a:t>, P. [Paul]. (1876). La notion de la </a:t>
            </a:r>
            <a:r>
              <a:rPr lang="en-US" dirty="0" err="1"/>
              <a:t>personnalite</a:t>
            </a:r>
            <a:r>
              <a:rPr lang="en-US" dirty="0"/>
              <a:t>’ (</a:t>
            </a:r>
            <a:r>
              <a:rPr lang="en-US" dirty="0" smtClean="0"/>
              <a:t>the notion of</a:t>
            </a:r>
          </a:p>
          <a:p>
            <a:pPr marL="0" indent="0" algn="just">
              <a:buNone/>
            </a:pPr>
            <a:r>
              <a:rPr lang="en-US" dirty="0"/>
              <a:t> </a:t>
            </a:r>
            <a:r>
              <a:rPr lang="en-US" dirty="0" smtClean="0"/>
              <a:t>                         personality</a:t>
            </a:r>
            <a:r>
              <a:rPr lang="en-US" dirty="0"/>
              <a:t>]. Revenue </a:t>
            </a:r>
            <a:r>
              <a:rPr lang="en-US" dirty="0" err="1"/>
              <a:t>Scientifique</a:t>
            </a:r>
            <a:r>
              <a:rPr lang="en-US" dirty="0"/>
              <a:t>, 10, 574-575.</a:t>
            </a:r>
          </a:p>
          <a:p>
            <a:pPr marL="0" indent="0" algn="just">
              <a:buNone/>
            </a:pPr>
            <a:endParaRPr lang="en-US" dirty="0" smtClean="0"/>
          </a:p>
          <a:p>
            <a:pPr marL="0" indent="0" algn="just">
              <a:buNone/>
            </a:pPr>
            <a:r>
              <a:rPr lang="en-US" dirty="0" smtClean="0"/>
              <a:t>References </a:t>
            </a:r>
            <a:r>
              <a:rPr lang="en-US" dirty="0"/>
              <a:t>in APA publications are cited in text with an author-date citation </a:t>
            </a:r>
            <a:r>
              <a:rPr lang="en-US" dirty="0" smtClean="0"/>
              <a:t>system and </a:t>
            </a:r>
            <a:r>
              <a:rPr lang="en-US" dirty="0"/>
              <a:t>are listed alphabetically in the reference list. This style of citation briefly identifies </a:t>
            </a:r>
            <a:r>
              <a:rPr lang="en-US" dirty="0" smtClean="0"/>
              <a:t>the source </a:t>
            </a:r>
            <a:r>
              <a:rPr lang="en-US" dirty="0"/>
              <a:t>for readers and enables them to locate the source of information in the </a:t>
            </a:r>
            <a:r>
              <a:rPr lang="en-US" dirty="0" smtClean="0"/>
              <a:t>alphabetical reference </a:t>
            </a:r>
            <a:r>
              <a:rPr lang="en-US" dirty="0"/>
              <a:t>list at the end of the article. Each reference cited in text must appear in </a:t>
            </a:r>
            <a:r>
              <a:rPr lang="en-US" dirty="0" smtClean="0"/>
              <a:t>the reference </a:t>
            </a:r>
            <a:r>
              <a:rPr lang="en-US" dirty="0"/>
              <a:t>list, and each entry in the reference list must be cited in text.</a:t>
            </a:r>
          </a:p>
        </p:txBody>
      </p:sp>
    </p:spTree>
    <p:extLst>
      <p:ext uri="{BB962C8B-B14F-4D97-AF65-F5344CB8AC3E}">
        <p14:creationId xmlns:p14="http://schemas.microsoft.com/office/powerpoint/2010/main" xmlns="" val="8784330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Exercises in APA format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3336613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400" dirty="0" smtClean="0"/>
              <a:t>Book</a:t>
            </a:r>
          </a:p>
          <a:p>
            <a:r>
              <a:rPr lang="en-US" sz="2400" dirty="0" smtClean="0"/>
              <a:t>Author:  Brian Christian and Tom Griffiths</a:t>
            </a:r>
          </a:p>
          <a:p>
            <a:r>
              <a:rPr lang="en-US" sz="2400" dirty="0" smtClean="0"/>
              <a:t>Title:  Algorithms to Live By</a:t>
            </a:r>
          </a:p>
          <a:p>
            <a:r>
              <a:rPr lang="en-US" sz="2400" dirty="0" smtClean="0"/>
              <a:t>City of Publication:  New York</a:t>
            </a:r>
          </a:p>
          <a:p>
            <a:r>
              <a:rPr lang="en-US" sz="2400" dirty="0" smtClean="0"/>
              <a:t>Publisher:  Picador</a:t>
            </a:r>
          </a:p>
          <a:p>
            <a:r>
              <a:rPr lang="en-US" sz="2400" dirty="0" smtClean="0"/>
              <a:t>Date:  2016</a:t>
            </a:r>
            <a:endParaRPr lang="en-US" sz="2400" dirty="0"/>
          </a:p>
        </p:txBody>
      </p:sp>
    </p:spTree>
    <p:extLst>
      <p:ext uri="{BB962C8B-B14F-4D97-AF65-F5344CB8AC3E}">
        <p14:creationId xmlns:p14="http://schemas.microsoft.com/office/powerpoint/2010/main" xmlns="" val="9836665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Encyclopedia Article</a:t>
            </a:r>
          </a:p>
          <a:p>
            <a:r>
              <a:rPr lang="en-US" dirty="0" smtClean="0"/>
              <a:t>Author:  Eugene L. Lawler</a:t>
            </a:r>
          </a:p>
          <a:p>
            <a:r>
              <a:rPr lang="en-US" dirty="0" smtClean="0"/>
              <a:t>Article Title:  Sequencing and Scheduling:  Algorithms and Complexity</a:t>
            </a:r>
          </a:p>
          <a:p>
            <a:r>
              <a:rPr lang="en-US" dirty="0" smtClean="0"/>
              <a:t>Encyclopedia Title:  Operations Research and Management Science:  An Encyclopedia</a:t>
            </a:r>
          </a:p>
          <a:p>
            <a:r>
              <a:rPr lang="en-US" dirty="0" smtClean="0"/>
              <a:t>Editor:  S.S. Graves, A.H. </a:t>
            </a:r>
            <a:r>
              <a:rPr lang="en-US" dirty="0" err="1" smtClean="0"/>
              <a:t>Kan</a:t>
            </a:r>
            <a:r>
              <a:rPr lang="en-US" dirty="0" smtClean="0"/>
              <a:t>, P. </a:t>
            </a:r>
            <a:r>
              <a:rPr lang="en-US" dirty="0" err="1" smtClean="0"/>
              <a:t>Zipkin</a:t>
            </a:r>
            <a:endParaRPr lang="en-US" dirty="0" smtClean="0"/>
          </a:p>
          <a:p>
            <a:r>
              <a:rPr lang="en-US" dirty="0" smtClean="0"/>
              <a:t>City of Publication:  Amsterdam</a:t>
            </a:r>
          </a:p>
          <a:p>
            <a:r>
              <a:rPr lang="en-US" dirty="0" smtClean="0"/>
              <a:t>Publisher:  McMillian Publishing Group</a:t>
            </a:r>
          </a:p>
          <a:p>
            <a:r>
              <a:rPr lang="en-US" dirty="0" smtClean="0"/>
              <a:t>Date:  1993</a:t>
            </a:r>
          </a:p>
          <a:p>
            <a:r>
              <a:rPr lang="en-US" dirty="0" smtClean="0"/>
              <a:t>Volume:  4</a:t>
            </a:r>
          </a:p>
          <a:p>
            <a:r>
              <a:rPr lang="en-US" dirty="0" smtClean="0"/>
              <a:t>Pages:  445-522</a:t>
            </a:r>
          </a:p>
          <a:p>
            <a:pPr marL="0" indent="0">
              <a:buNone/>
            </a:pPr>
            <a:endParaRPr lang="en-US" dirty="0" smtClean="0"/>
          </a:p>
          <a:p>
            <a:endParaRPr lang="en-US" dirty="0"/>
          </a:p>
        </p:txBody>
      </p:sp>
    </p:spTree>
    <p:extLst>
      <p:ext uri="{BB962C8B-B14F-4D97-AF65-F5344CB8AC3E}">
        <p14:creationId xmlns:p14="http://schemas.microsoft.com/office/powerpoint/2010/main" xmlns="" val="34805038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Magazine Article</a:t>
            </a:r>
          </a:p>
          <a:p>
            <a:r>
              <a:rPr lang="en-US" dirty="0" smtClean="0"/>
              <a:t>Author:  Charles </a:t>
            </a:r>
            <a:r>
              <a:rPr lang="en-US" dirty="0" err="1" smtClean="0"/>
              <a:t>Lutwide</a:t>
            </a:r>
            <a:r>
              <a:rPr lang="en-US" dirty="0" smtClean="0"/>
              <a:t> Dodgson</a:t>
            </a:r>
          </a:p>
          <a:p>
            <a:r>
              <a:rPr lang="en-US" dirty="0" smtClean="0"/>
              <a:t>Article Title:  Lawn Tennis Tournaments:  The True Method of </a:t>
            </a:r>
            <a:r>
              <a:rPr lang="en-US" dirty="0" err="1" smtClean="0"/>
              <a:t>Assiging</a:t>
            </a:r>
            <a:r>
              <a:rPr lang="en-US" dirty="0" smtClean="0"/>
              <a:t> Prizes with a Proof of the Fallacy of the Present Method</a:t>
            </a:r>
          </a:p>
          <a:p>
            <a:r>
              <a:rPr lang="en-US" dirty="0" smtClean="0"/>
              <a:t>Magazine:  St. James’s Gazette</a:t>
            </a:r>
          </a:p>
          <a:p>
            <a:r>
              <a:rPr lang="en-US" dirty="0" smtClean="0"/>
              <a:t>Date:  August 1, 1883</a:t>
            </a:r>
          </a:p>
          <a:p>
            <a:r>
              <a:rPr lang="en-US" dirty="0" smtClean="0"/>
              <a:t>Pages:  5-6</a:t>
            </a:r>
            <a:endParaRPr lang="en-US" dirty="0"/>
          </a:p>
        </p:txBody>
      </p:sp>
    </p:spTree>
    <p:extLst>
      <p:ext uri="{BB962C8B-B14F-4D97-AF65-F5344CB8AC3E}">
        <p14:creationId xmlns:p14="http://schemas.microsoft.com/office/powerpoint/2010/main" xmlns="" val="860290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 Specifications</a:t>
            </a:r>
          </a:p>
        </p:txBody>
      </p:sp>
      <p:sp>
        <p:nvSpPr>
          <p:cNvPr id="3" name="Content Placeholder 2"/>
          <p:cNvSpPr>
            <a:spLocks noGrp="1"/>
          </p:cNvSpPr>
          <p:nvPr>
            <p:ph idx="1"/>
          </p:nvPr>
        </p:nvSpPr>
        <p:spPr/>
        <p:txBody>
          <a:bodyPr>
            <a:normAutofit/>
          </a:bodyPr>
          <a:lstStyle/>
          <a:p>
            <a:pPr marL="0" indent="0">
              <a:buNone/>
            </a:pPr>
            <a:r>
              <a:rPr lang="en-US" sz="2400" dirty="0"/>
              <a:t>Use 11-point Arial font throughout the thesis or dissertation except when compressing a large table.</a:t>
            </a:r>
          </a:p>
        </p:txBody>
      </p:sp>
    </p:spTree>
    <p:extLst>
      <p:ext uri="{BB962C8B-B14F-4D97-AF65-F5344CB8AC3E}">
        <p14:creationId xmlns:p14="http://schemas.microsoft.com/office/powerpoint/2010/main" xmlns="" val="20227354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Newspaper Article</a:t>
            </a:r>
          </a:p>
          <a:p>
            <a:r>
              <a:rPr lang="en-US" dirty="0" smtClean="0"/>
              <a:t>Author:  Arthur </a:t>
            </a:r>
            <a:r>
              <a:rPr lang="en-US" dirty="0" err="1" smtClean="0"/>
              <a:t>Cayley</a:t>
            </a:r>
            <a:endParaRPr lang="en-US" dirty="0" smtClean="0"/>
          </a:p>
          <a:p>
            <a:r>
              <a:rPr lang="en-US" dirty="0" smtClean="0"/>
              <a:t>Article Title:  Mathematical Questions with their Solutions</a:t>
            </a:r>
          </a:p>
          <a:p>
            <a:r>
              <a:rPr lang="en-US" dirty="0" smtClean="0"/>
              <a:t>Newspaper Title:  Educational Times</a:t>
            </a:r>
          </a:p>
          <a:p>
            <a:r>
              <a:rPr lang="en-US" dirty="0" smtClean="0"/>
              <a:t>Date:  August 14, 2017</a:t>
            </a:r>
          </a:p>
          <a:p>
            <a:r>
              <a:rPr lang="en-US" dirty="0" smtClean="0"/>
              <a:t>Pages:  18-19</a:t>
            </a:r>
            <a:endParaRPr lang="en-US" dirty="0"/>
          </a:p>
        </p:txBody>
      </p:sp>
    </p:spTree>
    <p:extLst>
      <p:ext uri="{BB962C8B-B14F-4D97-AF65-F5344CB8AC3E}">
        <p14:creationId xmlns:p14="http://schemas.microsoft.com/office/powerpoint/2010/main" xmlns="" val="26288875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Journal Article</a:t>
            </a:r>
          </a:p>
          <a:p>
            <a:r>
              <a:rPr lang="en-US" dirty="0" smtClean="0"/>
              <a:t>Author:  Ivan </a:t>
            </a:r>
            <a:r>
              <a:rPr lang="en-US" dirty="0" err="1" smtClean="0"/>
              <a:t>Damgard</a:t>
            </a:r>
            <a:r>
              <a:rPr lang="en-US" dirty="0" smtClean="0"/>
              <a:t>, Peter </a:t>
            </a:r>
            <a:r>
              <a:rPr lang="en-US" dirty="0" err="1" smtClean="0"/>
              <a:t>Landrock</a:t>
            </a:r>
            <a:r>
              <a:rPr lang="en-US" dirty="0" smtClean="0"/>
              <a:t>, Carl </a:t>
            </a:r>
            <a:r>
              <a:rPr lang="en-US" dirty="0" err="1" smtClean="0"/>
              <a:t>Pomerance</a:t>
            </a:r>
            <a:endParaRPr lang="en-US" dirty="0" smtClean="0"/>
          </a:p>
          <a:p>
            <a:r>
              <a:rPr lang="en-US" dirty="0" smtClean="0"/>
              <a:t>Article Title:  Average Case Error Estimates for the Strong Probable Prime Test</a:t>
            </a:r>
          </a:p>
          <a:p>
            <a:r>
              <a:rPr lang="en-US" dirty="0" smtClean="0"/>
              <a:t>Journal Title:  Mathematics of Computation</a:t>
            </a:r>
          </a:p>
          <a:p>
            <a:r>
              <a:rPr lang="en-US" dirty="0" smtClean="0"/>
              <a:t>Date:  January 3, 2018</a:t>
            </a:r>
          </a:p>
          <a:p>
            <a:r>
              <a:rPr lang="en-US" dirty="0" smtClean="0"/>
              <a:t>Volume:  61</a:t>
            </a:r>
          </a:p>
          <a:p>
            <a:r>
              <a:rPr lang="en-US" dirty="0" smtClean="0"/>
              <a:t>Issue:  203</a:t>
            </a:r>
          </a:p>
          <a:p>
            <a:r>
              <a:rPr lang="en-US" dirty="0" smtClean="0"/>
              <a:t>Pages:  177-194</a:t>
            </a:r>
          </a:p>
          <a:p>
            <a:r>
              <a:rPr lang="en-US" dirty="0" smtClean="0"/>
              <a:t>DOI:  10.1007/1469-8986.3720127</a:t>
            </a:r>
            <a:endParaRPr lang="en-US" dirty="0"/>
          </a:p>
        </p:txBody>
      </p:sp>
    </p:spTree>
    <p:extLst>
      <p:ext uri="{BB962C8B-B14F-4D97-AF65-F5344CB8AC3E}">
        <p14:creationId xmlns:p14="http://schemas.microsoft.com/office/powerpoint/2010/main" xmlns="" val="2348616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Journal Article</a:t>
            </a:r>
          </a:p>
          <a:p>
            <a:r>
              <a:rPr lang="en-US" dirty="0" smtClean="0"/>
              <a:t>Author:  Augusto J. Garret, Patrick Coles</a:t>
            </a:r>
          </a:p>
          <a:p>
            <a:r>
              <a:rPr lang="en-US" dirty="0" smtClean="0"/>
              <a:t>Bayesian Inductive Inference and the Anthropic </a:t>
            </a:r>
            <a:r>
              <a:rPr lang="en-US" dirty="0" err="1" smtClean="0"/>
              <a:t>Cosmolocial</a:t>
            </a:r>
            <a:r>
              <a:rPr lang="en-US" dirty="0" smtClean="0"/>
              <a:t> Principle</a:t>
            </a:r>
          </a:p>
          <a:p>
            <a:r>
              <a:rPr lang="en-US" dirty="0" smtClean="0"/>
              <a:t>Journal Title:  Journal of Marketing Research</a:t>
            </a:r>
          </a:p>
          <a:p>
            <a:r>
              <a:rPr lang="en-US" dirty="0" smtClean="0"/>
              <a:t>Date: 2012</a:t>
            </a:r>
          </a:p>
          <a:p>
            <a:r>
              <a:rPr lang="en-US" dirty="0" smtClean="0"/>
              <a:t>Volume:  49</a:t>
            </a:r>
          </a:p>
          <a:p>
            <a:r>
              <a:rPr lang="en-US" dirty="0" smtClean="0"/>
              <a:t>Issue:  2</a:t>
            </a:r>
          </a:p>
          <a:p>
            <a:r>
              <a:rPr lang="en-US" dirty="0" smtClean="0"/>
              <a:t>Pages:  487-501</a:t>
            </a:r>
            <a:endParaRPr lang="en-US" dirty="0"/>
          </a:p>
        </p:txBody>
      </p:sp>
    </p:spTree>
    <p:extLst>
      <p:ext uri="{BB962C8B-B14F-4D97-AF65-F5344CB8AC3E}">
        <p14:creationId xmlns:p14="http://schemas.microsoft.com/office/powerpoint/2010/main" xmlns="" val="19865163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Book</a:t>
            </a:r>
          </a:p>
          <a:p>
            <a:r>
              <a:rPr lang="en-US" dirty="0" smtClean="0"/>
              <a:t>Author:  Irvin John Good</a:t>
            </a:r>
          </a:p>
          <a:p>
            <a:r>
              <a:rPr lang="en-US" dirty="0" smtClean="0"/>
              <a:t>Book Title:  Good Thinking:  The Foundations of Probability and Its Applications.</a:t>
            </a:r>
          </a:p>
          <a:p>
            <a:r>
              <a:rPr lang="en-US" dirty="0" smtClean="0"/>
              <a:t>Publication:  Minnesota</a:t>
            </a:r>
          </a:p>
          <a:p>
            <a:r>
              <a:rPr lang="en-US" dirty="0" smtClean="0"/>
              <a:t>Publisher:  University of </a:t>
            </a:r>
            <a:r>
              <a:rPr lang="en-US" dirty="0" err="1" smtClean="0"/>
              <a:t>Minesota</a:t>
            </a:r>
            <a:r>
              <a:rPr lang="en-US" dirty="0" smtClean="0"/>
              <a:t> Press</a:t>
            </a:r>
          </a:p>
          <a:p>
            <a:r>
              <a:rPr lang="en-US" dirty="0" smtClean="0"/>
              <a:t>Date: 2014</a:t>
            </a:r>
            <a:endParaRPr lang="en-US" dirty="0"/>
          </a:p>
        </p:txBody>
      </p:sp>
    </p:spTree>
    <p:extLst>
      <p:ext uri="{BB962C8B-B14F-4D97-AF65-F5344CB8AC3E}">
        <p14:creationId xmlns:p14="http://schemas.microsoft.com/office/powerpoint/2010/main" xmlns="" val="2149773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Website</a:t>
            </a:r>
          </a:p>
          <a:p>
            <a:r>
              <a:rPr lang="en-US" dirty="0" smtClean="0"/>
              <a:t>Title of Page:  Stylebook </a:t>
            </a:r>
            <a:r>
              <a:rPr lang="en-US" dirty="0"/>
              <a:t>S</a:t>
            </a:r>
            <a:r>
              <a:rPr lang="en-US" dirty="0" smtClean="0"/>
              <a:t>upplement on Lesbian, Gay, Bisexual &amp; Transgender Terminology</a:t>
            </a:r>
          </a:p>
          <a:p>
            <a:r>
              <a:rPr lang="en-US" dirty="0" smtClean="0"/>
              <a:t>Title of Site:  National Lesbian &amp; Gay Journalists Association</a:t>
            </a:r>
          </a:p>
          <a:p>
            <a:r>
              <a:rPr lang="en-US" dirty="0" smtClean="0"/>
              <a:t>Date of Access:  July 17, 2018</a:t>
            </a:r>
          </a:p>
          <a:p>
            <a:r>
              <a:rPr lang="en-US" dirty="0" smtClean="0"/>
              <a:t>URL:  http://www.nlgja.org/resources/stylebook.html</a:t>
            </a:r>
            <a:endParaRPr lang="en-US" dirty="0"/>
          </a:p>
        </p:txBody>
      </p:sp>
    </p:spTree>
    <p:extLst>
      <p:ext uri="{BB962C8B-B14F-4D97-AF65-F5344CB8AC3E}">
        <p14:creationId xmlns:p14="http://schemas.microsoft.com/office/powerpoint/2010/main" xmlns="" val="32750400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xmlns="" val="1800024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Spacing</a:t>
            </a:r>
          </a:p>
        </p:txBody>
      </p:sp>
      <p:sp>
        <p:nvSpPr>
          <p:cNvPr id="3" name="Content Placeholder 2"/>
          <p:cNvSpPr>
            <a:spLocks noGrp="1"/>
          </p:cNvSpPr>
          <p:nvPr>
            <p:ph idx="1"/>
          </p:nvPr>
        </p:nvSpPr>
        <p:spPr/>
        <p:txBody>
          <a:bodyPr>
            <a:normAutofit/>
          </a:bodyPr>
          <a:lstStyle/>
          <a:p>
            <a:pPr marL="0" indent="0" algn="just">
              <a:buNone/>
            </a:pPr>
            <a:r>
              <a:rPr lang="en-US" sz="2800" dirty="0"/>
              <a:t>Double space the text; single-space long quotations, table and figure captions, and similar special materials (e.g., table legend). </a:t>
            </a:r>
            <a:endParaRPr lang="en-US" sz="2800" dirty="0" smtClean="0"/>
          </a:p>
          <a:p>
            <a:pPr marL="0" indent="0" algn="just">
              <a:buNone/>
            </a:pPr>
            <a:r>
              <a:rPr lang="en-US" sz="2800" dirty="0" smtClean="0"/>
              <a:t>Type </a:t>
            </a:r>
            <a:r>
              <a:rPr lang="en-US" sz="2800" dirty="0"/>
              <a:t>triple-spaced from the top margin, centered, boldfaced, and in ALL CAPS all headings of the preliminary section (except the Copyright Page and Title Page) and all chapter titles. </a:t>
            </a:r>
          </a:p>
        </p:txBody>
      </p:sp>
    </p:spTree>
    <p:extLst>
      <p:ext uri="{BB962C8B-B14F-4D97-AF65-F5344CB8AC3E}">
        <p14:creationId xmlns:p14="http://schemas.microsoft.com/office/powerpoint/2010/main" xmlns="" val="2721024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Margins </a:t>
            </a:r>
          </a:p>
        </p:txBody>
      </p:sp>
      <p:sp>
        <p:nvSpPr>
          <p:cNvPr id="3" name="Content Placeholder 2"/>
          <p:cNvSpPr>
            <a:spLocks noGrp="1"/>
          </p:cNvSpPr>
          <p:nvPr>
            <p:ph idx="1"/>
          </p:nvPr>
        </p:nvSpPr>
        <p:spPr/>
        <p:txBody>
          <a:bodyPr>
            <a:normAutofit/>
          </a:bodyPr>
          <a:lstStyle/>
          <a:p>
            <a:pPr marL="0" indent="0" algn="just">
              <a:buNone/>
            </a:pPr>
            <a:r>
              <a:rPr lang="en-US" sz="2800" dirty="0"/>
              <a:t>Leave 1.5 inches for the left margin to allow for binding and trimming and 1 inch for the top, bottom, and right margins.</a:t>
            </a:r>
          </a:p>
        </p:txBody>
      </p:sp>
    </p:spTree>
    <p:extLst>
      <p:ext uri="{BB962C8B-B14F-4D97-AF65-F5344CB8AC3E}">
        <p14:creationId xmlns:p14="http://schemas.microsoft.com/office/powerpoint/2010/main" xmlns="" val="2021202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Numbering</a:t>
            </a:r>
          </a:p>
        </p:txBody>
      </p:sp>
      <p:sp>
        <p:nvSpPr>
          <p:cNvPr id="3" name="Content Placeholder 2"/>
          <p:cNvSpPr>
            <a:spLocks noGrp="1"/>
          </p:cNvSpPr>
          <p:nvPr>
            <p:ph idx="1"/>
          </p:nvPr>
        </p:nvSpPr>
        <p:spPr/>
        <p:txBody>
          <a:bodyPr>
            <a:normAutofit/>
          </a:bodyPr>
          <a:lstStyle/>
          <a:p>
            <a:pPr marL="0" indent="0" algn="just">
              <a:buNone/>
            </a:pPr>
            <a:r>
              <a:rPr lang="en-US" sz="2400" dirty="0"/>
              <a:t>Paginate the preliminaries by using lowercase Roman numerals at the center, bottom margin. </a:t>
            </a:r>
            <a:endParaRPr lang="en-US" sz="2400" dirty="0" smtClean="0"/>
          </a:p>
          <a:p>
            <a:pPr marL="0" indent="0" algn="just">
              <a:buNone/>
            </a:pPr>
            <a:r>
              <a:rPr lang="en-US" sz="2400" dirty="0" smtClean="0"/>
              <a:t>Use </a:t>
            </a:r>
            <a:r>
              <a:rPr lang="en-US" sz="2400" dirty="0"/>
              <a:t>Arabic numerals to paginate the text, references, and appendices. </a:t>
            </a:r>
            <a:endParaRPr lang="en-US" sz="2400" dirty="0" smtClean="0"/>
          </a:p>
          <a:p>
            <a:pPr marL="0" indent="0" algn="just">
              <a:buNone/>
            </a:pPr>
            <a:r>
              <a:rPr lang="en-US" sz="2400" dirty="0" smtClean="0"/>
              <a:t>Number </a:t>
            </a:r>
            <a:r>
              <a:rPr lang="en-US" sz="2400" dirty="0"/>
              <a:t>all the pages consecutively starting at number 2 on the second page of the first chapter. </a:t>
            </a:r>
            <a:endParaRPr lang="en-US" sz="2400" dirty="0" smtClean="0"/>
          </a:p>
          <a:p>
            <a:pPr marL="0" indent="0" algn="just">
              <a:buNone/>
            </a:pPr>
            <a:r>
              <a:rPr lang="en-US" sz="2400" dirty="0" smtClean="0"/>
              <a:t>The </a:t>
            </a:r>
            <a:r>
              <a:rPr lang="en-US" sz="2400" dirty="0"/>
              <a:t>first page of each chapter, though counted, shall not be numbered. Type the page number at the upper right-hand corner of the paper (i.e., tables and figures). </a:t>
            </a:r>
          </a:p>
        </p:txBody>
      </p:sp>
    </p:spTree>
    <p:extLst>
      <p:ext uri="{BB962C8B-B14F-4D97-AF65-F5344CB8AC3E}">
        <p14:creationId xmlns:p14="http://schemas.microsoft.com/office/powerpoint/2010/main" xmlns="" val="780590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Text or Body of the Paper</a:t>
            </a:r>
          </a:p>
        </p:txBody>
      </p:sp>
      <p:graphicFrame>
        <p:nvGraphicFramePr>
          <p:cNvPr id="4" name="Table 3"/>
          <p:cNvGraphicFramePr>
            <a:graphicFrameLocks noGrp="1"/>
          </p:cNvGraphicFramePr>
          <p:nvPr>
            <p:extLst>
              <p:ext uri="{D42A27DB-BD31-4B8C-83A1-F6EECF244321}">
                <p14:modId xmlns:p14="http://schemas.microsoft.com/office/powerpoint/2010/main" xmlns="" val="711751182"/>
              </p:ext>
            </p:extLst>
          </p:nvPr>
        </p:nvGraphicFramePr>
        <p:xfrm>
          <a:off x="3249038" y="1266095"/>
          <a:ext cx="6981791" cy="4265626"/>
        </p:xfrm>
        <a:graphic>
          <a:graphicData uri="http://schemas.openxmlformats.org/drawingml/2006/table">
            <a:tbl>
              <a:tblPr firstRow="1" bandRow="1">
                <a:tableStyleId>{5C22544A-7EE6-4342-B048-85BDC9FD1C3A}</a:tableStyleId>
              </a:tblPr>
              <a:tblGrid>
                <a:gridCol w="1245141"/>
                <a:gridCol w="5736650"/>
              </a:tblGrid>
              <a:tr h="578333">
                <a:tc>
                  <a:txBody>
                    <a:bodyPr/>
                    <a:lstStyle/>
                    <a:p>
                      <a:r>
                        <a:rPr lang="en-US" dirty="0" smtClean="0"/>
                        <a:t>Levels</a:t>
                      </a:r>
                      <a:endParaRPr lang="en-US" dirty="0"/>
                    </a:p>
                  </a:txBody>
                  <a:tcPr/>
                </a:tc>
                <a:tc>
                  <a:txBody>
                    <a:bodyPr/>
                    <a:lstStyle/>
                    <a:p>
                      <a:pPr algn="ctr"/>
                      <a:r>
                        <a:rPr lang="en-US" dirty="0" smtClean="0"/>
                        <a:t>Format</a:t>
                      </a:r>
                      <a:endParaRPr lang="en-US" dirty="0"/>
                    </a:p>
                  </a:txBody>
                  <a:tcPr/>
                </a:tc>
              </a:tr>
              <a:tr h="578333">
                <a:tc>
                  <a:txBody>
                    <a:bodyPr/>
                    <a:lstStyle/>
                    <a:p>
                      <a:pPr algn="ctr"/>
                      <a:r>
                        <a:rPr lang="en-US" dirty="0" smtClean="0"/>
                        <a:t>1</a:t>
                      </a:r>
                      <a:endParaRPr lang="en-US" dirty="0"/>
                    </a:p>
                  </a:txBody>
                  <a:tcPr/>
                </a:tc>
                <a:tc>
                  <a:txBody>
                    <a:bodyPr/>
                    <a:lstStyle/>
                    <a:p>
                      <a:r>
                        <a:rPr lang="en-US" dirty="0" smtClean="0"/>
                        <a:t>Centered, Boldface, Title Case</a:t>
                      </a:r>
                      <a:endParaRPr lang="en-US" dirty="0"/>
                    </a:p>
                  </a:txBody>
                  <a:tcPr/>
                </a:tc>
              </a:tr>
              <a:tr h="578333">
                <a:tc>
                  <a:txBody>
                    <a:bodyPr/>
                    <a:lstStyle/>
                    <a:p>
                      <a:pPr algn="ctr"/>
                      <a:r>
                        <a:rPr lang="en-US" dirty="0" smtClean="0"/>
                        <a:t>2</a:t>
                      </a:r>
                      <a:endParaRPr lang="en-US" dirty="0"/>
                    </a:p>
                  </a:txBody>
                  <a:tcPr/>
                </a:tc>
                <a:tc>
                  <a:txBody>
                    <a:bodyPr/>
                    <a:lstStyle/>
                    <a:p>
                      <a:r>
                        <a:rPr lang="en-US" dirty="0" smtClean="0"/>
                        <a:t>Flush Left, boldface,</a:t>
                      </a:r>
                      <a:r>
                        <a:rPr lang="en-US" baseline="0" dirty="0" smtClean="0"/>
                        <a:t> uppercase, and lowercase heading</a:t>
                      </a:r>
                      <a:endParaRPr lang="en-US" dirty="0"/>
                    </a:p>
                  </a:txBody>
                  <a:tcPr/>
                </a:tc>
              </a:tr>
              <a:tr h="578333">
                <a:tc>
                  <a:txBody>
                    <a:bodyPr/>
                    <a:lstStyle/>
                    <a:p>
                      <a:pPr algn="ctr"/>
                      <a:r>
                        <a:rPr lang="en-US" dirty="0" smtClean="0"/>
                        <a:t>3</a:t>
                      </a:r>
                      <a:endParaRPr lang="en-US" dirty="0"/>
                    </a:p>
                  </a:txBody>
                  <a:tcPr/>
                </a:tc>
                <a:tc>
                  <a:txBody>
                    <a:bodyPr/>
                    <a:lstStyle/>
                    <a:p>
                      <a:r>
                        <a:rPr lang="en-US" dirty="0" smtClean="0"/>
                        <a:t>Indented, boldface, lowercase paragraph heading ending with a period</a:t>
                      </a:r>
                      <a:endParaRPr lang="en-US" dirty="0"/>
                    </a:p>
                  </a:txBody>
                  <a:tcPr/>
                </a:tc>
              </a:tr>
              <a:tr h="578333">
                <a:tc>
                  <a:txBody>
                    <a:bodyPr/>
                    <a:lstStyle/>
                    <a:p>
                      <a:pPr algn="ctr"/>
                      <a:r>
                        <a:rPr lang="en-US" dirty="0" smtClean="0"/>
                        <a:t>4</a:t>
                      </a:r>
                      <a:endParaRPr lang="en-US" dirty="0"/>
                    </a:p>
                  </a:txBody>
                  <a:tcPr/>
                </a:tc>
                <a:tc>
                  <a:txBody>
                    <a:bodyPr/>
                    <a:lstStyle/>
                    <a:p>
                      <a:pPr marL="0" indent="0">
                        <a:buNone/>
                      </a:pPr>
                      <a:r>
                        <a:rPr lang="en-US" dirty="0" smtClean="0"/>
                        <a:t>Indented, italicized, boldface, lowercase paragraph heading ending with</a:t>
                      </a:r>
                    </a:p>
                    <a:p>
                      <a:pPr marL="0" indent="0">
                        <a:buNone/>
                      </a:pPr>
                      <a:r>
                        <a:rPr lang="en-US" dirty="0" smtClean="0"/>
                        <a:t>a period</a:t>
                      </a:r>
                    </a:p>
                  </a:txBody>
                  <a:tcPr/>
                </a:tc>
              </a:tr>
              <a:tr h="578333">
                <a:tc>
                  <a:txBody>
                    <a:bodyPr/>
                    <a:lstStyle/>
                    <a:p>
                      <a:pPr algn="ctr"/>
                      <a:r>
                        <a:rPr lang="en-US" dirty="0" smtClean="0"/>
                        <a:t>5</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Indented, italicized, lowercase paragraph heading ending with a period</a:t>
                      </a:r>
                    </a:p>
                    <a:p>
                      <a:endParaRPr lang="en-US" dirty="0"/>
                    </a:p>
                  </a:txBody>
                  <a:tcPr/>
                </a:tc>
              </a:tr>
            </a:tbl>
          </a:graphicData>
        </a:graphic>
      </p:graphicFrame>
    </p:spTree>
    <p:extLst>
      <p:ext uri="{BB962C8B-B14F-4D97-AF65-F5344CB8AC3E}">
        <p14:creationId xmlns:p14="http://schemas.microsoft.com/office/powerpoint/2010/main" xmlns="" val="3097539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Chapter 1 THE PROBLEM AND </a:t>
            </a:r>
            <a:r>
              <a:rPr lang="en-US" dirty="0" smtClean="0"/>
              <a:t>ITS SETTING</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Introduction</a:t>
            </a:r>
            <a:endParaRPr lang="en-US" dirty="0"/>
          </a:p>
          <a:p>
            <a:pPr marL="0" indent="0">
              <a:buNone/>
            </a:pPr>
            <a:r>
              <a:rPr lang="en-US" dirty="0"/>
              <a:t>Theoretical Framework</a:t>
            </a:r>
          </a:p>
          <a:p>
            <a:pPr marL="0" indent="0">
              <a:buNone/>
            </a:pPr>
            <a:r>
              <a:rPr lang="en-US" dirty="0"/>
              <a:t>Conceptual Framework</a:t>
            </a:r>
          </a:p>
          <a:p>
            <a:pPr marL="0" indent="0">
              <a:buNone/>
            </a:pPr>
            <a:r>
              <a:rPr lang="en-US" dirty="0"/>
              <a:t>Statement of the Problem</a:t>
            </a:r>
          </a:p>
          <a:p>
            <a:pPr marL="0" indent="0">
              <a:buNone/>
            </a:pPr>
            <a:r>
              <a:rPr lang="en-US" dirty="0"/>
              <a:t>Hypothesis (if any)</a:t>
            </a:r>
          </a:p>
          <a:p>
            <a:pPr marL="0" indent="0">
              <a:buNone/>
            </a:pPr>
            <a:r>
              <a:rPr lang="en-US" dirty="0"/>
              <a:t>Scope and Limitations of </a:t>
            </a:r>
            <a:r>
              <a:rPr lang="en-US" dirty="0" smtClean="0"/>
              <a:t>the Study</a:t>
            </a:r>
            <a:endParaRPr lang="en-US" dirty="0"/>
          </a:p>
          <a:p>
            <a:pPr marL="0" indent="0">
              <a:buNone/>
            </a:pPr>
            <a:r>
              <a:rPr lang="en-US" dirty="0"/>
              <a:t>Significance of the Study</a:t>
            </a:r>
          </a:p>
          <a:p>
            <a:pPr marL="0" indent="0">
              <a:buNone/>
            </a:pPr>
            <a:r>
              <a:rPr lang="en-US" dirty="0"/>
              <a:t>Definition of Terms</a:t>
            </a:r>
          </a:p>
        </p:txBody>
      </p:sp>
    </p:spTree>
    <p:extLst>
      <p:ext uri="{BB962C8B-B14F-4D97-AF65-F5344CB8AC3E}">
        <p14:creationId xmlns:p14="http://schemas.microsoft.com/office/powerpoint/2010/main" xmlns="" val="2753040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Chapter 1</a:t>
            </a:r>
            <a:r>
              <a:rPr lang="en-US" dirty="0"/>
              <a:t/>
            </a:r>
            <a:br>
              <a:rPr lang="en-US" dirty="0"/>
            </a:br>
            <a:r>
              <a:rPr lang="en-US" dirty="0"/>
              <a:t>THE PROBLEM AND ITS SETTING</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1. Chapter and Subheadings</a:t>
            </a:r>
          </a:p>
          <a:p>
            <a:pPr marL="0" indent="0">
              <a:buNone/>
            </a:pPr>
            <a:r>
              <a:rPr lang="en-US" dirty="0"/>
              <a:t>1.1 Begin each chapter on a new page.</a:t>
            </a:r>
          </a:p>
          <a:p>
            <a:pPr marL="0" indent="0">
              <a:buNone/>
            </a:pPr>
            <a:r>
              <a:rPr lang="en-US" dirty="0"/>
              <a:t>1.2 Capitalize only the first letter of the heading Chapter but type in ALL CAPS </a:t>
            </a:r>
            <a:r>
              <a:rPr lang="en-US" dirty="0" smtClean="0"/>
              <a:t>and centered </a:t>
            </a:r>
            <a:r>
              <a:rPr lang="en-US" dirty="0"/>
              <a:t>the title of the chapter. Both the chapter heading and the title are </a:t>
            </a:r>
            <a:r>
              <a:rPr lang="en-US" dirty="0" smtClean="0"/>
              <a:t>typed in </a:t>
            </a:r>
            <a:r>
              <a:rPr lang="en-US" dirty="0"/>
              <a:t>bold font.</a:t>
            </a:r>
          </a:p>
          <a:p>
            <a:pPr marL="0" indent="0">
              <a:buNone/>
            </a:pPr>
            <a:r>
              <a:rPr lang="en-US" dirty="0"/>
              <a:t>1.3 Use Arabic numerals for the chapter numbers.</a:t>
            </a:r>
          </a:p>
          <a:p>
            <a:pPr marL="0" indent="0">
              <a:buNone/>
            </a:pPr>
            <a:r>
              <a:rPr lang="en-US" dirty="0"/>
              <a:t>1.4 Type triple-spaced from the top margin and centered the chapter number </a:t>
            </a:r>
            <a:r>
              <a:rPr lang="en-US" dirty="0" smtClean="0"/>
              <a:t>heading.  Type </a:t>
            </a:r>
            <a:r>
              <a:rPr lang="en-US" dirty="0"/>
              <a:t>double-spaced below the chapter heading the title of the chapter</a:t>
            </a:r>
            <a:r>
              <a:rPr lang="en-US" dirty="0" smtClean="0"/>
              <a:t>.</a:t>
            </a:r>
            <a:endParaRPr lang="en-US" dirty="0"/>
          </a:p>
        </p:txBody>
      </p:sp>
    </p:spTree>
    <p:extLst>
      <p:ext uri="{BB962C8B-B14F-4D97-AF65-F5344CB8AC3E}">
        <p14:creationId xmlns:p14="http://schemas.microsoft.com/office/powerpoint/2010/main" xmlns="" val="204168119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335</TotalTime>
  <Words>2150</Words>
  <Application>Microsoft Office PowerPoint</Application>
  <PresentationFormat>Custom</PresentationFormat>
  <Paragraphs>198</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Wisp</vt:lpstr>
      <vt:lpstr>Slide 1</vt:lpstr>
      <vt:lpstr>Paper and Printing Specifications</vt:lpstr>
      <vt:lpstr>Font Specifications</vt:lpstr>
      <vt:lpstr>Spacing</vt:lpstr>
      <vt:lpstr>Margins </vt:lpstr>
      <vt:lpstr>Page Numbering</vt:lpstr>
      <vt:lpstr>The Text or Body of the Paper</vt:lpstr>
      <vt:lpstr>Chapter 1 THE PROBLEM AND ITS SETTING </vt:lpstr>
      <vt:lpstr>Chapter 1 THE PROBLEM AND ITS SETTING </vt:lpstr>
      <vt:lpstr>Definition of Terms</vt:lpstr>
      <vt:lpstr>Slide 11</vt:lpstr>
      <vt:lpstr>Chapter 2 REVIEW OF LITERATURE AND STUDIES </vt:lpstr>
      <vt:lpstr> Review of Literature and Studies</vt:lpstr>
      <vt:lpstr> In-Text Citation </vt:lpstr>
      <vt:lpstr>One Work by Multiple Authors</vt:lpstr>
      <vt:lpstr>Slide 16</vt:lpstr>
      <vt:lpstr>Slide 17</vt:lpstr>
      <vt:lpstr>Slide 18</vt:lpstr>
      <vt:lpstr>Long Quotation</vt:lpstr>
      <vt:lpstr>References</vt:lpstr>
      <vt:lpstr>Slide 21</vt:lpstr>
      <vt:lpstr>Slide 22</vt:lpstr>
      <vt:lpstr>Slide 23</vt:lpstr>
      <vt:lpstr>Slide 24</vt:lpstr>
      <vt:lpstr>Slide 25</vt:lpstr>
      <vt:lpstr>Exercises in APA format</vt:lpstr>
      <vt:lpstr>Slide 27</vt:lpstr>
      <vt:lpstr>Slide 28</vt:lpstr>
      <vt:lpstr>Slide 29</vt:lpstr>
      <vt:lpstr>Slide 30</vt:lpstr>
      <vt:lpstr>Slide 31</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Exercises in APA format</dc:title>
  <dc:creator>CCIS Dean</dc:creator>
  <cp:lastModifiedBy>GiselaMay</cp:lastModifiedBy>
  <cp:revision>29</cp:revision>
  <dcterms:created xsi:type="dcterms:W3CDTF">2018-07-13T09:31:20Z</dcterms:created>
  <dcterms:modified xsi:type="dcterms:W3CDTF">2018-07-27T01:17:32Z</dcterms:modified>
</cp:coreProperties>
</file>