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6"/>
  </p:notesMasterIdLst>
  <p:handoutMasterIdLst>
    <p:handoutMasterId r:id="rId57"/>
  </p:handoutMasterIdLst>
  <p:sldIdLst>
    <p:sldId id="264" r:id="rId5"/>
    <p:sldId id="283" r:id="rId6"/>
    <p:sldId id="284" r:id="rId7"/>
    <p:sldId id="314" r:id="rId8"/>
    <p:sldId id="285" r:id="rId9"/>
    <p:sldId id="280" r:id="rId10"/>
    <p:sldId id="286" r:id="rId11"/>
    <p:sldId id="287" r:id="rId12"/>
    <p:sldId id="288" r:id="rId13"/>
    <p:sldId id="289" r:id="rId14"/>
    <p:sldId id="313" r:id="rId15"/>
    <p:sldId id="308" r:id="rId16"/>
    <p:sldId id="290" r:id="rId17"/>
    <p:sldId id="291" r:id="rId18"/>
    <p:sldId id="292" r:id="rId19"/>
    <p:sldId id="293" r:id="rId20"/>
    <p:sldId id="294" r:id="rId21"/>
    <p:sldId id="295" r:id="rId22"/>
    <p:sldId id="296" r:id="rId23"/>
    <p:sldId id="266" r:id="rId24"/>
    <p:sldId id="297" r:id="rId25"/>
    <p:sldId id="315" r:id="rId26"/>
    <p:sldId id="298" r:id="rId27"/>
    <p:sldId id="316" r:id="rId28"/>
    <p:sldId id="302" r:id="rId29"/>
    <p:sldId id="317" r:id="rId30"/>
    <p:sldId id="318" r:id="rId31"/>
    <p:sldId id="319" r:id="rId32"/>
    <p:sldId id="303" r:id="rId33"/>
    <p:sldId id="304" r:id="rId34"/>
    <p:sldId id="299" r:id="rId35"/>
    <p:sldId id="306" r:id="rId36"/>
    <p:sldId id="307" r:id="rId37"/>
    <p:sldId id="320" r:id="rId38"/>
    <p:sldId id="305" r:id="rId39"/>
    <p:sldId id="309" r:id="rId40"/>
    <p:sldId id="311" r:id="rId41"/>
    <p:sldId id="310" r:id="rId42"/>
    <p:sldId id="300" r:id="rId43"/>
    <p:sldId id="301" r:id="rId44"/>
    <p:sldId id="312" r:id="rId45"/>
    <p:sldId id="282" r:id="rId46"/>
    <p:sldId id="324" r:id="rId47"/>
    <p:sldId id="276" r:id="rId48"/>
    <p:sldId id="325" r:id="rId49"/>
    <p:sldId id="326" r:id="rId50"/>
    <p:sldId id="327" r:id="rId51"/>
    <p:sldId id="329" r:id="rId52"/>
    <p:sldId id="328" r:id="rId53"/>
    <p:sldId id="330" r:id="rId54"/>
    <p:sldId id="331" r:id="rId5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9" autoAdjust="0"/>
    <p:restoredTop sz="94280" autoAdjust="0"/>
  </p:normalViewPr>
  <p:slideViewPr>
    <p:cSldViewPr showGuides="1">
      <p:cViewPr varScale="1">
        <p:scale>
          <a:sx n="69" d="100"/>
          <a:sy n="69" d="100"/>
        </p:scale>
        <p:origin x="-480" y="-108"/>
      </p:cViewPr>
      <p:guideLst>
        <p:guide orient="horz" pos="2160"/>
        <p:guide pos="3839"/>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pPr/>
              <a:t>6/29/2018</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pPr/>
              <a:t>‹#›</a:t>
            </a:fld>
            <a:endParaRPr>
              <a:solidFill>
                <a:schemeClr val="tx2"/>
              </a:solidFill>
            </a:endParaRPr>
          </a:p>
        </p:txBody>
      </p:sp>
    </p:spTree>
    <p:extLst>
      <p:ext uri="{BB962C8B-B14F-4D97-AF65-F5344CB8AC3E}">
        <p14:creationId xmlns=""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6/29/2018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20</a:t>
            </a:fld>
            <a:endParaRPr lang="en-US"/>
          </a:p>
        </p:txBody>
      </p:sp>
    </p:spTree>
    <p:extLst>
      <p:ext uri="{BB962C8B-B14F-4D97-AF65-F5344CB8AC3E}">
        <p14:creationId xmlns="" xmlns:p14="http://schemas.microsoft.com/office/powerpoint/2010/main" val="2646662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39</a:t>
            </a:fld>
            <a:endParaRPr lang="en-US"/>
          </a:p>
        </p:txBody>
      </p:sp>
    </p:spTree>
    <p:extLst>
      <p:ext uri="{BB962C8B-B14F-4D97-AF65-F5344CB8AC3E}">
        <p14:creationId xmlns="" xmlns:p14="http://schemas.microsoft.com/office/powerpoint/2010/main" val="2609822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40</a:t>
            </a:fld>
            <a:endParaRPr lang="en-US"/>
          </a:p>
        </p:txBody>
      </p:sp>
    </p:spTree>
    <p:extLst>
      <p:ext uri="{BB962C8B-B14F-4D97-AF65-F5344CB8AC3E}">
        <p14:creationId xmlns="" xmlns:p14="http://schemas.microsoft.com/office/powerpoint/2010/main" val="2342631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43</a:t>
            </a:fld>
            <a:endParaRPr lang="en-US"/>
          </a:p>
        </p:txBody>
      </p:sp>
    </p:spTree>
    <p:extLst>
      <p:ext uri="{BB962C8B-B14F-4D97-AF65-F5344CB8AC3E}">
        <p14:creationId xmlns="" xmlns:p14="http://schemas.microsoft.com/office/powerpoint/2010/main" val="1382162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47</a:t>
            </a:fld>
            <a:endParaRPr lang="en-US"/>
          </a:p>
        </p:txBody>
      </p:sp>
    </p:spTree>
    <p:extLst>
      <p:ext uri="{BB962C8B-B14F-4D97-AF65-F5344CB8AC3E}">
        <p14:creationId xmlns="" xmlns:p14="http://schemas.microsoft.com/office/powerpoint/2010/main" val="2041898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48</a:t>
            </a:fld>
            <a:endParaRPr lang="en-US"/>
          </a:p>
        </p:txBody>
      </p:sp>
    </p:spTree>
    <p:extLst>
      <p:ext uri="{BB962C8B-B14F-4D97-AF65-F5344CB8AC3E}">
        <p14:creationId xmlns="" xmlns:p14="http://schemas.microsoft.com/office/powerpoint/2010/main" val="270819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49</a:t>
            </a:fld>
            <a:endParaRPr lang="en-US"/>
          </a:p>
        </p:txBody>
      </p:sp>
    </p:spTree>
    <p:extLst>
      <p:ext uri="{BB962C8B-B14F-4D97-AF65-F5344CB8AC3E}">
        <p14:creationId xmlns="" xmlns:p14="http://schemas.microsoft.com/office/powerpoint/2010/main" val="1166962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50</a:t>
            </a:fld>
            <a:endParaRPr lang="en-US"/>
          </a:p>
        </p:txBody>
      </p:sp>
    </p:spTree>
    <p:extLst>
      <p:ext uri="{BB962C8B-B14F-4D97-AF65-F5344CB8AC3E}">
        <p14:creationId xmlns="" xmlns:p14="http://schemas.microsoft.com/office/powerpoint/2010/main" val="2149922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51</a:t>
            </a:fld>
            <a:endParaRPr lang="en-US"/>
          </a:p>
        </p:txBody>
      </p:sp>
    </p:spTree>
    <p:extLst>
      <p:ext uri="{BB962C8B-B14F-4D97-AF65-F5344CB8AC3E}">
        <p14:creationId xmlns="" xmlns:p14="http://schemas.microsoft.com/office/powerpoint/2010/main" val="24036088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smtClean="0"/>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pPr/>
              <a:t>6/29/2018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pPr/>
              <a:t>‹#›</a:t>
            </a:fld>
            <a:endParaRPr/>
          </a:p>
        </p:txBody>
      </p:sp>
    </p:spTree>
    <p:extLst>
      <p:ext uri="{BB962C8B-B14F-4D97-AF65-F5344CB8AC3E}">
        <p14:creationId xmlns="" xmlns:p14="http://schemas.microsoft.com/office/powerpoint/2010/main" val="10104347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pPr/>
              <a:t>6/29/2018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pPr/>
              <a:t>‹#›</a:t>
            </a:fld>
            <a:endParaRPr/>
          </a:p>
        </p:txBody>
      </p:sp>
    </p:spTree>
    <p:extLst>
      <p:ext uri="{BB962C8B-B14F-4D97-AF65-F5344CB8AC3E}">
        <p14:creationId xmlns="" xmlns:p14="http://schemas.microsoft.com/office/powerpoint/2010/main" val="36507153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pPr/>
              <a:t>6/29/2018</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pPr/>
              <a:t>‹#›</a:t>
            </a:fld>
            <a:endParaRPr/>
          </a:p>
        </p:txBody>
      </p:sp>
    </p:spTree>
    <p:extLst>
      <p:ext uri="{BB962C8B-B14F-4D97-AF65-F5344CB8AC3E}">
        <p14:creationId xmlns="" xmlns:p14="http://schemas.microsoft.com/office/powerpoint/2010/main" val="156352416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pPr/>
              <a:t>6/29/2018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pPr/>
              <a:t>‹#›</a:t>
            </a:fld>
            <a:endParaRPr/>
          </a:p>
        </p:txBody>
      </p:sp>
    </p:spTree>
    <p:extLst>
      <p:ext uri="{BB962C8B-B14F-4D97-AF65-F5344CB8AC3E}">
        <p14:creationId xmlns="" xmlns:p14="http://schemas.microsoft.com/office/powerpoint/2010/main" val="34893391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pPr/>
              <a:t>6/29/2018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pPr/>
              <a:t>‹#›</a:t>
            </a:fld>
            <a:endParaRPr/>
          </a:p>
        </p:txBody>
      </p:sp>
    </p:spTree>
    <p:extLst>
      <p:ext uri="{BB962C8B-B14F-4D97-AF65-F5344CB8AC3E}">
        <p14:creationId xmlns="" xmlns:p14="http://schemas.microsoft.com/office/powerpoint/2010/main" val="35528301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pPr/>
              <a:t>6/29/2018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pPr/>
              <a:t>‹#›</a:t>
            </a:fld>
            <a:endParaRPr/>
          </a:p>
        </p:txBody>
      </p:sp>
    </p:spTree>
    <p:extLst>
      <p:ext uri="{BB962C8B-B14F-4D97-AF65-F5344CB8AC3E}">
        <p14:creationId xmlns="" xmlns:p14="http://schemas.microsoft.com/office/powerpoint/2010/main" val="351676386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pPr/>
              <a:t>6/29/2018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pPr/>
              <a:t>‹#›</a:t>
            </a:fld>
            <a:endParaRPr/>
          </a:p>
        </p:txBody>
      </p:sp>
    </p:spTree>
    <p:extLst>
      <p:ext uri="{BB962C8B-B14F-4D97-AF65-F5344CB8AC3E}">
        <p14:creationId xmlns="" xmlns:p14="http://schemas.microsoft.com/office/powerpoint/2010/main" val="20687318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smtClean="0"/>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pPr/>
              <a:t>6/29/2018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pPr/>
              <a:t>‹#›</a:t>
            </a:fld>
            <a:endParaRPr/>
          </a:p>
        </p:txBody>
      </p:sp>
    </p:spTree>
    <p:extLst>
      <p:ext uri="{BB962C8B-B14F-4D97-AF65-F5344CB8AC3E}">
        <p14:creationId xmlns="" xmlns:p14="http://schemas.microsoft.com/office/powerpoint/2010/main" val="19680720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pPr/>
              <a:t>6/29/2018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pPr/>
              <a:t>‹#›</a:t>
            </a:fld>
            <a:endParaRPr/>
          </a:p>
        </p:txBody>
      </p:sp>
    </p:spTree>
    <p:extLst>
      <p:ext uri="{BB962C8B-B14F-4D97-AF65-F5344CB8AC3E}">
        <p14:creationId xmlns="" xmlns:p14="http://schemas.microsoft.com/office/powerpoint/2010/main" val="122133746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6/29/2018</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www.apa.org/monitor/jan03/principles.aspx"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www.actsi.org/discovery/ethics-center.html" TargetMode="External"/><Relationship Id="rId5" Type="http://schemas.openxmlformats.org/officeDocument/2006/relationships/hyperlink" Target="https://www.niehs.nih.gov/research/resources/bioethics/whatis/" TargetMode="External"/><Relationship Id="rId4" Type="http://schemas.openxmlformats.org/officeDocument/2006/relationships/hyperlink" Target="http://libguides.library.cityu.edu.hk/researchmethods/ethic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Research</a:t>
            </a:r>
            <a:br>
              <a:rPr lang="en-US" dirty="0" smtClean="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 xmlns:p14="http://schemas.microsoft.com/office/powerpoint/2010/main" val="365034032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3"/>
          <p:cNvSpPr>
            <a:spLocks noGrp="1"/>
          </p:cNvSpPr>
          <p:nvPr>
            <p:ph type="body" sz="half" idx="2"/>
          </p:nvPr>
        </p:nvSpPr>
        <p:spPr/>
        <p:txBody>
          <a:bodyPr>
            <a:normAutofit/>
          </a:bodyPr>
          <a:lstStyle/>
          <a:p>
            <a:r>
              <a:rPr lang="en-US" sz="2800" dirty="0" smtClean="0"/>
              <a:t>Critical</a:t>
            </a:r>
            <a:endParaRPr lang="en-US" sz="2800" dirty="0"/>
          </a:p>
        </p:txBody>
      </p:sp>
      <p:sp>
        <p:nvSpPr>
          <p:cNvPr id="3" name="Content Placeholder 2"/>
          <p:cNvSpPr>
            <a:spLocks noGrp="1"/>
          </p:cNvSpPr>
          <p:nvPr>
            <p:ph idx="1"/>
          </p:nvPr>
        </p:nvSpPr>
        <p:spPr/>
        <p:txBody>
          <a:bodyPr/>
          <a:lstStyle/>
          <a:p>
            <a:pPr algn="just"/>
            <a:r>
              <a:rPr lang="en-US" dirty="0" smtClean="0"/>
              <a:t>Research exhibits careful and precise judgment.</a:t>
            </a:r>
          </a:p>
          <a:p>
            <a:pPr algn="just"/>
            <a:r>
              <a:rPr lang="en-US" dirty="0" smtClean="0"/>
              <a:t>A quest for answers to unsolved problems requiring patience, and careful recording and reporting.</a:t>
            </a:r>
          </a:p>
          <a:p>
            <a:pPr algn="just"/>
            <a:r>
              <a:rPr lang="en-US" dirty="0" smtClean="0"/>
              <a:t>Because of the level of confidence used , researcher is confident in his interpretation whether the result is significant or insignificant; or whether to reject or accept the hypothesis.</a:t>
            </a:r>
            <a:endParaRPr lang="en-US" dirty="0"/>
          </a:p>
        </p:txBody>
      </p:sp>
    </p:spTree>
    <p:extLst>
      <p:ext uri="{BB962C8B-B14F-4D97-AF65-F5344CB8AC3E}">
        <p14:creationId xmlns="" xmlns:p14="http://schemas.microsoft.com/office/powerpoint/2010/main" val="36576771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21" y="1701800"/>
            <a:ext cx="3351927" cy="1727200"/>
          </a:xfrm>
        </p:spPr>
        <p:txBody>
          <a:bodyPr>
            <a:normAutofit/>
          </a:bodyPr>
          <a:lstStyle/>
          <a:p>
            <a:r>
              <a:rPr lang="en-US" sz="2800" dirty="0"/>
              <a:t>Characteristics of </a:t>
            </a:r>
            <a:r>
              <a:rPr lang="en-US" sz="2800" dirty="0" smtClean="0"/>
              <a:t>Research (</a:t>
            </a:r>
            <a:r>
              <a:rPr lang="en-US" sz="2800" dirty="0" err="1" smtClean="0"/>
              <a:t>Kathaian</a:t>
            </a:r>
            <a:r>
              <a:rPr lang="en-US" sz="2800" dirty="0" smtClean="0"/>
              <a:t>, 2016) </a:t>
            </a:r>
            <a:r>
              <a:rPr lang="en-US" sz="2800" dirty="0"/>
              <a:t/>
            </a:r>
            <a:br>
              <a:rPr lang="en-US" sz="2800" dirty="0"/>
            </a:br>
            <a:endParaRPr lang="en-US" sz="2800" dirty="0"/>
          </a:p>
        </p:txBody>
      </p:sp>
      <p:sp>
        <p:nvSpPr>
          <p:cNvPr id="4" name="Text Placeholder 3"/>
          <p:cNvSpPr>
            <a:spLocks noGrp="1"/>
          </p:cNvSpPr>
          <p:nvPr>
            <p:ph type="body" sz="half" idx="2"/>
          </p:nvPr>
        </p:nvSpPr>
        <p:spPr/>
        <p:txBody>
          <a:bodyPr>
            <a:normAutofit/>
          </a:bodyPr>
          <a:lstStyle/>
          <a:p>
            <a:endParaRPr lang="en-US" sz="2800" dirty="0"/>
          </a:p>
        </p:txBody>
      </p:sp>
      <p:sp>
        <p:nvSpPr>
          <p:cNvPr id="3" name="Content Placeholder 2"/>
          <p:cNvSpPr>
            <a:spLocks noGrp="1"/>
          </p:cNvSpPr>
          <p:nvPr>
            <p:ph idx="1"/>
          </p:nvPr>
        </p:nvSpPr>
        <p:spPr/>
        <p:txBody>
          <a:bodyPr>
            <a:noAutofit/>
          </a:bodyPr>
          <a:lstStyle/>
          <a:p>
            <a:pPr algn="just"/>
            <a:r>
              <a:rPr lang="en-US" dirty="0" smtClean="0"/>
              <a:t>directed </a:t>
            </a:r>
            <a:r>
              <a:rPr lang="en-US" dirty="0"/>
              <a:t>towards the solution of a </a:t>
            </a:r>
            <a:r>
              <a:rPr lang="en-US" dirty="0" smtClean="0"/>
              <a:t>problem</a:t>
            </a:r>
          </a:p>
          <a:p>
            <a:pPr algn="just"/>
            <a:r>
              <a:rPr lang="en-US" dirty="0" smtClean="0"/>
              <a:t>based </a:t>
            </a:r>
            <a:r>
              <a:rPr lang="en-US" dirty="0"/>
              <a:t>upon observable experience or empirical </a:t>
            </a:r>
            <a:r>
              <a:rPr lang="en-US" dirty="0" smtClean="0"/>
              <a:t>evidence</a:t>
            </a:r>
          </a:p>
          <a:p>
            <a:pPr algn="just"/>
            <a:r>
              <a:rPr lang="en-US" dirty="0" smtClean="0"/>
              <a:t>demands </a:t>
            </a:r>
            <a:r>
              <a:rPr lang="en-US" dirty="0"/>
              <a:t>accurate observation and description </a:t>
            </a:r>
          </a:p>
          <a:p>
            <a:pPr algn="just"/>
            <a:r>
              <a:rPr lang="en-US" dirty="0" smtClean="0"/>
              <a:t>involves </a:t>
            </a:r>
            <a:r>
              <a:rPr lang="en-US" dirty="0"/>
              <a:t>gathering new data from primary sources or using existing data for a new purpose </a:t>
            </a:r>
            <a:endParaRPr lang="en-US" dirty="0" smtClean="0"/>
          </a:p>
          <a:p>
            <a:pPr algn="just"/>
            <a:r>
              <a:rPr lang="en-US" dirty="0" smtClean="0"/>
              <a:t>Research </a:t>
            </a:r>
            <a:r>
              <a:rPr lang="en-US" dirty="0"/>
              <a:t>activities are characterized by carefully designed </a:t>
            </a:r>
            <a:r>
              <a:rPr lang="en-US" dirty="0" smtClean="0"/>
              <a:t>procedures</a:t>
            </a:r>
            <a:endParaRPr lang="en-US" dirty="0"/>
          </a:p>
        </p:txBody>
      </p:sp>
    </p:spTree>
    <p:extLst>
      <p:ext uri="{BB962C8B-B14F-4D97-AF65-F5344CB8AC3E}">
        <p14:creationId xmlns="" xmlns:p14="http://schemas.microsoft.com/office/powerpoint/2010/main" val="47931951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3"/>
          <p:cNvSpPr>
            <a:spLocks noGrp="1"/>
          </p:cNvSpPr>
          <p:nvPr>
            <p:ph type="body" sz="half" idx="2"/>
          </p:nvPr>
        </p:nvSpPr>
        <p:spPr/>
        <p:txBody>
          <a:bodyPr>
            <a:normAutofit/>
          </a:bodyPr>
          <a:lstStyle/>
          <a:p>
            <a:r>
              <a:rPr lang="en-US" sz="2800" dirty="0" smtClean="0"/>
              <a:t>Characteristics of Research</a:t>
            </a:r>
            <a:endParaRPr lang="en-US" sz="2800" dirty="0"/>
          </a:p>
        </p:txBody>
      </p:sp>
      <p:sp>
        <p:nvSpPr>
          <p:cNvPr id="3" name="Content Placeholder 2"/>
          <p:cNvSpPr>
            <a:spLocks noGrp="1"/>
          </p:cNvSpPr>
          <p:nvPr>
            <p:ph idx="1"/>
          </p:nvPr>
        </p:nvSpPr>
        <p:spPr/>
        <p:txBody>
          <a:bodyPr>
            <a:normAutofit/>
          </a:bodyPr>
          <a:lstStyle/>
          <a:p>
            <a:pPr algn="just"/>
            <a:r>
              <a:rPr lang="en-US" dirty="0" smtClean="0"/>
              <a:t>requires </a:t>
            </a:r>
            <a:r>
              <a:rPr lang="en-US" dirty="0"/>
              <a:t>expertise i.e., skill necessary to carryout investigation, search the related literature and to understand and analyze the data </a:t>
            </a:r>
            <a:r>
              <a:rPr lang="en-US" dirty="0" smtClean="0"/>
              <a:t>gathered</a:t>
            </a:r>
          </a:p>
          <a:p>
            <a:pPr algn="just"/>
            <a:r>
              <a:rPr lang="en-US" dirty="0" smtClean="0"/>
              <a:t>objective </a:t>
            </a:r>
            <a:r>
              <a:rPr lang="en-US" dirty="0"/>
              <a:t>and logical – applying every possible test to validate the data collected and conclusions </a:t>
            </a:r>
            <a:r>
              <a:rPr lang="en-US" dirty="0" smtClean="0"/>
              <a:t>reached.</a:t>
            </a:r>
          </a:p>
          <a:p>
            <a:pPr algn="just"/>
            <a:r>
              <a:rPr lang="en-US" dirty="0" smtClean="0"/>
              <a:t>involves </a:t>
            </a:r>
            <a:r>
              <a:rPr lang="en-US" dirty="0"/>
              <a:t>the quest for answers to unsolved </a:t>
            </a:r>
            <a:r>
              <a:rPr lang="en-US" dirty="0" smtClean="0"/>
              <a:t>problems</a:t>
            </a:r>
          </a:p>
          <a:p>
            <a:pPr algn="just"/>
            <a:r>
              <a:rPr lang="en-US" dirty="0" smtClean="0"/>
              <a:t>courage</a:t>
            </a:r>
            <a:r>
              <a:rPr lang="en-US" dirty="0"/>
              <a:t>. </a:t>
            </a:r>
            <a:endParaRPr lang="en-US" dirty="0" smtClean="0"/>
          </a:p>
          <a:p>
            <a:pPr algn="just"/>
            <a:r>
              <a:rPr lang="en-US" dirty="0" smtClean="0"/>
              <a:t>characterized </a:t>
            </a:r>
            <a:r>
              <a:rPr lang="en-US" dirty="0"/>
              <a:t>by patient and unhurried </a:t>
            </a:r>
            <a:r>
              <a:rPr lang="en-US" dirty="0" smtClean="0"/>
              <a:t>activity</a:t>
            </a:r>
          </a:p>
          <a:p>
            <a:pPr algn="just"/>
            <a:r>
              <a:rPr lang="en-US" dirty="0" smtClean="0"/>
              <a:t>carefully </a:t>
            </a:r>
            <a:r>
              <a:rPr lang="en-US" dirty="0"/>
              <a:t>recorded and reported. </a:t>
            </a:r>
          </a:p>
        </p:txBody>
      </p:sp>
    </p:spTree>
    <p:extLst>
      <p:ext uri="{BB962C8B-B14F-4D97-AF65-F5344CB8AC3E}">
        <p14:creationId xmlns="" xmlns:p14="http://schemas.microsoft.com/office/powerpoint/2010/main" val="9373810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457201"/>
            <a:ext cx="7008574" cy="3429000"/>
          </a:xfrm>
        </p:spPr>
        <p:txBody>
          <a:bodyPr>
            <a:normAutofit fontScale="90000"/>
          </a:bodyPr>
          <a:lstStyle/>
          <a:p>
            <a:r>
              <a:rPr lang="en-US" dirty="0" smtClean="0"/>
              <a:t>Research Classification:</a:t>
            </a:r>
            <a:br>
              <a:rPr lang="en-US" dirty="0" smtClean="0"/>
            </a:br>
            <a:r>
              <a:rPr lang="en-US" dirty="0"/>
              <a:t/>
            </a:r>
            <a:br>
              <a:rPr lang="en-US" dirty="0"/>
            </a:br>
            <a:r>
              <a:rPr lang="en-US" dirty="0" smtClean="0"/>
              <a:t/>
            </a:r>
            <a:br>
              <a:rPr lang="en-US" dirty="0" smtClean="0"/>
            </a:br>
            <a:endParaRPr lang="en-US" dirty="0"/>
          </a:p>
        </p:txBody>
      </p:sp>
      <p:sp>
        <p:nvSpPr>
          <p:cNvPr id="3" name="Subtitle 2"/>
          <p:cNvSpPr>
            <a:spLocks noGrp="1"/>
          </p:cNvSpPr>
          <p:nvPr>
            <p:ph type="subTitle" idx="1"/>
          </p:nvPr>
        </p:nvSpPr>
        <p:spPr>
          <a:xfrm>
            <a:off x="4672383" y="2209800"/>
            <a:ext cx="7008574" cy="2895600"/>
          </a:xfrm>
        </p:spPr>
        <p:txBody>
          <a:bodyPr>
            <a:normAutofit fontScale="92500" lnSpcReduction="10000"/>
          </a:bodyPr>
          <a:lstStyle/>
          <a:p>
            <a:r>
              <a:rPr lang="en-US" dirty="0" smtClean="0"/>
              <a:t>According to the Philippine Council for Advanced Science and Technology Research and Development (PCASTRD), classifications based on purpose maybe (</a:t>
            </a:r>
            <a:r>
              <a:rPr lang="en-US" dirty="0" err="1" smtClean="0"/>
              <a:t>Catane</a:t>
            </a:r>
            <a:r>
              <a:rPr lang="en-US" dirty="0" smtClean="0"/>
              <a:t>, 2000):</a:t>
            </a:r>
          </a:p>
          <a:p>
            <a:pPr marL="514350" indent="-514350">
              <a:buFont typeface="+mj-lt"/>
              <a:buAutoNum type="arabicPeriod"/>
            </a:pPr>
            <a:r>
              <a:rPr lang="en-US" dirty="0" smtClean="0"/>
              <a:t>Basic Research</a:t>
            </a:r>
          </a:p>
          <a:p>
            <a:pPr marL="514350" indent="-514350">
              <a:buFont typeface="+mj-lt"/>
              <a:buAutoNum type="arabicPeriod"/>
            </a:pPr>
            <a:r>
              <a:rPr lang="en-US" dirty="0" smtClean="0"/>
              <a:t>Applied Research</a:t>
            </a:r>
          </a:p>
          <a:p>
            <a:pPr marL="514350" indent="-514350">
              <a:buFont typeface="+mj-lt"/>
              <a:buAutoNum type="arabicPeriod"/>
            </a:pPr>
            <a:r>
              <a:rPr lang="en-US" dirty="0" smtClean="0"/>
              <a:t>Developmental</a:t>
            </a:r>
            <a:r>
              <a:rPr lang="en-US" dirty="0"/>
              <a:t> </a:t>
            </a:r>
            <a:r>
              <a:rPr lang="en-US" dirty="0" smtClean="0"/>
              <a:t>Research</a:t>
            </a:r>
          </a:p>
        </p:txBody>
      </p:sp>
    </p:spTree>
    <p:extLst>
      <p:ext uri="{BB962C8B-B14F-4D97-AF65-F5344CB8AC3E}">
        <p14:creationId xmlns="" xmlns:p14="http://schemas.microsoft.com/office/powerpoint/2010/main" val="292039035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3"/>
          <p:cNvSpPr>
            <a:spLocks noGrp="1"/>
          </p:cNvSpPr>
          <p:nvPr>
            <p:ph type="body" sz="half" idx="2"/>
          </p:nvPr>
        </p:nvSpPr>
        <p:spPr/>
        <p:txBody>
          <a:bodyPr>
            <a:normAutofit/>
          </a:bodyPr>
          <a:lstStyle/>
          <a:p>
            <a:r>
              <a:rPr lang="en-US" sz="2800" dirty="0" smtClean="0"/>
              <a:t>Basic Research</a:t>
            </a:r>
          </a:p>
          <a:p>
            <a:r>
              <a:rPr lang="en-US" sz="2800" dirty="0" smtClean="0"/>
              <a:t>Fundamental Research</a:t>
            </a:r>
            <a:endParaRPr lang="en-US" sz="2800" dirty="0"/>
          </a:p>
        </p:txBody>
      </p:sp>
      <p:sp>
        <p:nvSpPr>
          <p:cNvPr id="3" name="Content Placeholder 2"/>
          <p:cNvSpPr>
            <a:spLocks noGrp="1"/>
          </p:cNvSpPr>
          <p:nvPr>
            <p:ph idx="1"/>
          </p:nvPr>
        </p:nvSpPr>
        <p:spPr/>
        <p:txBody>
          <a:bodyPr/>
          <a:lstStyle/>
          <a:p>
            <a:pPr algn="just"/>
            <a:r>
              <a:rPr lang="en-US" dirty="0" smtClean="0"/>
              <a:t>Undertaken for the sake of knowledge without any intention to apply it in practice</a:t>
            </a:r>
          </a:p>
          <a:p>
            <a:pPr algn="just"/>
            <a:r>
              <a:rPr lang="en-US" dirty="0" smtClean="0"/>
              <a:t>Undertaken out of intellectual curiosity or for the pleasure of learning.</a:t>
            </a:r>
          </a:p>
          <a:p>
            <a:pPr algn="just"/>
            <a:r>
              <a:rPr lang="en-US" dirty="0" smtClean="0"/>
              <a:t>Not necessarily  problem oriented</a:t>
            </a:r>
          </a:p>
          <a:p>
            <a:pPr algn="just"/>
            <a:r>
              <a:rPr lang="en-US" dirty="0" smtClean="0"/>
              <a:t>Done for the development of theories and principles</a:t>
            </a:r>
          </a:p>
          <a:p>
            <a:pPr algn="just"/>
            <a:r>
              <a:rPr lang="en-US" dirty="0" smtClean="0"/>
              <a:t>Involves developing and testing theories and hypotheses of specialized concepts (Bailey, 1994)</a:t>
            </a:r>
            <a:endParaRPr lang="en-US" dirty="0"/>
          </a:p>
        </p:txBody>
      </p:sp>
    </p:spTree>
    <p:extLst>
      <p:ext uri="{BB962C8B-B14F-4D97-AF65-F5344CB8AC3E}">
        <p14:creationId xmlns="" xmlns:p14="http://schemas.microsoft.com/office/powerpoint/2010/main" val="360406895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3"/>
          <p:cNvSpPr>
            <a:spLocks noGrp="1"/>
          </p:cNvSpPr>
          <p:nvPr>
            <p:ph type="body" sz="half" idx="2"/>
          </p:nvPr>
        </p:nvSpPr>
        <p:spPr/>
        <p:txBody>
          <a:bodyPr>
            <a:normAutofit/>
          </a:bodyPr>
          <a:lstStyle/>
          <a:p>
            <a:r>
              <a:rPr lang="en-US" sz="2800" dirty="0" smtClean="0"/>
              <a:t>Applied Research</a:t>
            </a:r>
            <a:endParaRPr lang="en-US" sz="2800" dirty="0"/>
          </a:p>
        </p:txBody>
      </p:sp>
      <p:sp>
        <p:nvSpPr>
          <p:cNvPr id="3" name="Content Placeholder 2"/>
          <p:cNvSpPr>
            <a:spLocks noGrp="1"/>
          </p:cNvSpPr>
          <p:nvPr>
            <p:ph idx="1"/>
          </p:nvPr>
        </p:nvSpPr>
        <p:spPr/>
        <p:txBody>
          <a:bodyPr>
            <a:normAutofit/>
          </a:bodyPr>
          <a:lstStyle/>
          <a:p>
            <a:pPr algn="just"/>
            <a:r>
              <a:rPr lang="en-US" dirty="0" smtClean="0"/>
              <a:t>Known as action research, cost benefit analysis, evaluation research</a:t>
            </a:r>
          </a:p>
          <a:p>
            <a:pPr algn="just"/>
            <a:r>
              <a:rPr lang="en-US" dirty="0" smtClean="0"/>
              <a:t>Carried out to find solution to a real life problem, seek to solve practical problems</a:t>
            </a:r>
          </a:p>
          <a:p>
            <a:pPr algn="just"/>
            <a:r>
              <a:rPr lang="en-US" dirty="0" smtClean="0"/>
              <a:t>Directed towards practical application of knowledge</a:t>
            </a:r>
          </a:p>
          <a:p>
            <a:pPr algn="just"/>
            <a:r>
              <a:rPr lang="en-US" dirty="0" smtClean="0"/>
              <a:t>Aims at finding the explanation for certain problems that stem from the situation</a:t>
            </a:r>
          </a:p>
          <a:p>
            <a:pPr algn="just"/>
            <a:r>
              <a:rPr lang="en-US" dirty="0" smtClean="0"/>
              <a:t>It may support, modify, revise, or provide a new theory.</a:t>
            </a:r>
          </a:p>
          <a:p>
            <a:pPr algn="just"/>
            <a:r>
              <a:rPr lang="en-US" dirty="0" smtClean="0"/>
              <a:t>Entails large scale studies with subsequent data collection problems</a:t>
            </a:r>
            <a:endParaRPr lang="en-US" dirty="0"/>
          </a:p>
        </p:txBody>
      </p:sp>
    </p:spTree>
    <p:extLst>
      <p:ext uri="{BB962C8B-B14F-4D97-AF65-F5344CB8AC3E}">
        <p14:creationId xmlns="" xmlns:p14="http://schemas.microsoft.com/office/powerpoint/2010/main" val="196488920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3"/>
          <p:cNvSpPr>
            <a:spLocks noGrp="1"/>
          </p:cNvSpPr>
          <p:nvPr>
            <p:ph type="body" sz="half" idx="2"/>
          </p:nvPr>
        </p:nvSpPr>
        <p:spPr/>
        <p:txBody>
          <a:bodyPr>
            <a:normAutofit/>
          </a:bodyPr>
          <a:lstStyle/>
          <a:p>
            <a:r>
              <a:rPr lang="en-US" sz="2800" dirty="0" smtClean="0"/>
              <a:t>Developmental Research</a:t>
            </a:r>
            <a:endParaRPr lang="en-US" sz="2800" dirty="0"/>
          </a:p>
        </p:txBody>
      </p:sp>
      <p:sp>
        <p:nvSpPr>
          <p:cNvPr id="3" name="Content Placeholder 2"/>
          <p:cNvSpPr>
            <a:spLocks noGrp="1"/>
          </p:cNvSpPr>
          <p:nvPr>
            <p:ph idx="1"/>
          </p:nvPr>
        </p:nvSpPr>
        <p:spPr>
          <a:xfrm>
            <a:off x="4494212" y="482600"/>
            <a:ext cx="6805427" cy="5892800"/>
          </a:xfrm>
        </p:spPr>
        <p:txBody>
          <a:bodyPr/>
          <a:lstStyle/>
          <a:p>
            <a:pPr algn="just"/>
            <a:r>
              <a:rPr lang="en-US" dirty="0" smtClean="0"/>
              <a:t>Systematic work on existing knowledge gained to produce new materials, products and devices</a:t>
            </a:r>
          </a:p>
          <a:p>
            <a:pPr algn="just"/>
            <a:r>
              <a:rPr lang="en-US" dirty="0" smtClean="0"/>
              <a:t>Installing new processes, systems and services</a:t>
            </a:r>
          </a:p>
          <a:p>
            <a:pPr algn="just"/>
            <a:r>
              <a:rPr lang="en-US" dirty="0" smtClean="0"/>
              <a:t>Improve already produced or installed products, processes, systems, services, devices</a:t>
            </a:r>
            <a:endParaRPr lang="en-US" dirty="0"/>
          </a:p>
        </p:txBody>
      </p:sp>
    </p:spTree>
    <p:extLst>
      <p:ext uri="{BB962C8B-B14F-4D97-AF65-F5344CB8AC3E}">
        <p14:creationId xmlns="" xmlns:p14="http://schemas.microsoft.com/office/powerpoint/2010/main" val="325960745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457201"/>
            <a:ext cx="7008574" cy="1371599"/>
          </a:xfrm>
        </p:spPr>
        <p:txBody>
          <a:bodyPr>
            <a:normAutofit/>
          </a:bodyPr>
          <a:lstStyle/>
          <a:p>
            <a:r>
              <a:rPr lang="en-US" dirty="0" smtClean="0"/>
              <a:t>The Thesis</a:t>
            </a:r>
            <a:endParaRPr lang="en-US" dirty="0"/>
          </a:p>
        </p:txBody>
      </p:sp>
      <p:sp>
        <p:nvSpPr>
          <p:cNvPr id="3" name="Subtitle 2"/>
          <p:cNvSpPr>
            <a:spLocks noGrp="1"/>
          </p:cNvSpPr>
          <p:nvPr>
            <p:ph type="subTitle" idx="1"/>
          </p:nvPr>
        </p:nvSpPr>
        <p:spPr>
          <a:xfrm>
            <a:off x="4672383" y="2209800"/>
            <a:ext cx="7008574" cy="4038600"/>
          </a:xfrm>
        </p:spPr>
        <p:txBody>
          <a:bodyPr>
            <a:normAutofit/>
          </a:bodyPr>
          <a:lstStyle/>
          <a:p>
            <a:pPr marL="457200" indent="-457200">
              <a:buFont typeface="Arial" panose="020B0604020202020204" pitchFamily="34" charset="0"/>
              <a:buChar char="•"/>
            </a:pPr>
            <a:r>
              <a:rPr lang="en-US" dirty="0" smtClean="0"/>
              <a:t>Major project of BSCS students</a:t>
            </a:r>
          </a:p>
          <a:p>
            <a:pPr marL="457200" indent="-457200">
              <a:buFont typeface="Arial" panose="020B0604020202020204" pitchFamily="34" charset="0"/>
              <a:buChar char="•"/>
            </a:pPr>
            <a:r>
              <a:rPr lang="en-US" dirty="0" smtClean="0"/>
              <a:t>Written document produced</a:t>
            </a:r>
          </a:p>
          <a:p>
            <a:pPr marL="457200" indent="-457200">
              <a:buFont typeface="Arial" panose="020B0604020202020204" pitchFamily="34" charset="0"/>
              <a:buChar char="•"/>
            </a:pPr>
            <a:r>
              <a:rPr lang="en-US" dirty="0" smtClean="0"/>
              <a:t>Includes </a:t>
            </a:r>
          </a:p>
          <a:p>
            <a:r>
              <a:rPr lang="en-US" dirty="0"/>
              <a:t> </a:t>
            </a:r>
            <a:r>
              <a:rPr lang="en-US" dirty="0" smtClean="0"/>
              <a:t>     defining a topic, </a:t>
            </a:r>
          </a:p>
          <a:p>
            <a:r>
              <a:rPr lang="en-US" dirty="0"/>
              <a:t> </a:t>
            </a:r>
            <a:r>
              <a:rPr lang="en-US" dirty="0" smtClean="0"/>
              <a:t>     researching literature and related studies, </a:t>
            </a:r>
          </a:p>
          <a:p>
            <a:r>
              <a:rPr lang="en-US" dirty="0"/>
              <a:t> </a:t>
            </a:r>
            <a:r>
              <a:rPr lang="en-US" dirty="0" smtClean="0"/>
              <a:t>     carrying out original research,</a:t>
            </a:r>
          </a:p>
          <a:p>
            <a:r>
              <a:rPr lang="en-US" dirty="0"/>
              <a:t> </a:t>
            </a:r>
            <a:r>
              <a:rPr lang="en-US" dirty="0" smtClean="0"/>
              <a:t>     writing up results, and </a:t>
            </a:r>
          </a:p>
          <a:p>
            <a:r>
              <a:rPr lang="en-US" dirty="0"/>
              <a:t> </a:t>
            </a:r>
            <a:r>
              <a:rPr lang="en-US" dirty="0" smtClean="0"/>
              <a:t>     presenting results orally.</a:t>
            </a:r>
          </a:p>
          <a:p>
            <a:pPr marL="1066693" lvl="1" indent="-457200">
              <a:buFont typeface="Arial" panose="020B0604020202020204" pitchFamily="34" charset="0"/>
              <a:buChar char="•"/>
            </a:pPr>
            <a:endParaRPr lang="en-US" dirty="0"/>
          </a:p>
        </p:txBody>
      </p:sp>
    </p:spTree>
    <p:extLst>
      <p:ext uri="{BB962C8B-B14F-4D97-AF65-F5344CB8AC3E}">
        <p14:creationId xmlns="" xmlns:p14="http://schemas.microsoft.com/office/powerpoint/2010/main" val="4333253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457201"/>
            <a:ext cx="7008574" cy="1371599"/>
          </a:xfrm>
        </p:spPr>
        <p:txBody>
          <a:bodyPr>
            <a:normAutofit/>
          </a:bodyPr>
          <a:lstStyle/>
          <a:p>
            <a:endParaRPr lang="en-US" dirty="0"/>
          </a:p>
        </p:txBody>
      </p:sp>
      <p:sp>
        <p:nvSpPr>
          <p:cNvPr id="3" name="Subtitle 2"/>
          <p:cNvSpPr>
            <a:spLocks noGrp="1"/>
          </p:cNvSpPr>
          <p:nvPr>
            <p:ph type="subTitle" idx="1"/>
          </p:nvPr>
        </p:nvSpPr>
        <p:spPr>
          <a:xfrm>
            <a:off x="4672383" y="2209800"/>
            <a:ext cx="7008574" cy="4038600"/>
          </a:xfrm>
        </p:spPr>
        <p:txBody>
          <a:bodyPr>
            <a:normAutofit/>
          </a:bodyPr>
          <a:lstStyle/>
          <a:p>
            <a:r>
              <a:rPr lang="en-US" dirty="0" smtClean="0"/>
              <a:t>Thesis opens up opportunity to:</a:t>
            </a:r>
          </a:p>
          <a:p>
            <a:pPr marL="457200" indent="-457200">
              <a:buFont typeface="Arial" panose="020B0604020202020204" pitchFamily="34" charset="0"/>
              <a:buChar char="•"/>
            </a:pPr>
            <a:r>
              <a:rPr lang="en-US" dirty="0" smtClean="0"/>
              <a:t>Pull materials learned and use it to solve problems</a:t>
            </a:r>
          </a:p>
          <a:p>
            <a:pPr marL="457200" indent="-457200">
              <a:buFont typeface="Arial" panose="020B0604020202020204" pitchFamily="34" charset="0"/>
              <a:buChar char="•"/>
            </a:pPr>
            <a:r>
              <a:rPr lang="en-US" dirty="0" smtClean="0"/>
              <a:t>Produce scientific and technical knowledge</a:t>
            </a:r>
          </a:p>
          <a:p>
            <a:pPr marL="457200" indent="-457200">
              <a:buFont typeface="Arial" panose="020B0604020202020204" pitchFamily="34" charset="0"/>
              <a:buChar char="•"/>
            </a:pPr>
            <a:r>
              <a:rPr lang="en-US" dirty="0" smtClean="0"/>
              <a:t>Manage people and other resources</a:t>
            </a:r>
          </a:p>
          <a:p>
            <a:pPr marL="457200" indent="-457200">
              <a:buFont typeface="Arial" panose="020B0604020202020204" pitchFamily="34" charset="0"/>
              <a:buChar char="•"/>
            </a:pPr>
            <a:r>
              <a:rPr lang="en-US" dirty="0" smtClean="0"/>
              <a:t>Communicate with experts and non-expert audiences</a:t>
            </a:r>
          </a:p>
          <a:p>
            <a:pPr marL="457200" indent="-457200">
              <a:buFont typeface="Arial" panose="020B0604020202020204" pitchFamily="34" charset="0"/>
              <a:buChar char="•"/>
            </a:pPr>
            <a:endParaRPr lang="en-US" dirty="0"/>
          </a:p>
        </p:txBody>
      </p:sp>
    </p:spTree>
    <p:extLst>
      <p:ext uri="{BB962C8B-B14F-4D97-AF65-F5344CB8AC3E}">
        <p14:creationId xmlns="" xmlns:p14="http://schemas.microsoft.com/office/powerpoint/2010/main" val="77231393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457201"/>
            <a:ext cx="7008574" cy="1295399"/>
          </a:xfrm>
        </p:spPr>
        <p:txBody>
          <a:bodyPr>
            <a:normAutofit/>
          </a:bodyPr>
          <a:lstStyle/>
          <a:p>
            <a:endParaRPr lang="en-US" dirty="0"/>
          </a:p>
        </p:txBody>
      </p:sp>
      <p:sp>
        <p:nvSpPr>
          <p:cNvPr id="3" name="Subtitle 2"/>
          <p:cNvSpPr>
            <a:spLocks noGrp="1"/>
          </p:cNvSpPr>
          <p:nvPr>
            <p:ph type="subTitle" idx="1"/>
          </p:nvPr>
        </p:nvSpPr>
        <p:spPr>
          <a:xfrm>
            <a:off x="4672383" y="2209800"/>
            <a:ext cx="7008574" cy="4038600"/>
          </a:xfrm>
        </p:spPr>
        <p:txBody>
          <a:bodyPr>
            <a:normAutofit/>
          </a:bodyPr>
          <a:lstStyle/>
          <a:p>
            <a:pPr marL="457200" indent="-457200">
              <a:buFont typeface="Arial" panose="020B0604020202020204" pitchFamily="34" charset="0"/>
              <a:buChar char="•"/>
            </a:pPr>
            <a:r>
              <a:rPr lang="en-US" dirty="0" smtClean="0"/>
              <a:t>Deepen understanding of social and ethical issues in CS and ICT</a:t>
            </a:r>
          </a:p>
          <a:p>
            <a:pPr marL="457200" indent="-457200">
              <a:buFont typeface="Arial" panose="020B0604020202020204" pitchFamily="34" charset="0"/>
              <a:buChar char="•"/>
            </a:pPr>
            <a:r>
              <a:rPr lang="en-US" dirty="0" smtClean="0"/>
              <a:t>Distinguish oneself from graduates from other schools when applying to graduate school and employers.</a:t>
            </a:r>
            <a:endParaRPr lang="en-US" dirty="0"/>
          </a:p>
        </p:txBody>
      </p:sp>
    </p:spTree>
    <p:extLst>
      <p:ext uri="{BB962C8B-B14F-4D97-AF65-F5344CB8AC3E}">
        <p14:creationId xmlns="" xmlns:p14="http://schemas.microsoft.com/office/powerpoint/2010/main" val="195467384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1168399"/>
          </a:xfrm>
        </p:spPr>
        <p:txBody>
          <a:bodyPr/>
          <a:lstStyle/>
          <a:p>
            <a:r>
              <a:rPr lang="en-US" dirty="0" smtClean="0"/>
              <a:t>Research:</a:t>
            </a:r>
            <a:endParaRPr lang="en-US" dirty="0"/>
          </a:p>
        </p:txBody>
      </p:sp>
      <p:sp>
        <p:nvSpPr>
          <p:cNvPr id="3" name="Subtitle 2"/>
          <p:cNvSpPr>
            <a:spLocks noGrp="1"/>
          </p:cNvSpPr>
          <p:nvPr>
            <p:ph type="subTitle" idx="1"/>
          </p:nvPr>
        </p:nvSpPr>
        <p:spPr>
          <a:xfrm>
            <a:off x="4672383" y="2667000"/>
            <a:ext cx="7008574" cy="3505200"/>
          </a:xfrm>
        </p:spPr>
        <p:txBody>
          <a:bodyPr/>
          <a:lstStyle/>
          <a:p>
            <a:pPr marL="457200" indent="-457200">
              <a:buFontTx/>
              <a:buChar char="-"/>
            </a:pPr>
            <a:r>
              <a:rPr lang="en-US" dirty="0" smtClean="0"/>
              <a:t>An </a:t>
            </a:r>
            <a:r>
              <a:rPr lang="en-US" dirty="0" smtClean="0">
                <a:solidFill>
                  <a:srgbClr val="FF0000"/>
                </a:solidFill>
              </a:rPr>
              <a:t>organized</a:t>
            </a:r>
            <a:r>
              <a:rPr lang="en-US" dirty="0" smtClean="0"/>
              <a:t> and </a:t>
            </a:r>
            <a:r>
              <a:rPr lang="en-US" dirty="0" smtClean="0">
                <a:solidFill>
                  <a:schemeClr val="accent4">
                    <a:lumMod val="75000"/>
                  </a:schemeClr>
                </a:solidFill>
              </a:rPr>
              <a:t>systematic </a:t>
            </a:r>
            <a:r>
              <a:rPr lang="en-US" dirty="0" smtClean="0"/>
              <a:t>way of </a:t>
            </a:r>
            <a:r>
              <a:rPr lang="en-US" dirty="0" smtClean="0">
                <a:solidFill>
                  <a:schemeClr val="accent5">
                    <a:lumMod val="75000"/>
                  </a:schemeClr>
                </a:solidFill>
              </a:rPr>
              <a:t>finding answers </a:t>
            </a:r>
            <a:r>
              <a:rPr lang="en-US" dirty="0" smtClean="0"/>
              <a:t>to </a:t>
            </a:r>
            <a:r>
              <a:rPr lang="en-US" dirty="0" smtClean="0">
                <a:solidFill>
                  <a:srgbClr val="FFFF00"/>
                </a:solidFill>
              </a:rPr>
              <a:t>questions.</a:t>
            </a:r>
          </a:p>
          <a:p>
            <a:pPr marL="457200" indent="-457200">
              <a:buFontTx/>
              <a:buChar char="-"/>
            </a:pPr>
            <a:endParaRPr lang="en-US" dirty="0">
              <a:solidFill>
                <a:srgbClr val="FFFF00"/>
              </a:solidFill>
            </a:endParaRPr>
          </a:p>
          <a:p>
            <a:pPr marL="457200" indent="-457200">
              <a:buFontTx/>
              <a:buChar char="-"/>
            </a:pPr>
            <a:endParaRPr lang="en-US" dirty="0" smtClean="0">
              <a:solidFill>
                <a:srgbClr val="FFFF00"/>
              </a:solidFill>
            </a:endParaRPr>
          </a:p>
          <a:p>
            <a:pPr marL="457200" indent="-457200">
              <a:buFontTx/>
              <a:buChar char="-"/>
            </a:pPr>
            <a:endParaRPr lang="en-US" dirty="0">
              <a:solidFill>
                <a:srgbClr val="FFFF00"/>
              </a:solidFill>
            </a:endParaRPr>
          </a:p>
          <a:p>
            <a:pPr marL="457200" indent="-457200">
              <a:buFontTx/>
              <a:buChar char="-"/>
            </a:pPr>
            <a:endParaRPr lang="en-US" dirty="0" smtClean="0">
              <a:solidFill>
                <a:srgbClr val="FFFF00"/>
              </a:solidFill>
            </a:endParaRPr>
          </a:p>
          <a:p>
            <a:r>
              <a:rPr lang="en-US" dirty="0" smtClean="0">
                <a:solidFill>
                  <a:srgbClr val="FFFF00"/>
                </a:solidFill>
              </a:rPr>
              <a:t>- </a:t>
            </a:r>
            <a:r>
              <a:rPr lang="en-US" dirty="0" smtClean="0"/>
              <a:t>A systematized effort to gain new knowledge (Redman &amp; </a:t>
            </a:r>
            <a:r>
              <a:rPr lang="en-US" dirty="0" err="1" smtClean="0"/>
              <a:t>Mory</a:t>
            </a:r>
            <a:r>
              <a:rPr lang="en-US" dirty="0" smtClean="0"/>
              <a:t>,   )</a:t>
            </a:r>
            <a:endParaRPr lang="en-US" dirty="0"/>
          </a:p>
        </p:txBody>
      </p:sp>
      <p:sp>
        <p:nvSpPr>
          <p:cNvPr id="4" name="Rectangle 3"/>
          <p:cNvSpPr/>
          <p:nvPr/>
        </p:nvSpPr>
        <p:spPr>
          <a:xfrm>
            <a:off x="4943609" y="3924300"/>
            <a:ext cx="1295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a:t>
            </a:r>
            <a:endParaRPr lang="en-US" dirty="0"/>
          </a:p>
        </p:txBody>
      </p:sp>
      <p:sp>
        <p:nvSpPr>
          <p:cNvPr id="5" name="Rectangle 4"/>
          <p:cNvSpPr/>
          <p:nvPr/>
        </p:nvSpPr>
        <p:spPr>
          <a:xfrm>
            <a:off x="7528970" y="3965643"/>
            <a:ext cx="1295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a:t>
            </a:r>
            <a:endParaRPr lang="en-US" dirty="0"/>
          </a:p>
        </p:txBody>
      </p:sp>
      <p:sp>
        <p:nvSpPr>
          <p:cNvPr id="6" name="Rectangle 5"/>
          <p:cNvSpPr/>
          <p:nvPr/>
        </p:nvSpPr>
        <p:spPr>
          <a:xfrm>
            <a:off x="10012642" y="4007796"/>
            <a:ext cx="1295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US" dirty="0"/>
          </a:p>
        </p:txBody>
      </p:sp>
      <p:sp>
        <p:nvSpPr>
          <p:cNvPr id="7" name="Right Arrow 6"/>
          <p:cNvSpPr/>
          <p:nvPr/>
        </p:nvSpPr>
        <p:spPr>
          <a:xfrm>
            <a:off x="6453135" y="4194243"/>
            <a:ext cx="901158"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9033820" y="4236396"/>
            <a:ext cx="901158"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6902649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589" y="5257800"/>
            <a:ext cx="7008574" cy="1117600"/>
          </a:xfrm>
        </p:spPr>
        <p:txBody>
          <a:bodyPr/>
          <a:lstStyle/>
          <a:p>
            <a:endParaRPr lang="en-US" dirty="0"/>
          </a:p>
        </p:txBody>
      </p:sp>
      <p:sp>
        <p:nvSpPr>
          <p:cNvPr id="3" name="Text Placeholder 2"/>
          <p:cNvSpPr>
            <a:spLocks noGrp="1"/>
          </p:cNvSpPr>
          <p:nvPr>
            <p:ph type="body" idx="1"/>
          </p:nvPr>
        </p:nvSpPr>
        <p:spPr>
          <a:xfrm>
            <a:off x="812589" y="762000"/>
            <a:ext cx="7008574" cy="4495800"/>
          </a:xfrm>
        </p:spPr>
        <p:txBody>
          <a:bodyPr>
            <a:normAutofit lnSpcReduction="10000"/>
          </a:bodyPr>
          <a:lstStyle/>
          <a:p>
            <a:r>
              <a:rPr lang="en-US" dirty="0"/>
              <a:t>In essence, the thesis project should involved </a:t>
            </a:r>
          </a:p>
          <a:p>
            <a:pPr marL="457200" indent="-457200">
              <a:buFont typeface="Arial" panose="020B0604020202020204" pitchFamily="34" charset="0"/>
              <a:buChar char="•"/>
            </a:pPr>
            <a:r>
              <a:rPr lang="en-US" dirty="0" smtClean="0"/>
              <a:t>design </a:t>
            </a:r>
            <a:r>
              <a:rPr lang="en-US" dirty="0"/>
              <a:t>and development of a device, process, or system (or a part of one of those) </a:t>
            </a:r>
            <a:endParaRPr lang="en-US" dirty="0" smtClean="0"/>
          </a:p>
          <a:p>
            <a:pPr marL="457200" indent="-457200">
              <a:buFont typeface="Arial" panose="020B0604020202020204" pitchFamily="34" charset="0"/>
              <a:buChar char="•"/>
            </a:pPr>
            <a:r>
              <a:rPr lang="en-US" dirty="0" smtClean="0"/>
              <a:t>justifying </a:t>
            </a:r>
            <a:r>
              <a:rPr lang="en-US" dirty="0"/>
              <a:t>all elements of the </a:t>
            </a:r>
            <a:r>
              <a:rPr lang="en-US" dirty="0" smtClean="0"/>
              <a:t>design,</a:t>
            </a:r>
          </a:p>
          <a:p>
            <a:pPr marL="457200" indent="-457200">
              <a:buFont typeface="Arial" panose="020B0604020202020204" pitchFamily="34" charset="0"/>
              <a:buChar char="•"/>
            </a:pPr>
            <a:r>
              <a:rPr lang="en-US" dirty="0" smtClean="0"/>
              <a:t>proving </a:t>
            </a:r>
            <a:r>
              <a:rPr lang="en-US" dirty="0"/>
              <a:t>theoretically and/or empirically the adequacy of the design. </a:t>
            </a:r>
            <a:endParaRPr lang="en-US" dirty="0" smtClean="0"/>
          </a:p>
          <a:p>
            <a:pPr marL="457200" indent="-457200">
              <a:buFont typeface="Arial" panose="020B0604020202020204" pitchFamily="34" charset="0"/>
              <a:buChar char="•"/>
            </a:pPr>
            <a:r>
              <a:rPr lang="en-US" dirty="0" smtClean="0"/>
              <a:t>also </a:t>
            </a:r>
            <a:r>
              <a:rPr lang="en-US" dirty="0"/>
              <a:t>includes the design of computer programs. </a:t>
            </a:r>
          </a:p>
        </p:txBody>
      </p:sp>
    </p:spTree>
    <p:extLst>
      <p:ext uri="{BB962C8B-B14F-4D97-AF65-F5344CB8AC3E}">
        <p14:creationId xmlns="" xmlns:p14="http://schemas.microsoft.com/office/powerpoint/2010/main" val="199769798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457201"/>
            <a:ext cx="7008574" cy="990599"/>
          </a:xfrm>
        </p:spPr>
        <p:txBody>
          <a:bodyPr>
            <a:normAutofit/>
          </a:bodyPr>
          <a:lstStyle/>
          <a:p>
            <a:r>
              <a:rPr lang="en-US" dirty="0" smtClean="0"/>
              <a:t>Topic Proposals</a:t>
            </a:r>
            <a:endParaRPr lang="en-US" dirty="0"/>
          </a:p>
        </p:txBody>
      </p:sp>
      <p:sp>
        <p:nvSpPr>
          <p:cNvPr id="3" name="Subtitle 2"/>
          <p:cNvSpPr>
            <a:spLocks noGrp="1"/>
          </p:cNvSpPr>
          <p:nvPr>
            <p:ph type="subTitle" idx="1"/>
          </p:nvPr>
        </p:nvSpPr>
        <p:spPr>
          <a:xfrm>
            <a:off x="4672383" y="2209800"/>
            <a:ext cx="7008574" cy="4038600"/>
          </a:xfrm>
        </p:spPr>
        <p:txBody>
          <a:bodyPr>
            <a:normAutofit/>
          </a:bodyPr>
          <a:lstStyle/>
          <a:p>
            <a:pPr marL="514350" indent="-514350">
              <a:buFont typeface="+mj-lt"/>
              <a:buAutoNum type="arabicPeriod"/>
            </a:pPr>
            <a:r>
              <a:rPr lang="en-US" b="1" dirty="0" smtClean="0"/>
              <a:t>Algorithms </a:t>
            </a:r>
            <a:r>
              <a:rPr lang="en-US" b="1" dirty="0"/>
              <a:t>and Data Structures – </a:t>
            </a:r>
            <a:r>
              <a:rPr lang="en-US" dirty="0"/>
              <a:t>formal processes used for computation, and the efficiency of these processes (algorithms) and the organization and storage of data (data structure). </a:t>
            </a:r>
          </a:p>
        </p:txBody>
      </p:sp>
    </p:spTree>
    <p:extLst>
      <p:ext uri="{BB962C8B-B14F-4D97-AF65-F5344CB8AC3E}">
        <p14:creationId xmlns="" xmlns:p14="http://schemas.microsoft.com/office/powerpoint/2010/main" val="75694800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457201"/>
            <a:ext cx="7008574" cy="990599"/>
          </a:xfrm>
        </p:spPr>
        <p:txBody>
          <a:bodyPr>
            <a:normAutofit/>
          </a:bodyPr>
          <a:lstStyle/>
          <a:p>
            <a:r>
              <a:rPr lang="en-US" dirty="0" smtClean="0"/>
              <a:t>Topic Proposals</a:t>
            </a:r>
            <a:endParaRPr lang="en-US" dirty="0"/>
          </a:p>
        </p:txBody>
      </p:sp>
      <p:sp>
        <p:nvSpPr>
          <p:cNvPr id="3" name="Subtitle 2"/>
          <p:cNvSpPr>
            <a:spLocks noGrp="1"/>
          </p:cNvSpPr>
          <p:nvPr>
            <p:ph type="subTitle" idx="1"/>
          </p:nvPr>
        </p:nvSpPr>
        <p:spPr>
          <a:xfrm>
            <a:off x="4672383" y="2209800"/>
            <a:ext cx="7008574" cy="4038600"/>
          </a:xfrm>
        </p:spPr>
        <p:txBody>
          <a:bodyPr>
            <a:normAutofit/>
          </a:bodyPr>
          <a:lstStyle/>
          <a:p>
            <a:r>
              <a:rPr lang="en-US" b="1" dirty="0" smtClean="0"/>
              <a:t>2.  Theory </a:t>
            </a:r>
            <a:r>
              <a:rPr lang="en-US" b="1" dirty="0"/>
              <a:t>of Computation/ </a:t>
            </a:r>
            <a:r>
              <a:rPr lang="en-US" dirty="0"/>
              <a:t>Computational complexity – fundamental bounds (esp. time and storage space) on computations </a:t>
            </a:r>
          </a:p>
        </p:txBody>
      </p:sp>
    </p:spTree>
    <p:extLst>
      <p:ext uri="{BB962C8B-B14F-4D97-AF65-F5344CB8AC3E}">
        <p14:creationId xmlns="" xmlns:p14="http://schemas.microsoft.com/office/powerpoint/2010/main" val="110057671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457201"/>
            <a:ext cx="7008574" cy="990599"/>
          </a:xfrm>
        </p:spPr>
        <p:txBody>
          <a:bodyPr>
            <a:normAutofit/>
          </a:bodyPr>
          <a:lstStyle/>
          <a:p>
            <a:r>
              <a:rPr lang="en-US" dirty="0" smtClean="0"/>
              <a:t>Topic proposal</a:t>
            </a:r>
            <a:endParaRPr lang="en-US" dirty="0"/>
          </a:p>
        </p:txBody>
      </p:sp>
      <p:sp>
        <p:nvSpPr>
          <p:cNvPr id="3" name="Subtitle 2"/>
          <p:cNvSpPr>
            <a:spLocks noGrp="1"/>
          </p:cNvSpPr>
          <p:nvPr>
            <p:ph type="subTitle" idx="1"/>
          </p:nvPr>
        </p:nvSpPr>
        <p:spPr>
          <a:xfrm>
            <a:off x="4672383" y="1752600"/>
            <a:ext cx="7008574" cy="4495800"/>
          </a:xfrm>
        </p:spPr>
        <p:txBody>
          <a:bodyPr>
            <a:normAutofit/>
          </a:bodyPr>
          <a:lstStyle/>
          <a:p>
            <a:pPr marL="514350" indent="-514350">
              <a:buFont typeface="+mj-lt"/>
              <a:buAutoNum type="arabicPeriod" startAt="3"/>
            </a:pPr>
            <a:r>
              <a:rPr lang="en-US" dirty="0"/>
              <a:t>Programming Languages and Compilers – ways of efficiently translating algorithms form one form to another (compiler) and formal languages for expressing algorithms and the properties of these languages (programming languages) </a:t>
            </a:r>
            <a:endParaRPr lang="en-US" dirty="0" smtClean="0"/>
          </a:p>
          <a:p>
            <a:endParaRPr lang="en-US" dirty="0"/>
          </a:p>
        </p:txBody>
      </p:sp>
    </p:spTree>
    <p:extLst>
      <p:ext uri="{BB962C8B-B14F-4D97-AF65-F5344CB8AC3E}">
        <p14:creationId xmlns="" xmlns:p14="http://schemas.microsoft.com/office/powerpoint/2010/main" val="12741034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457201"/>
            <a:ext cx="7008574" cy="990599"/>
          </a:xfrm>
        </p:spPr>
        <p:txBody>
          <a:bodyPr>
            <a:normAutofit/>
          </a:bodyPr>
          <a:lstStyle/>
          <a:p>
            <a:r>
              <a:rPr lang="en-US" dirty="0" smtClean="0"/>
              <a:t>Topic proposal</a:t>
            </a:r>
            <a:endParaRPr lang="en-US" dirty="0"/>
          </a:p>
        </p:txBody>
      </p:sp>
      <p:sp>
        <p:nvSpPr>
          <p:cNvPr id="3" name="Subtitle 2"/>
          <p:cNvSpPr>
            <a:spLocks noGrp="1"/>
          </p:cNvSpPr>
          <p:nvPr>
            <p:ph type="subTitle" idx="1"/>
          </p:nvPr>
        </p:nvSpPr>
        <p:spPr>
          <a:xfrm>
            <a:off x="4672383" y="1752600"/>
            <a:ext cx="7008574" cy="4495800"/>
          </a:xfrm>
        </p:spPr>
        <p:txBody>
          <a:bodyPr>
            <a:normAutofit/>
          </a:bodyPr>
          <a:lstStyle/>
          <a:p>
            <a:r>
              <a:rPr lang="en-US" dirty="0" smtClean="0"/>
              <a:t>4. </a:t>
            </a:r>
            <a:r>
              <a:rPr lang="en-US" dirty="0"/>
              <a:t>Operating Systems – systems for managing computer programs and data structures</a:t>
            </a:r>
            <a:endParaRPr lang="en-US" dirty="0" smtClean="0"/>
          </a:p>
          <a:p>
            <a:endParaRPr lang="en-US" dirty="0"/>
          </a:p>
        </p:txBody>
      </p:sp>
    </p:spTree>
    <p:extLst>
      <p:ext uri="{BB962C8B-B14F-4D97-AF65-F5344CB8AC3E}">
        <p14:creationId xmlns="" xmlns:p14="http://schemas.microsoft.com/office/powerpoint/2010/main" val="17642554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457201"/>
            <a:ext cx="7008574" cy="990599"/>
          </a:xfrm>
        </p:spPr>
        <p:txBody>
          <a:bodyPr>
            <a:normAutofit/>
          </a:bodyPr>
          <a:lstStyle/>
          <a:p>
            <a:r>
              <a:rPr lang="en-US" dirty="0" smtClean="0"/>
              <a:t>Topic proposal</a:t>
            </a:r>
            <a:endParaRPr lang="en-US" dirty="0"/>
          </a:p>
        </p:txBody>
      </p:sp>
      <p:sp>
        <p:nvSpPr>
          <p:cNvPr id="3" name="Subtitle 2"/>
          <p:cNvSpPr>
            <a:spLocks noGrp="1"/>
          </p:cNvSpPr>
          <p:nvPr>
            <p:ph type="subTitle" idx="1"/>
          </p:nvPr>
        </p:nvSpPr>
        <p:spPr>
          <a:xfrm>
            <a:off x="4672383" y="1752600"/>
            <a:ext cx="7008574" cy="4495800"/>
          </a:xfrm>
        </p:spPr>
        <p:txBody>
          <a:bodyPr>
            <a:normAutofit/>
          </a:bodyPr>
          <a:lstStyle/>
          <a:p>
            <a:pPr marL="514350" indent="-514350">
              <a:buFont typeface="+mj-lt"/>
              <a:buAutoNum type="arabicPeriod" startAt="5"/>
            </a:pPr>
            <a:r>
              <a:rPr lang="en-US" dirty="0"/>
              <a:t>Communications and Security – algorithms and protocols for reliably communicating data across long distances (networking and communication) and algorithms for protecting private data and systems (security). </a:t>
            </a:r>
            <a:endParaRPr lang="en-US" dirty="0" smtClean="0"/>
          </a:p>
        </p:txBody>
      </p:sp>
    </p:spTree>
    <p:extLst>
      <p:ext uri="{BB962C8B-B14F-4D97-AF65-F5344CB8AC3E}">
        <p14:creationId xmlns="" xmlns:p14="http://schemas.microsoft.com/office/powerpoint/2010/main" val="256978647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457201"/>
            <a:ext cx="7008574" cy="990599"/>
          </a:xfrm>
        </p:spPr>
        <p:txBody>
          <a:bodyPr>
            <a:normAutofit/>
          </a:bodyPr>
          <a:lstStyle/>
          <a:p>
            <a:r>
              <a:rPr lang="en-US" dirty="0" smtClean="0"/>
              <a:t>Topic proposal</a:t>
            </a:r>
            <a:endParaRPr lang="en-US" dirty="0"/>
          </a:p>
        </p:txBody>
      </p:sp>
      <p:sp>
        <p:nvSpPr>
          <p:cNvPr id="3" name="Subtitle 2"/>
          <p:cNvSpPr>
            <a:spLocks noGrp="1"/>
          </p:cNvSpPr>
          <p:nvPr>
            <p:ph type="subTitle" idx="1"/>
          </p:nvPr>
        </p:nvSpPr>
        <p:spPr>
          <a:xfrm>
            <a:off x="4672383" y="1752600"/>
            <a:ext cx="7008574" cy="4495800"/>
          </a:xfrm>
        </p:spPr>
        <p:txBody>
          <a:bodyPr>
            <a:normAutofit/>
          </a:bodyPr>
          <a:lstStyle/>
          <a:p>
            <a:r>
              <a:rPr lang="en-US" dirty="0" smtClean="0"/>
              <a:t>6.  Artificial </a:t>
            </a:r>
            <a:r>
              <a:rPr lang="en-US" dirty="0"/>
              <a:t>Intelligence – implementation and study of systems that exhibit an autonomous intelligence or </a:t>
            </a:r>
            <a:r>
              <a:rPr lang="en-US" dirty="0" smtClean="0"/>
              <a:t>behavior </a:t>
            </a:r>
            <a:r>
              <a:rPr lang="en-US" dirty="0"/>
              <a:t>of their own. </a:t>
            </a:r>
            <a:endParaRPr lang="en-US" dirty="0" smtClean="0"/>
          </a:p>
        </p:txBody>
      </p:sp>
    </p:spTree>
    <p:extLst>
      <p:ext uri="{BB962C8B-B14F-4D97-AF65-F5344CB8AC3E}">
        <p14:creationId xmlns="" xmlns:p14="http://schemas.microsoft.com/office/powerpoint/2010/main" val="197085421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457201"/>
            <a:ext cx="7008574" cy="990599"/>
          </a:xfrm>
        </p:spPr>
        <p:txBody>
          <a:bodyPr>
            <a:normAutofit/>
          </a:bodyPr>
          <a:lstStyle/>
          <a:p>
            <a:r>
              <a:rPr lang="en-US" dirty="0" smtClean="0"/>
              <a:t>Topic proposal</a:t>
            </a:r>
            <a:endParaRPr lang="en-US" dirty="0"/>
          </a:p>
        </p:txBody>
      </p:sp>
      <p:sp>
        <p:nvSpPr>
          <p:cNvPr id="3" name="Subtitle 2"/>
          <p:cNvSpPr>
            <a:spLocks noGrp="1"/>
          </p:cNvSpPr>
          <p:nvPr>
            <p:ph type="subTitle" idx="1"/>
          </p:nvPr>
        </p:nvSpPr>
        <p:spPr>
          <a:xfrm>
            <a:off x="4672383" y="1752600"/>
            <a:ext cx="7008574" cy="4495800"/>
          </a:xfrm>
        </p:spPr>
        <p:txBody>
          <a:bodyPr>
            <a:normAutofit/>
          </a:bodyPr>
          <a:lstStyle/>
          <a:p>
            <a:pPr marL="514350" indent="-514350">
              <a:buAutoNum type="arabicPeriod" startAt="7"/>
            </a:pPr>
            <a:r>
              <a:rPr lang="en-US" dirty="0" smtClean="0"/>
              <a:t>Databases </a:t>
            </a:r>
            <a:r>
              <a:rPr lang="en-US" dirty="0"/>
              <a:t>and Data Mining </a:t>
            </a:r>
            <a:r>
              <a:rPr lang="en-US" dirty="0" smtClean="0"/>
              <a:t>–</a:t>
            </a:r>
          </a:p>
          <a:p>
            <a:endParaRPr lang="en-US" dirty="0"/>
          </a:p>
          <a:p>
            <a:r>
              <a:rPr lang="en-US" dirty="0" smtClean="0"/>
              <a:t> </a:t>
            </a:r>
            <a:r>
              <a:rPr lang="en-US" dirty="0"/>
              <a:t>the process of sorting through large amounts of data and picking out relevant information (data mining) </a:t>
            </a:r>
          </a:p>
        </p:txBody>
      </p:sp>
    </p:spTree>
    <p:extLst>
      <p:ext uri="{BB962C8B-B14F-4D97-AF65-F5344CB8AC3E}">
        <p14:creationId xmlns="" xmlns:p14="http://schemas.microsoft.com/office/powerpoint/2010/main" val="227758577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457201"/>
            <a:ext cx="7008574" cy="990599"/>
          </a:xfrm>
        </p:spPr>
        <p:txBody>
          <a:bodyPr>
            <a:normAutofit/>
          </a:bodyPr>
          <a:lstStyle/>
          <a:p>
            <a:r>
              <a:rPr lang="en-US" dirty="0" smtClean="0"/>
              <a:t>Topic proposal</a:t>
            </a:r>
            <a:endParaRPr lang="en-US" dirty="0"/>
          </a:p>
        </p:txBody>
      </p:sp>
      <p:sp>
        <p:nvSpPr>
          <p:cNvPr id="3" name="Subtitle 2"/>
          <p:cNvSpPr>
            <a:spLocks noGrp="1"/>
          </p:cNvSpPr>
          <p:nvPr>
            <p:ph type="subTitle" idx="1"/>
          </p:nvPr>
        </p:nvSpPr>
        <p:spPr>
          <a:xfrm>
            <a:off x="4672383" y="1752600"/>
            <a:ext cx="7008574" cy="4495800"/>
          </a:xfrm>
        </p:spPr>
        <p:txBody>
          <a:bodyPr>
            <a:normAutofit/>
          </a:bodyPr>
          <a:lstStyle/>
          <a:p>
            <a:pPr marL="514350" indent="-514350">
              <a:buFont typeface="+mj-lt"/>
              <a:buAutoNum type="arabicPeriod" startAt="8"/>
            </a:pPr>
            <a:r>
              <a:rPr lang="en-US" dirty="0" smtClean="0"/>
              <a:t>Systems </a:t>
            </a:r>
            <a:r>
              <a:rPr lang="en-US" dirty="0"/>
              <a:t>and Software Engineering – the process of designing, developing, and testing programs </a:t>
            </a:r>
            <a:endParaRPr lang="en-US" dirty="0" smtClean="0"/>
          </a:p>
        </p:txBody>
      </p:sp>
    </p:spTree>
    <p:extLst>
      <p:ext uri="{BB962C8B-B14F-4D97-AF65-F5344CB8AC3E}">
        <p14:creationId xmlns="" xmlns:p14="http://schemas.microsoft.com/office/powerpoint/2010/main" val="173144279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457201"/>
            <a:ext cx="7008574" cy="990599"/>
          </a:xfrm>
        </p:spPr>
        <p:txBody>
          <a:bodyPr>
            <a:normAutofit/>
          </a:bodyPr>
          <a:lstStyle/>
          <a:p>
            <a:r>
              <a:rPr lang="en-US" dirty="0" smtClean="0"/>
              <a:t>Topic proposal</a:t>
            </a:r>
            <a:endParaRPr lang="en-US" dirty="0"/>
          </a:p>
        </p:txBody>
      </p:sp>
      <p:sp>
        <p:nvSpPr>
          <p:cNvPr id="3" name="Subtitle 2"/>
          <p:cNvSpPr>
            <a:spLocks noGrp="1"/>
          </p:cNvSpPr>
          <p:nvPr>
            <p:ph type="subTitle" idx="1"/>
          </p:nvPr>
        </p:nvSpPr>
        <p:spPr>
          <a:xfrm>
            <a:off x="4672383" y="1752600"/>
            <a:ext cx="7008574" cy="4495800"/>
          </a:xfrm>
        </p:spPr>
        <p:txBody>
          <a:bodyPr>
            <a:normAutofit/>
          </a:bodyPr>
          <a:lstStyle/>
          <a:p>
            <a:pPr marL="514350" indent="-514350">
              <a:buFont typeface="+mj-lt"/>
              <a:buAutoNum type="arabicPeriod" startAt="9"/>
            </a:pPr>
            <a:r>
              <a:rPr lang="en-US" dirty="0" smtClean="0"/>
              <a:t>Computer </a:t>
            </a:r>
            <a:r>
              <a:rPr lang="en-US" dirty="0"/>
              <a:t>Graphics and Computer Vision </a:t>
            </a:r>
            <a:endParaRPr lang="en-US" dirty="0" smtClean="0"/>
          </a:p>
          <a:p>
            <a:r>
              <a:rPr lang="en-US" dirty="0" smtClean="0"/>
              <a:t>– </a:t>
            </a:r>
            <a:r>
              <a:rPr lang="en-US" dirty="0"/>
              <a:t>algorithms both for generating visual images synthetically and for integrating or altering visual and spatial information sampled from the real world (computer graphics) and algorithms for extracting three dimensional objects from a two dimensional picture (computer vision)</a:t>
            </a:r>
          </a:p>
        </p:txBody>
      </p:sp>
    </p:spTree>
    <p:extLst>
      <p:ext uri="{BB962C8B-B14F-4D97-AF65-F5344CB8AC3E}">
        <p14:creationId xmlns="" xmlns:p14="http://schemas.microsoft.com/office/powerpoint/2010/main" val="183417915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2387599"/>
          </a:xfrm>
        </p:spPr>
        <p:txBody>
          <a:bodyPr>
            <a:normAutofit fontScale="90000"/>
          </a:bodyPr>
          <a:lstStyle/>
          <a:p>
            <a:r>
              <a:rPr lang="en-US" sz="4000" dirty="0" smtClean="0"/>
              <a:t>Research Goals (</a:t>
            </a:r>
            <a:r>
              <a:rPr lang="en-US" sz="4000" dirty="0" err="1" smtClean="0"/>
              <a:t>Zulueta</a:t>
            </a:r>
            <a:r>
              <a:rPr lang="en-US" sz="4000" dirty="0" smtClean="0"/>
              <a:t> &amp; </a:t>
            </a:r>
            <a:r>
              <a:rPr lang="en-US" sz="4000" dirty="0" err="1" smtClean="0"/>
              <a:t>Costales</a:t>
            </a:r>
            <a:r>
              <a:rPr lang="en-US" sz="4000" dirty="0" smtClean="0"/>
              <a:t>, 2003):</a:t>
            </a:r>
            <a:br>
              <a:rPr lang="en-US" sz="4000" dirty="0" smtClean="0"/>
            </a:br>
            <a:r>
              <a:rPr lang="en-US" dirty="0"/>
              <a:t/>
            </a:r>
            <a:br>
              <a:rPr lang="en-US" dirty="0"/>
            </a:br>
            <a:r>
              <a:rPr lang="en-US" dirty="0" smtClean="0"/>
              <a:t/>
            </a:r>
            <a:br>
              <a:rPr lang="en-US" dirty="0" smtClean="0"/>
            </a:br>
            <a:endParaRPr lang="en-US" dirty="0"/>
          </a:p>
        </p:txBody>
      </p:sp>
      <p:sp>
        <p:nvSpPr>
          <p:cNvPr id="3" name="Subtitle 2"/>
          <p:cNvSpPr>
            <a:spLocks noGrp="1"/>
          </p:cNvSpPr>
          <p:nvPr>
            <p:ph type="subTitle" idx="1"/>
          </p:nvPr>
        </p:nvSpPr>
        <p:spPr>
          <a:xfrm>
            <a:off x="4672383" y="2209800"/>
            <a:ext cx="7008574" cy="3962400"/>
          </a:xfrm>
        </p:spPr>
        <p:txBody>
          <a:bodyPr>
            <a:normAutofit/>
          </a:bodyPr>
          <a:lstStyle/>
          <a:p>
            <a:pPr marL="457200" indent="-457200">
              <a:buFontTx/>
              <a:buChar char="-"/>
            </a:pPr>
            <a:r>
              <a:rPr lang="en-US" dirty="0" smtClean="0"/>
              <a:t>Discover new knowledge</a:t>
            </a:r>
          </a:p>
          <a:p>
            <a:pPr marL="457200" indent="-457200">
              <a:buFontTx/>
              <a:buChar char="-"/>
            </a:pPr>
            <a:endParaRPr lang="en-US" dirty="0" smtClean="0"/>
          </a:p>
          <a:p>
            <a:pPr marL="457200" indent="-457200">
              <a:buFontTx/>
              <a:buChar char="-"/>
            </a:pPr>
            <a:r>
              <a:rPr lang="en-US" dirty="0" smtClean="0"/>
              <a:t>Provide solution to existing problem</a:t>
            </a:r>
          </a:p>
          <a:p>
            <a:pPr marL="457200" indent="-457200">
              <a:buFontTx/>
              <a:buChar char="-"/>
            </a:pPr>
            <a:endParaRPr lang="en-US" dirty="0" smtClean="0"/>
          </a:p>
          <a:p>
            <a:pPr marL="457200" indent="-457200">
              <a:buFontTx/>
              <a:buChar char="-"/>
            </a:pPr>
            <a:r>
              <a:rPr lang="en-US" dirty="0" smtClean="0"/>
              <a:t>Improve or develop new products</a:t>
            </a:r>
          </a:p>
          <a:p>
            <a:pPr marL="457200" indent="-457200">
              <a:buFontTx/>
              <a:buChar char="-"/>
            </a:pPr>
            <a:endParaRPr lang="en-US" dirty="0" smtClean="0"/>
          </a:p>
          <a:p>
            <a:pPr marL="457200" indent="-457200">
              <a:buFontTx/>
              <a:buChar char="-"/>
            </a:pPr>
            <a:r>
              <a:rPr lang="en-US" dirty="0" smtClean="0"/>
              <a:t>Satisfy research curiosity</a:t>
            </a:r>
          </a:p>
          <a:p>
            <a:pPr marL="457200" indent="-457200">
              <a:buFontTx/>
              <a:buChar char="-"/>
            </a:pPr>
            <a:endParaRPr lang="en-US" dirty="0" smtClean="0"/>
          </a:p>
          <a:p>
            <a:pPr marL="457200" indent="-457200">
              <a:buFontTx/>
              <a:buChar char="-"/>
            </a:pPr>
            <a:r>
              <a:rPr lang="en-US" dirty="0" smtClean="0"/>
              <a:t>Verify existing knowledge</a:t>
            </a:r>
          </a:p>
        </p:txBody>
      </p:sp>
    </p:spTree>
    <p:extLst>
      <p:ext uri="{BB962C8B-B14F-4D97-AF65-F5344CB8AC3E}">
        <p14:creationId xmlns="" xmlns:p14="http://schemas.microsoft.com/office/powerpoint/2010/main" val="122570371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457201"/>
            <a:ext cx="7008574" cy="990599"/>
          </a:xfrm>
        </p:spPr>
        <p:txBody>
          <a:bodyPr>
            <a:normAutofit/>
          </a:bodyPr>
          <a:lstStyle/>
          <a:p>
            <a:r>
              <a:rPr lang="en-US" dirty="0" smtClean="0"/>
              <a:t>Topic proposal</a:t>
            </a:r>
            <a:endParaRPr lang="en-US" dirty="0"/>
          </a:p>
        </p:txBody>
      </p:sp>
      <p:sp>
        <p:nvSpPr>
          <p:cNvPr id="3" name="Subtitle 2"/>
          <p:cNvSpPr>
            <a:spLocks noGrp="1"/>
          </p:cNvSpPr>
          <p:nvPr>
            <p:ph type="subTitle" idx="1"/>
          </p:nvPr>
        </p:nvSpPr>
        <p:spPr>
          <a:xfrm>
            <a:off x="4672383" y="1752600"/>
            <a:ext cx="7008574" cy="4495800"/>
          </a:xfrm>
        </p:spPr>
        <p:txBody>
          <a:bodyPr>
            <a:normAutofit/>
          </a:bodyPr>
          <a:lstStyle/>
          <a:p>
            <a:pPr marL="514350" indent="-514350">
              <a:buFont typeface="+mj-lt"/>
              <a:buAutoNum type="arabicPeriod" startAt="10"/>
            </a:pPr>
            <a:r>
              <a:rPr lang="en-US" dirty="0"/>
              <a:t>  Scientific Computing – algorithms for use in the sciences, especially (but not exclusively) biology (as in bioinformatics), physics, and chemistry (may include concurrent, parallel and distributed systems)</a:t>
            </a:r>
          </a:p>
        </p:txBody>
      </p:sp>
    </p:spTree>
    <p:extLst>
      <p:ext uri="{BB962C8B-B14F-4D97-AF65-F5344CB8AC3E}">
        <p14:creationId xmlns="" xmlns:p14="http://schemas.microsoft.com/office/powerpoint/2010/main" val="318064890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457201"/>
            <a:ext cx="7008574" cy="1523999"/>
          </a:xfrm>
        </p:spPr>
        <p:txBody>
          <a:bodyPr>
            <a:normAutofit/>
          </a:bodyPr>
          <a:lstStyle/>
          <a:p>
            <a:r>
              <a:rPr lang="en-US" dirty="0" smtClean="0"/>
              <a:t>Research Methods</a:t>
            </a:r>
            <a:endParaRPr lang="en-US" dirty="0"/>
          </a:p>
        </p:txBody>
      </p:sp>
      <p:sp>
        <p:nvSpPr>
          <p:cNvPr id="3" name="Subtitle 2"/>
          <p:cNvSpPr>
            <a:spLocks noGrp="1"/>
          </p:cNvSpPr>
          <p:nvPr>
            <p:ph type="subTitle" idx="1"/>
          </p:nvPr>
        </p:nvSpPr>
        <p:spPr>
          <a:xfrm>
            <a:off x="4672383" y="2209800"/>
            <a:ext cx="7008574" cy="4038600"/>
          </a:xfrm>
        </p:spPr>
        <p:txBody>
          <a:bodyPr>
            <a:normAutofit/>
          </a:bodyPr>
          <a:lstStyle/>
          <a:p>
            <a:pPr marL="457200" indent="-457200">
              <a:buFont typeface="Arial" panose="020B0604020202020204" pitchFamily="34" charset="0"/>
              <a:buChar char="•"/>
            </a:pPr>
            <a:r>
              <a:rPr lang="en-US" dirty="0" smtClean="0"/>
              <a:t>Experimental </a:t>
            </a:r>
            <a:r>
              <a:rPr lang="en-US" dirty="0"/>
              <a:t>Research Method (Exploratory or Developmental) </a:t>
            </a:r>
            <a:endParaRPr lang="en-US" dirty="0" smtClean="0"/>
          </a:p>
          <a:p>
            <a:endParaRPr lang="en-US" dirty="0" smtClean="0"/>
          </a:p>
          <a:p>
            <a:pPr marL="457200" indent="-457200">
              <a:buFont typeface="Arial" panose="020B0604020202020204" pitchFamily="34" charset="0"/>
              <a:buChar char="•"/>
            </a:pPr>
            <a:r>
              <a:rPr lang="en-US" dirty="0" smtClean="0"/>
              <a:t>Descriptive </a:t>
            </a:r>
            <a:r>
              <a:rPr lang="en-US" dirty="0"/>
              <a:t>Research </a:t>
            </a:r>
            <a:r>
              <a:rPr lang="en-US" dirty="0" smtClean="0"/>
              <a:t>Method</a:t>
            </a:r>
          </a:p>
          <a:p>
            <a:pPr marL="457200" indent="-457200"/>
            <a:endParaRPr lang="en-US" dirty="0" smtClean="0"/>
          </a:p>
          <a:p>
            <a:pPr marL="457200" indent="-457200">
              <a:buFont typeface="Arial" panose="020B0604020202020204" pitchFamily="34" charset="0"/>
              <a:buChar char="•"/>
            </a:pPr>
            <a:r>
              <a:rPr lang="en-US" dirty="0" smtClean="0"/>
              <a:t>Quasi-Experimental Research Method </a:t>
            </a:r>
          </a:p>
          <a:p>
            <a:pPr marL="457200" indent="-457200"/>
            <a:r>
              <a:rPr lang="en-US" dirty="0" smtClean="0"/>
              <a:t> </a:t>
            </a:r>
            <a:endParaRPr lang="en-US" dirty="0"/>
          </a:p>
        </p:txBody>
      </p:sp>
    </p:spTree>
    <p:extLst>
      <p:ext uri="{BB962C8B-B14F-4D97-AF65-F5344CB8AC3E}">
        <p14:creationId xmlns="" xmlns:p14="http://schemas.microsoft.com/office/powerpoint/2010/main" val="6772626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3"/>
          <p:cNvSpPr>
            <a:spLocks noGrp="1"/>
          </p:cNvSpPr>
          <p:nvPr>
            <p:ph type="body" sz="half" idx="2"/>
          </p:nvPr>
        </p:nvSpPr>
        <p:spPr/>
        <p:txBody>
          <a:bodyPr>
            <a:normAutofit/>
          </a:bodyPr>
          <a:lstStyle/>
          <a:p>
            <a:r>
              <a:rPr lang="en-US" sz="2800" dirty="0" smtClean="0"/>
              <a:t>Experimental Research</a:t>
            </a:r>
            <a:endParaRPr lang="en-US" sz="2800" dirty="0"/>
          </a:p>
        </p:txBody>
      </p:sp>
      <p:sp>
        <p:nvSpPr>
          <p:cNvPr id="3" name="Content Placeholder 2"/>
          <p:cNvSpPr>
            <a:spLocks noGrp="1"/>
          </p:cNvSpPr>
          <p:nvPr>
            <p:ph idx="1"/>
          </p:nvPr>
        </p:nvSpPr>
        <p:spPr/>
        <p:txBody>
          <a:bodyPr/>
          <a:lstStyle/>
          <a:p>
            <a:pPr algn="just"/>
            <a:r>
              <a:rPr lang="en-US" dirty="0" smtClean="0"/>
              <a:t>Researcher manipulates the variable to arrive at conclusions or else to come across findings</a:t>
            </a:r>
          </a:p>
          <a:p>
            <a:pPr algn="just"/>
            <a:r>
              <a:rPr lang="en-US" dirty="0" smtClean="0"/>
              <a:t>Main focus is testing the hypothesis</a:t>
            </a:r>
          </a:p>
          <a:p>
            <a:pPr algn="just"/>
            <a:r>
              <a:rPr lang="en-US" dirty="0" smtClean="0"/>
              <a:t>Allows researcher to find causality</a:t>
            </a:r>
          </a:p>
          <a:p>
            <a:pPr algn="just"/>
            <a:r>
              <a:rPr lang="en-US" dirty="0" smtClean="0"/>
              <a:t>Answers the question why</a:t>
            </a:r>
            <a:endParaRPr lang="en-US" dirty="0"/>
          </a:p>
        </p:txBody>
      </p:sp>
    </p:spTree>
    <p:extLst>
      <p:ext uri="{BB962C8B-B14F-4D97-AF65-F5344CB8AC3E}">
        <p14:creationId xmlns="" xmlns:p14="http://schemas.microsoft.com/office/powerpoint/2010/main" val="36192978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3"/>
          <p:cNvSpPr>
            <a:spLocks noGrp="1"/>
          </p:cNvSpPr>
          <p:nvPr>
            <p:ph type="body" sz="half" idx="2"/>
          </p:nvPr>
        </p:nvSpPr>
        <p:spPr/>
        <p:txBody>
          <a:bodyPr>
            <a:normAutofit/>
          </a:bodyPr>
          <a:lstStyle/>
          <a:p>
            <a:r>
              <a:rPr lang="en-US" sz="2800" dirty="0" smtClean="0"/>
              <a:t>Descriptive Research</a:t>
            </a:r>
            <a:endParaRPr lang="en-US" sz="2800" dirty="0"/>
          </a:p>
        </p:txBody>
      </p:sp>
      <p:sp>
        <p:nvSpPr>
          <p:cNvPr id="3" name="Content Placeholder 2"/>
          <p:cNvSpPr>
            <a:spLocks noGrp="1"/>
          </p:cNvSpPr>
          <p:nvPr>
            <p:ph idx="1"/>
          </p:nvPr>
        </p:nvSpPr>
        <p:spPr/>
        <p:txBody>
          <a:bodyPr/>
          <a:lstStyle/>
          <a:p>
            <a:pPr algn="just"/>
            <a:r>
              <a:rPr lang="en-US" dirty="0" smtClean="0"/>
              <a:t>Research that makes an attempt to comprehend the different characteristics of the study group or a phenomenon.</a:t>
            </a:r>
          </a:p>
          <a:p>
            <a:pPr algn="just"/>
            <a:r>
              <a:rPr lang="en-US" dirty="0" smtClean="0"/>
              <a:t>Only identifies behavior and describes the behavior and the participant</a:t>
            </a:r>
          </a:p>
          <a:p>
            <a:pPr algn="just"/>
            <a:r>
              <a:rPr lang="en-US" dirty="0" smtClean="0"/>
              <a:t>Its main focus is to describe the population through identifying characteristics.</a:t>
            </a:r>
          </a:p>
          <a:p>
            <a:pPr algn="just"/>
            <a:r>
              <a:rPr lang="en-US" dirty="0" smtClean="0"/>
              <a:t>Provides insights on data using statistical analysis</a:t>
            </a:r>
          </a:p>
          <a:p>
            <a:pPr algn="just"/>
            <a:r>
              <a:rPr lang="en-US" dirty="0" smtClean="0"/>
              <a:t>Does not stress on causality</a:t>
            </a:r>
          </a:p>
          <a:p>
            <a:pPr algn="just"/>
            <a:r>
              <a:rPr lang="en-US" dirty="0" smtClean="0"/>
              <a:t>Answers the question what</a:t>
            </a:r>
            <a:endParaRPr lang="en-US" dirty="0"/>
          </a:p>
        </p:txBody>
      </p:sp>
    </p:spTree>
    <p:extLst>
      <p:ext uri="{BB962C8B-B14F-4D97-AF65-F5344CB8AC3E}">
        <p14:creationId xmlns="" xmlns:p14="http://schemas.microsoft.com/office/powerpoint/2010/main" val="27145313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3"/>
          <p:cNvSpPr>
            <a:spLocks noGrp="1"/>
          </p:cNvSpPr>
          <p:nvPr>
            <p:ph type="body" sz="half" idx="2"/>
          </p:nvPr>
        </p:nvSpPr>
        <p:spPr/>
        <p:txBody>
          <a:bodyPr>
            <a:normAutofit/>
          </a:bodyPr>
          <a:lstStyle/>
          <a:p>
            <a:r>
              <a:rPr lang="en-US" sz="2800" dirty="0" smtClean="0"/>
              <a:t>Quasi experimental Research</a:t>
            </a:r>
            <a:endParaRPr lang="en-US" sz="2800" dirty="0"/>
          </a:p>
        </p:txBody>
      </p:sp>
      <p:sp>
        <p:nvSpPr>
          <p:cNvPr id="3" name="Content Placeholder 2"/>
          <p:cNvSpPr>
            <a:spLocks noGrp="1"/>
          </p:cNvSpPr>
          <p:nvPr>
            <p:ph idx="1"/>
          </p:nvPr>
        </p:nvSpPr>
        <p:spPr/>
        <p:txBody>
          <a:bodyPr/>
          <a:lstStyle/>
          <a:p>
            <a:pPr marL="0" indent="0" algn="just">
              <a:buNone/>
            </a:pPr>
            <a:endParaRPr lang="en-US" dirty="0"/>
          </a:p>
        </p:txBody>
      </p:sp>
    </p:spTree>
    <p:extLst>
      <p:ext uri="{BB962C8B-B14F-4D97-AF65-F5344CB8AC3E}">
        <p14:creationId xmlns="" xmlns:p14="http://schemas.microsoft.com/office/powerpoint/2010/main" val="9335020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1212" y="457201"/>
            <a:ext cx="8329745" cy="1523999"/>
          </a:xfrm>
        </p:spPr>
        <p:txBody>
          <a:bodyPr>
            <a:normAutofit/>
          </a:bodyPr>
          <a:lstStyle/>
          <a:p>
            <a:r>
              <a:rPr lang="en-US" sz="2800" dirty="0"/>
              <a:t>Professional and Ethical </a:t>
            </a:r>
            <a:r>
              <a:rPr lang="en-US" sz="2800" dirty="0" smtClean="0"/>
              <a:t>Responsibility  </a:t>
            </a:r>
            <a:r>
              <a:rPr lang="en-US" sz="2800" dirty="0"/>
              <a:t>of the </a:t>
            </a:r>
            <a:r>
              <a:rPr lang="en-US" sz="2800" dirty="0" smtClean="0"/>
              <a:t>student: </a:t>
            </a:r>
            <a:endParaRPr lang="en-US" sz="2800" dirty="0"/>
          </a:p>
        </p:txBody>
      </p:sp>
      <p:sp>
        <p:nvSpPr>
          <p:cNvPr id="3" name="Subtitle 2"/>
          <p:cNvSpPr>
            <a:spLocks noGrp="1"/>
          </p:cNvSpPr>
          <p:nvPr>
            <p:ph type="subTitle" idx="1"/>
          </p:nvPr>
        </p:nvSpPr>
        <p:spPr>
          <a:xfrm>
            <a:off x="3351212" y="1981200"/>
            <a:ext cx="8329745" cy="4267200"/>
          </a:xfrm>
        </p:spPr>
        <p:txBody>
          <a:bodyPr>
            <a:normAutofit/>
          </a:bodyPr>
          <a:lstStyle/>
          <a:p>
            <a:pPr marL="457200" indent="-457200">
              <a:buFont typeface="Arial" panose="020B0604020202020204" pitchFamily="34" charset="0"/>
              <a:buChar char="•"/>
            </a:pPr>
            <a:r>
              <a:rPr lang="en-US" dirty="0" smtClean="0">
                <a:solidFill>
                  <a:srgbClr val="FF0000"/>
                </a:solidFill>
              </a:rPr>
              <a:t>Be </a:t>
            </a:r>
            <a:r>
              <a:rPr lang="en-US" dirty="0">
                <a:solidFill>
                  <a:srgbClr val="FF0000"/>
                </a:solidFill>
              </a:rPr>
              <a:t>truthful in everything </a:t>
            </a:r>
            <a:r>
              <a:rPr lang="en-US" dirty="0" smtClean="0">
                <a:solidFill>
                  <a:srgbClr val="FF0000"/>
                </a:solidFill>
              </a:rPr>
              <a:t>you say </a:t>
            </a:r>
            <a:r>
              <a:rPr lang="en-US" dirty="0">
                <a:solidFill>
                  <a:srgbClr val="FF0000"/>
                </a:solidFill>
              </a:rPr>
              <a:t>and write </a:t>
            </a:r>
            <a:r>
              <a:rPr lang="en-US" dirty="0"/>
              <a:t>by accurately representing the views of others (e.g. citing properly the sources), reporting methods and findings fully, interpreting data accurately, and explicitly addressing weaknesses or flaws as well as strengths in the research work. </a:t>
            </a:r>
            <a:endParaRPr lang="en-US" dirty="0" smtClean="0"/>
          </a:p>
          <a:p>
            <a:endParaRPr lang="en-US" dirty="0"/>
          </a:p>
        </p:txBody>
      </p:sp>
    </p:spTree>
    <p:extLst>
      <p:ext uri="{BB962C8B-B14F-4D97-AF65-F5344CB8AC3E}">
        <p14:creationId xmlns="" xmlns:p14="http://schemas.microsoft.com/office/powerpoint/2010/main" val="87594843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1212" y="457201"/>
            <a:ext cx="8329745" cy="1523999"/>
          </a:xfrm>
        </p:spPr>
        <p:txBody>
          <a:bodyPr>
            <a:normAutofit/>
          </a:bodyPr>
          <a:lstStyle/>
          <a:p>
            <a:r>
              <a:rPr lang="en-US" sz="2800" dirty="0"/>
              <a:t>Professional and Ethical </a:t>
            </a:r>
            <a:r>
              <a:rPr lang="en-US" sz="2800" dirty="0" smtClean="0"/>
              <a:t>Responsibility  </a:t>
            </a:r>
            <a:r>
              <a:rPr lang="en-US" sz="2800" dirty="0"/>
              <a:t>of the </a:t>
            </a:r>
            <a:r>
              <a:rPr lang="en-US" sz="2800" dirty="0" smtClean="0"/>
              <a:t>student: </a:t>
            </a:r>
            <a:endParaRPr lang="en-US" sz="2800" dirty="0"/>
          </a:p>
        </p:txBody>
      </p:sp>
      <p:sp>
        <p:nvSpPr>
          <p:cNvPr id="3" name="Subtitle 2"/>
          <p:cNvSpPr>
            <a:spLocks noGrp="1"/>
          </p:cNvSpPr>
          <p:nvPr>
            <p:ph type="subTitle" idx="1"/>
          </p:nvPr>
        </p:nvSpPr>
        <p:spPr>
          <a:xfrm>
            <a:off x="3351212" y="1981200"/>
            <a:ext cx="8329745" cy="4267200"/>
          </a:xfrm>
        </p:spPr>
        <p:txBody>
          <a:bodyPr>
            <a:normAutofit/>
          </a:bodyPr>
          <a:lstStyle/>
          <a:p>
            <a:endParaRPr lang="en-US" dirty="0"/>
          </a:p>
          <a:p>
            <a:pPr marL="457200" indent="-457200">
              <a:buFont typeface="Arial" panose="020B0604020202020204" pitchFamily="34" charset="0"/>
              <a:buChar char="•"/>
            </a:pPr>
            <a:r>
              <a:rPr lang="en-US" dirty="0" smtClean="0">
                <a:solidFill>
                  <a:srgbClr val="FF0000"/>
                </a:solidFill>
              </a:rPr>
              <a:t>Obtain </a:t>
            </a:r>
            <a:r>
              <a:rPr lang="en-US" dirty="0">
                <a:solidFill>
                  <a:srgbClr val="FF0000"/>
                </a:solidFill>
              </a:rPr>
              <a:t>and use information honestly </a:t>
            </a:r>
            <a:r>
              <a:rPr lang="en-US" dirty="0"/>
              <a:t>by documenting all information and ideas from others, taking credit only for work done, and giving credit to others for the work they do. </a:t>
            </a:r>
            <a:endParaRPr lang="en-US" dirty="0" smtClean="0"/>
          </a:p>
          <a:p>
            <a:pPr marL="457200" indent="-457200">
              <a:buFont typeface="Arial" panose="020B0604020202020204" pitchFamily="34" charset="0"/>
              <a:buChar char="•"/>
            </a:pPr>
            <a:endParaRPr lang="en-US" dirty="0"/>
          </a:p>
        </p:txBody>
      </p:sp>
    </p:spTree>
    <p:extLst>
      <p:ext uri="{BB962C8B-B14F-4D97-AF65-F5344CB8AC3E}">
        <p14:creationId xmlns="" xmlns:p14="http://schemas.microsoft.com/office/powerpoint/2010/main" val="37264658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1212" y="457201"/>
            <a:ext cx="8329745" cy="1523999"/>
          </a:xfrm>
        </p:spPr>
        <p:txBody>
          <a:bodyPr>
            <a:normAutofit/>
          </a:bodyPr>
          <a:lstStyle/>
          <a:p>
            <a:r>
              <a:rPr lang="en-US" sz="2800" dirty="0"/>
              <a:t>Professional and Ethical </a:t>
            </a:r>
            <a:r>
              <a:rPr lang="en-US" sz="2800" dirty="0" smtClean="0"/>
              <a:t>Responsibility  </a:t>
            </a:r>
            <a:r>
              <a:rPr lang="en-US" sz="2800" dirty="0"/>
              <a:t>of the </a:t>
            </a:r>
            <a:r>
              <a:rPr lang="en-US" sz="2800" dirty="0" smtClean="0"/>
              <a:t>student: </a:t>
            </a:r>
            <a:endParaRPr lang="en-US" sz="2800" dirty="0"/>
          </a:p>
        </p:txBody>
      </p:sp>
      <p:sp>
        <p:nvSpPr>
          <p:cNvPr id="3" name="Subtitle 2"/>
          <p:cNvSpPr>
            <a:spLocks noGrp="1"/>
          </p:cNvSpPr>
          <p:nvPr>
            <p:ph type="subTitle" idx="1"/>
          </p:nvPr>
        </p:nvSpPr>
        <p:spPr>
          <a:xfrm>
            <a:off x="3351212" y="1981200"/>
            <a:ext cx="8329745" cy="4267200"/>
          </a:xfrm>
        </p:spPr>
        <p:txBody>
          <a:bodyPr>
            <a:normAutofit/>
          </a:bodyPr>
          <a:lstStyle/>
          <a:p>
            <a:endParaRPr lang="en-US" dirty="0"/>
          </a:p>
          <a:p>
            <a:pPr marL="457200" indent="-457200">
              <a:buFont typeface="Arial" panose="020B0604020202020204" pitchFamily="34" charset="0"/>
              <a:buChar char="•"/>
            </a:pPr>
            <a:r>
              <a:rPr lang="en-US" dirty="0" smtClean="0">
                <a:solidFill>
                  <a:srgbClr val="FF0000"/>
                </a:solidFill>
              </a:rPr>
              <a:t>Obtain </a:t>
            </a:r>
            <a:r>
              <a:rPr lang="en-US" dirty="0">
                <a:solidFill>
                  <a:srgbClr val="FF0000"/>
                </a:solidFill>
              </a:rPr>
              <a:t>and use resources for their intended purpose</a:t>
            </a:r>
            <a:r>
              <a:rPr lang="en-US" dirty="0"/>
              <a:t> by explaining the purpose of funding, equipment, advice, or other resources for which the student ask permission to use them, using only resources to which the student are entitled or receive permission, and using those resources as intended. </a:t>
            </a:r>
            <a:endParaRPr lang="en-US" dirty="0" smtClean="0"/>
          </a:p>
          <a:p>
            <a:endParaRPr lang="en-US" dirty="0" smtClean="0"/>
          </a:p>
        </p:txBody>
      </p:sp>
    </p:spTree>
    <p:extLst>
      <p:ext uri="{BB962C8B-B14F-4D97-AF65-F5344CB8AC3E}">
        <p14:creationId xmlns="" xmlns:p14="http://schemas.microsoft.com/office/powerpoint/2010/main" val="11970390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1212" y="457201"/>
            <a:ext cx="8329745" cy="1523999"/>
          </a:xfrm>
        </p:spPr>
        <p:txBody>
          <a:bodyPr>
            <a:normAutofit/>
          </a:bodyPr>
          <a:lstStyle/>
          <a:p>
            <a:r>
              <a:rPr lang="en-US" sz="2800" dirty="0"/>
              <a:t>Professional and Ethical </a:t>
            </a:r>
            <a:r>
              <a:rPr lang="en-US" sz="2800" dirty="0" smtClean="0"/>
              <a:t>Responsibility  </a:t>
            </a:r>
            <a:r>
              <a:rPr lang="en-US" sz="2800" dirty="0"/>
              <a:t>of the </a:t>
            </a:r>
            <a:r>
              <a:rPr lang="en-US" sz="2800" dirty="0" smtClean="0"/>
              <a:t>student: </a:t>
            </a:r>
            <a:endParaRPr lang="en-US" sz="2800" dirty="0"/>
          </a:p>
        </p:txBody>
      </p:sp>
      <p:sp>
        <p:nvSpPr>
          <p:cNvPr id="3" name="Subtitle 2"/>
          <p:cNvSpPr>
            <a:spLocks noGrp="1"/>
          </p:cNvSpPr>
          <p:nvPr>
            <p:ph type="subTitle" idx="1"/>
          </p:nvPr>
        </p:nvSpPr>
        <p:spPr>
          <a:xfrm>
            <a:off x="3351212" y="1981200"/>
            <a:ext cx="8329745" cy="4267200"/>
          </a:xfrm>
        </p:spPr>
        <p:txBody>
          <a:bodyPr>
            <a:normAutofit/>
          </a:bodyPr>
          <a:lstStyle/>
          <a:p>
            <a:endParaRPr lang="en-US" dirty="0" smtClean="0"/>
          </a:p>
          <a:p>
            <a:pPr marL="457200" indent="-457200">
              <a:buFont typeface="Arial" panose="020B0604020202020204" pitchFamily="34" charset="0"/>
              <a:buChar char="•"/>
            </a:pPr>
            <a:r>
              <a:rPr lang="en-US" dirty="0" smtClean="0">
                <a:solidFill>
                  <a:srgbClr val="FF0000"/>
                </a:solidFill>
              </a:rPr>
              <a:t>Clarify </a:t>
            </a:r>
            <a:r>
              <a:rPr lang="en-US" dirty="0">
                <a:solidFill>
                  <a:srgbClr val="FF0000"/>
                </a:solidFill>
              </a:rPr>
              <a:t>with collaborators </a:t>
            </a:r>
            <a:r>
              <a:rPr lang="en-US" dirty="0"/>
              <a:t>who owns any work products (data or designs), and how those products may be used. </a:t>
            </a:r>
          </a:p>
        </p:txBody>
      </p:sp>
    </p:spTree>
    <p:extLst>
      <p:ext uri="{BB962C8B-B14F-4D97-AF65-F5344CB8AC3E}">
        <p14:creationId xmlns="" xmlns:p14="http://schemas.microsoft.com/office/powerpoint/2010/main" val="91360622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589" y="4419600"/>
            <a:ext cx="7008574" cy="381000"/>
          </a:xfrm>
        </p:spPr>
        <p:txBody>
          <a:bodyPr>
            <a:normAutofit fontScale="90000"/>
          </a:bodyPr>
          <a:lstStyle/>
          <a:p>
            <a:endParaRPr lang="en-US" dirty="0"/>
          </a:p>
        </p:txBody>
      </p:sp>
      <p:sp>
        <p:nvSpPr>
          <p:cNvPr id="3" name="Text Placeholder 2"/>
          <p:cNvSpPr>
            <a:spLocks noGrp="1"/>
          </p:cNvSpPr>
          <p:nvPr>
            <p:ph type="body" idx="1"/>
          </p:nvPr>
        </p:nvSpPr>
        <p:spPr>
          <a:xfrm>
            <a:off x="812589" y="838200"/>
            <a:ext cx="7008574" cy="3352800"/>
          </a:xfrm>
        </p:spPr>
        <p:txBody>
          <a:bodyPr>
            <a:normAutofit/>
          </a:bodyPr>
          <a:lstStyle/>
          <a:p>
            <a:r>
              <a:rPr lang="en-US" dirty="0"/>
              <a:t>THESIS CLASS </a:t>
            </a:r>
            <a:r>
              <a:rPr lang="en-US" dirty="0" smtClean="0"/>
              <a:t>:</a:t>
            </a:r>
          </a:p>
          <a:p>
            <a:r>
              <a:rPr lang="en-US" dirty="0" smtClean="0"/>
              <a:t>COMP </a:t>
            </a:r>
            <a:r>
              <a:rPr lang="en-US" dirty="0"/>
              <a:t>4163 – Fundamentals of Research (3 units/3 hours</a:t>
            </a:r>
            <a:r>
              <a:rPr lang="en-US" dirty="0" smtClean="0"/>
              <a:t>)</a:t>
            </a:r>
          </a:p>
          <a:p>
            <a:r>
              <a:rPr lang="en-US" dirty="0" smtClean="0"/>
              <a:t> </a:t>
            </a:r>
            <a:r>
              <a:rPr lang="en-US" dirty="0"/>
              <a:t>and </a:t>
            </a:r>
            <a:endParaRPr lang="en-US" dirty="0" smtClean="0"/>
          </a:p>
          <a:p>
            <a:r>
              <a:rPr lang="en-US" dirty="0" smtClean="0"/>
              <a:t>COMP </a:t>
            </a:r>
            <a:r>
              <a:rPr lang="en-US" dirty="0"/>
              <a:t>4173 – Thesis Writing (3 units/3 hours) under 2010 Curriculum). COSC </a:t>
            </a:r>
            <a:r>
              <a:rPr lang="en-US" dirty="0" smtClean="0"/>
              <a:t>4013</a:t>
            </a:r>
            <a:endParaRPr lang="en-US" dirty="0"/>
          </a:p>
        </p:txBody>
      </p:sp>
    </p:spTree>
    <p:extLst>
      <p:ext uri="{BB962C8B-B14F-4D97-AF65-F5344CB8AC3E}">
        <p14:creationId xmlns="" xmlns:p14="http://schemas.microsoft.com/office/powerpoint/2010/main" val="93319736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2387599"/>
          </a:xfrm>
        </p:spPr>
        <p:txBody>
          <a:bodyPr>
            <a:normAutofit fontScale="90000"/>
          </a:bodyPr>
          <a:lstStyle/>
          <a:p>
            <a:r>
              <a:rPr lang="en-US" sz="4000" dirty="0" smtClean="0"/>
              <a:t>Research Goals (</a:t>
            </a:r>
            <a:r>
              <a:rPr lang="en-US" sz="4000" dirty="0" err="1" smtClean="0"/>
              <a:t>Zulueta</a:t>
            </a:r>
            <a:r>
              <a:rPr lang="en-US" sz="4000" dirty="0" smtClean="0"/>
              <a:t> &amp; </a:t>
            </a:r>
            <a:r>
              <a:rPr lang="en-US" sz="4000" dirty="0" err="1" smtClean="0"/>
              <a:t>Costales</a:t>
            </a:r>
            <a:r>
              <a:rPr lang="en-US" sz="4000" dirty="0" smtClean="0"/>
              <a:t>, 2003):</a:t>
            </a:r>
            <a:br>
              <a:rPr lang="en-US" sz="4000" dirty="0" smtClean="0"/>
            </a:br>
            <a:r>
              <a:rPr lang="en-US" dirty="0"/>
              <a:t/>
            </a:r>
            <a:br>
              <a:rPr lang="en-US" dirty="0"/>
            </a:br>
            <a:r>
              <a:rPr lang="en-US" dirty="0" smtClean="0"/>
              <a:t/>
            </a:r>
            <a:br>
              <a:rPr lang="en-US" dirty="0" smtClean="0"/>
            </a:br>
            <a:endParaRPr lang="en-US" dirty="0"/>
          </a:p>
        </p:txBody>
      </p:sp>
      <p:sp>
        <p:nvSpPr>
          <p:cNvPr id="3" name="Subtitle 2"/>
          <p:cNvSpPr>
            <a:spLocks noGrp="1"/>
          </p:cNvSpPr>
          <p:nvPr>
            <p:ph type="subTitle" idx="1"/>
          </p:nvPr>
        </p:nvSpPr>
        <p:spPr>
          <a:xfrm>
            <a:off x="4672383" y="2209800"/>
            <a:ext cx="7008574" cy="3962400"/>
          </a:xfrm>
        </p:spPr>
        <p:txBody>
          <a:bodyPr>
            <a:normAutofit/>
          </a:bodyPr>
          <a:lstStyle/>
          <a:p>
            <a:endParaRPr lang="en-US" dirty="0" smtClean="0"/>
          </a:p>
          <a:p>
            <a:pPr marL="457200" indent="-457200">
              <a:buFontTx/>
              <a:buChar char="-"/>
            </a:pPr>
            <a:r>
              <a:rPr lang="en-US" dirty="0" smtClean="0"/>
              <a:t>Improve quality of life</a:t>
            </a:r>
          </a:p>
          <a:p>
            <a:pPr marL="457200" indent="-457200">
              <a:buFontTx/>
              <a:buChar char="-"/>
            </a:pPr>
            <a:endParaRPr lang="en-US" dirty="0" smtClean="0"/>
          </a:p>
          <a:p>
            <a:pPr marL="457200" indent="-457200">
              <a:buFontTx/>
              <a:buChar char="-"/>
            </a:pPr>
            <a:r>
              <a:rPr lang="en-US" dirty="0" smtClean="0"/>
              <a:t>Promote health and prolong life</a:t>
            </a:r>
          </a:p>
          <a:p>
            <a:pPr marL="457200" indent="-457200">
              <a:buFontTx/>
              <a:buChar char="-"/>
            </a:pPr>
            <a:endParaRPr lang="en-US" dirty="0" smtClean="0"/>
          </a:p>
          <a:p>
            <a:pPr marL="457200" indent="-457200">
              <a:buFontTx/>
              <a:buChar char="-"/>
            </a:pPr>
            <a:r>
              <a:rPr lang="en-US" dirty="0" smtClean="0"/>
              <a:t>Basis for decision making</a:t>
            </a:r>
          </a:p>
          <a:p>
            <a:pPr marL="457200" indent="-457200">
              <a:buFontTx/>
              <a:buChar char="-"/>
            </a:pPr>
            <a:endParaRPr lang="en-US" dirty="0" smtClean="0"/>
          </a:p>
          <a:p>
            <a:pPr marL="457200" indent="-457200">
              <a:buFontTx/>
              <a:buChar char="-"/>
            </a:pPr>
            <a:r>
              <a:rPr lang="en-US" dirty="0" smtClean="0"/>
              <a:t>Acquire deeper understanding about a topic</a:t>
            </a:r>
            <a:endParaRPr lang="en-US" dirty="0"/>
          </a:p>
        </p:txBody>
      </p:sp>
    </p:spTree>
    <p:extLst>
      <p:ext uri="{BB962C8B-B14F-4D97-AF65-F5344CB8AC3E}">
        <p14:creationId xmlns="" xmlns:p14="http://schemas.microsoft.com/office/powerpoint/2010/main" val="30104990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 4163</a:t>
            </a:r>
            <a:endParaRPr lang="en-US" dirty="0"/>
          </a:p>
        </p:txBody>
      </p:sp>
      <p:sp>
        <p:nvSpPr>
          <p:cNvPr id="3" name="Text Placeholder 2"/>
          <p:cNvSpPr>
            <a:spLocks noGrp="1"/>
          </p:cNvSpPr>
          <p:nvPr>
            <p:ph type="body" idx="1"/>
          </p:nvPr>
        </p:nvSpPr>
        <p:spPr>
          <a:xfrm>
            <a:off x="812589" y="609600"/>
            <a:ext cx="7008574" cy="3835400"/>
          </a:xfrm>
        </p:spPr>
        <p:txBody>
          <a:bodyPr>
            <a:normAutofit/>
          </a:bodyPr>
          <a:lstStyle/>
          <a:p>
            <a:r>
              <a:rPr lang="en-US" dirty="0"/>
              <a:t>will consist of </a:t>
            </a:r>
            <a:endParaRPr lang="en-US" dirty="0" smtClean="0"/>
          </a:p>
          <a:p>
            <a:pPr marL="457200" indent="-457200">
              <a:buFont typeface="Arial" panose="020B0604020202020204" pitchFamily="34" charset="0"/>
              <a:buChar char="•"/>
            </a:pPr>
            <a:r>
              <a:rPr lang="en-US" dirty="0" smtClean="0"/>
              <a:t>defining </a:t>
            </a:r>
            <a:r>
              <a:rPr lang="en-US" dirty="0"/>
              <a:t>a topic, </a:t>
            </a:r>
            <a:endParaRPr lang="en-US" dirty="0" smtClean="0"/>
          </a:p>
          <a:p>
            <a:pPr marL="457200" indent="-457200">
              <a:buFont typeface="Arial" panose="020B0604020202020204" pitchFamily="34" charset="0"/>
              <a:buChar char="•"/>
            </a:pPr>
            <a:r>
              <a:rPr lang="en-US" dirty="0" smtClean="0"/>
              <a:t>researching </a:t>
            </a:r>
            <a:r>
              <a:rPr lang="en-US" dirty="0"/>
              <a:t>and reviewing </a:t>
            </a:r>
            <a:r>
              <a:rPr lang="en-US" dirty="0" smtClean="0"/>
              <a:t>literatures,</a:t>
            </a:r>
          </a:p>
          <a:p>
            <a:pPr marL="457200" indent="-457200">
              <a:buFont typeface="Arial" panose="020B0604020202020204" pitchFamily="34" charset="0"/>
              <a:buChar char="•"/>
            </a:pPr>
            <a:r>
              <a:rPr lang="en-US" dirty="0" smtClean="0"/>
              <a:t>identifying </a:t>
            </a:r>
            <a:r>
              <a:rPr lang="en-US" dirty="0"/>
              <a:t>the methods best suited </a:t>
            </a:r>
            <a:r>
              <a:rPr lang="en-US" dirty="0" smtClean="0"/>
              <a:t>for collecting and analyzing data</a:t>
            </a:r>
          </a:p>
          <a:p>
            <a:pPr marL="457200" indent="-457200">
              <a:buFont typeface="Arial" panose="020B0604020202020204" pitchFamily="34" charset="0"/>
              <a:buChar char="•"/>
            </a:pPr>
            <a:r>
              <a:rPr lang="en-US" dirty="0" smtClean="0"/>
              <a:t>Developing the tool</a:t>
            </a:r>
          </a:p>
          <a:p>
            <a:pPr marL="457200" indent="-457200">
              <a:buFont typeface="Arial" panose="020B0604020202020204" pitchFamily="34" charset="0"/>
              <a:buChar char="•"/>
            </a:pPr>
            <a:r>
              <a:rPr lang="en-US" dirty="0" smtClean="0"/>
              <a:t>Proposing the thesis project to the Thesis Defense Panel</a:t>
            </a:r>
          </a:p>
          <a:p>
            <a:pPr marL="457200" indent="-457200">
              <a:buFont typeface="Arial" panose="020B0604020202020204" pitchFamily="34" charset="0"/>
              <a:buChar char="•"/>
            </a:pPr>
            <a:endParaRPr lang="en-US" dirty="0"/>
          </a:p>
        </p:txBody>
      </p:sp>
    </p:spTree>
    <p:extLst>
      <p:ext uri="{BB962C8B-B14F-4D97-AF65-F5344CB8AC3E}">
        <p14:creationId xmlns="" xmlns:p14="http://schemas.microsoft.com/office/powerpoint/2010/main" val="225057156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3"/>
          <p:cNvSpPr>
            <a:spLocks noGrp="1"/>
          </p:cNvSpPr>
          <p:nvPr>
            <p:ph type="body" sz="half" idx="2"/>
          </p:nvPr>
        </p:nvSpPr>
        <p:spPr/>
        <p:txBody>
          <a:bodyPr>
            <a:normAutofit/>
          </a:bodyPr>
          <a:lstStyle/>
          <a:p>
            <a:r>
              <a:rPr lang="en-US" sz="2800" dirty="0" smtClean="0"/>
              <a:t>Criteria of a good Research</a:t>
            </a:r>
            <a:endParaRPr lang="en-US" sz="2800" dirty="0"/>
          </a:p>
        </p:txBody>
      </p:sp>
      <p:sp>
        <p:nvSpPr>
          <p:cNvPr id="3" name="Content Placeholder 2"/>
          <p:cNvSpPr>
            <a:spLocks noGrp="1"/>
          </p:cNvSpPr>
          <p:nvPr>
            <p:ph idx="1"/>
          </p:nvPr>
        </p:nvSpPr>
        <p:spPr/>
        <p:txBody>
          <a:bodyPr/>
          <a:lstStyle/>
          <a:p>
            <a:pPr algn="just"/>
            <a:r>
              <a:rPr lang="en-US" dirty="0" smtClean="0"/>
              <a:t>Purpose clearly defined</a:t>
            </a:r>
          </a:p>
          <a:p>
            <a:pPr algn="just"/>
            <a:r>
              <a:rPr lang="en-US" dirty="0" smtClean="0"/>
              <a:t>Detailed research process</a:t>
            </a:r>
          </a:p>
          <a:p>
            <a:pPr algn="just"/>
            <a:r>
              <a:rPr lang="en-US" dirty="0" smtClean="0"/>
              <a:t>Research design thoroughly planned</a:t>
            </a:r>
          </a:p>
          <a:p>
            <a:pPr algn="just"/>
            <a:r>
              <a:rPr lang="en-US" dirty="0" smtClean="0"/>
              <a:t>High ethical standards applied</a:t>
            </a:r>
          </a:p>
          <a:p>
            <a:pPr algn="just"/>
            <a:r>
              <a:rPr lang="en-US" dirty="0" smtClean="0"/>
              <a:t>Limitations frankly revealed</a:t>
            </a:r>
          </a:p>
          <a:p>
            <a:pPr algn="just"/>
            <a:r>
              <a:rPr lang="en-US" dirty="0" smtClean="0"/>
              <a:t>Adequate analysis for decision maker’s needs</a:t>
            </a:r>
          </a:p>
          <a:p>
            <a:pPr algn="just"/>
            <a:r>
              <a:rPr lang="en-US" dirty="0" smtClean="0"/>
              <a:t>Findings presented unambiguously</a:t>
            </a:r>
          </a:p>
          <a:p>
            <a:pPr algn="just"/>
            <a:r>
              <a:rPr lang="en-US" dirty="0" smtClean="0"/>
              <a:t>Conclusion justified</a:t>
            </a:r>
          </a:p>
          <a:p>
            <a:pPr algn="just"/>
            <a:r>
              <a:rPr lang="en-US" dirty="0" smtClean="0"/>
              <a:t>Researcher’s experience reflected</a:t>
            </a:r>
            <a:endParaRPr lang="en-US" dirty="0"/>
          </a:p>
        </p:txBody>
      </p:sp>
    </p:spTree>
    <p:extLst>
      <p:ext uri="{BB962C8B-B14F-4D97-AF65-F5344CB8AC3E}">
        <p14:creationId xmlns="" xmlns:p14="http://schemas.microsoft.com/office/powerpoint/2010/main" val="130855585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1400" dirty="0"/>
              <a:t>Fig. 1 The inspiration for the Research process model image </a:t>
            </a:r>
            <a:r>
              <a:rPr lang="en-US" sz="1400" dirty="0" smtClean="0"/>
              <a:t>below </a:t>
            </a:r>
            <a:r>
              <a:rPr lang="en-US" sz="1400" dirty="0"/>
              <a:t>was the reflective model from: Edwards S. Bruce C. Reflective Internet Searching, an Action Research Model." In: Action Learning, Action Research and Process Management, Theory, Practice Praxis. Action Research Unit, Griffith University. 5th World Congress of Action Learning, Action Research and Process Management, University of </a:t>
            </a:r>
            <a:r>
              <a:rPr lang="en-US" sz="1400" dirty="0" err="1"/>
              <a:t>Ballarat</a:t>
            </a:r>
            <a:r>
              <a:rPr lang="en-US" sz="1400" dirty="0"/>
              <a:t>, Victoria, September, pp. 141-152. Cited in: Bruce, Christine Susan. "Information Literacy as a Catalyst for Educational Change: A Background Paper." U.S. National Commission on Libraries and Information Science, 2006. </a:t>
            </a:r>
          </a:p>
        </p:txBody>
      </p:sp>
      <p:sp>
        <p:nvSpPr>
          <p:cNvPr id="3" name="Content Placeholder 2"/>
          <p:cNvSpPr>
            <a:spLocks noGrp="1"/>
          </p:cNvSpPr>
          <p:nvPr>
            <p:ph idx="1"/>
          </p:nvPr>
        </p:nvSpPr>
        <p:spPr>
          <a:xfrm>
            <a:off x="1263358" y="1787828"/>
            <a:ext cx="10157354" cy="4470400"/>
          </a:xfrm>
        </p:spPr>
        <p:txBody>
          <a:bodyPr/>
          <a:lstStyle/>
          <a:p>
            <a:endParaRPr lang="en-US"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98612" y="1981200"/>
            <a:ext cx="9220200" cy="427702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20011948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589" y="5638800"/>
            <a:ext cx="7008574" cy="736600"/>
          </a:xfrm>
        </p:spPr>
        <p:txBody>
          <a:bodyPr>
            <a:normAutofit fontScale="90000"/>
          </a:bodyPr>
          <a:lstStyle/>
          <a:p>
            <a:endParaRPr lang="en-US" dirty="0"/>
          </a:p>
        </p:txBody>
      </p:sp>
      <p:sp>
        <p:nvSpPr>
          <p:cNvPr id="3" name="Text Placeholder 2"/>
          <p:cNvSpPr>
            <a:spLocks noGrp="1"/>
          </p:cNvSpPr>
          <p:nvPr>
            <p:ph type="body" idx="1"/>
          </p:nvPr>
        </p:nvSpPr>
        <p:spPr>
          <a:xfrm>
            <a:off x="1111038" y="604837"/>
            <a:ext cx="7008574" cy="5029200"/>
          </a:xfrm>
        </p:spPr>
        <p:txBody>
          <a:bodyPr>
            <a:normAutofit/>
          </a:bodyPr>
          <a:lstStyle/>
          <a:p>
            <a:endParaRPr lang="en-US" dirty="0"/>
          </a:p>
        </p:txBody>
      </p:sp>
      <p:pic>
        <p:nvPicPr>
          <p:cNvPr id="30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11038" y="436544"/>
            <a:ext cx="6888374" cy="504985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44595460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GB" sz="3200" dirty="0"/>
              <a:t>The following five phases outline a simple and effective strategy for conducting effective </a:t>
            </a:r>
            <a:r>
              <a:rPr lang="en-GB" sz="3200" dirty="0" smtClean="0"/>
              <a:t>research (</a:t>
            </a:r>
            <a:r>
              <a:rPr lang="en-GB" sz="3200" dirty="0" err="1"/>
              <a:t>H</a:t>
            </a:r>
            <a:r>
              <a:rPr lang="en-GB" sz="3200" dirty="0" err="1" smtClean="0"/>
              <a:t>anacek</a:t>
            </a:r>
            <a:r>
              <a:rPr lang="en-GB" sz="3200" dirty="0" smtClean="0"/>
              <a:t>, </a:t>
            </a:r>
            <a:r>
              <a:rPr lang="en-GB" sz="3200" dirty="0" err="1" smtClean="0"/>
              <a:t>n.d.</a:t>
            </a:r>
            <a:r>
              <a:rPr lang="en-GB" sz="3200" dirty="0" smtClean="0"/>
              <a:t>) :</a:t>
            </a:r>
            <a:endParaRPr lang="en-US" sz="3200" dirty="0"/>
          </a:p>
        </p:txBody>
      </p:sp>
      <p:sp>
        <p:nvSpPr>
          <p:cNvPr id="14" name="Content Placeholder 13"/>
          <p:cNvSpPr>
            <a:spLocks noGrp="1"/>
          </p:cNvSpPr>
          <p:nvPr>
            <p:ph idx="1"/>
          </p:nvPr>
        </p:nvSpPr>
        <p:spPr/>
        <p:txBody>
          <a:bodyPr/>
          <a:lstStyle/>
          <a:p>
            <a:pPr marL="0" indent="0">
              <a:buNone/>
            </a:pPr>
            <a:r>
              <a:rPr lang="en-GB" b="1" dirty="0"/>
              <a:t>I.   The conceptual phase</a:t>
            </a:r>
            <a:endParaRPr lang="en-US" dirty="0"/>
          </a:p>
          <a:p>
            <a:pPr marL="0" indent="0">
              <a:buNone/>
            </a:pPr>
            <a:r>
              <a:rPr lang="en-GB" b="1" dirty="0"/>
              <a:t>II. Phase of construction of research design</a:t>
            </a:r>
            <a:endParaRPr lang="en-US" dirty="0"/>
          </a:p>
          <a:p>
            <a:pPr marL="0" indent="0">
              <a:buNone/>
            </a:pPr>
            <a:r>
              <a:rPr lang="en-GB" b="1" dirty="0"/>
              <a:t>III. Empiric phase</a:t>
            </a:r>
            <a:endParaRPr lang="en-US" dirty="0"/>
          </a:p>
          <a:p>
            <a:pPr marL="0" indent="0">
              <a:buNone/>
            </a:pPr>
            <a:r>
              <a:rPr lang="en-GB" b="1" dirty="0"/>
              <a:t>IV. Analytic phase</a:t>
            </a:r>
            <a:endParaRPr lang="en-US" dirty="0"/>
          </a:p>
          <a:p>
            <a:pPr marL="0" indent="0">
              <a:buNone/>
            </a:pPr>
            <a:r>
              <a:rPr lang="en-GB" b="1" dirty="0"/>
              <a:t>V.  Disseminative phase</a:t>
            </a:r>
            <a:endParaRPr lang="en-US" dirty="0"/>
          </a:p>
          <a:p>
            <a:pPr marL="0" indent="0">
              <a:buNone/>
            </a:pPr>
            <a:endParaRPr lang="en-US" dirty="0"/>
          </a:p>
        </p:txBody>
      </p:sp>
    </p:spTree>
    <p:extLst>
      <p:ext uri="{BB962C8B-B14F-4D97-AF65-F5344CB8AC3E}">
        <p14:creationId xmlns="" xmlns:p14="http://schemas.microsoft.com/office/powerpoint/2010/main" val="71118295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200" dirty="0" smtClean="0"/>
              <a:t>Research Process (Kothari, 2004)</a:t>
            </a:r>
            <a:endParaRPr lang="en-US" sz="3200" dirty="0"/>
          </a:p>
        </p:txBody>
      </p:sp>
      <p:sp>
        <p:nvSpPr>
          <p:cNvPr id="14" name="Content Placeholder 13"/>
          <p:cNvSpPr>
            <a:spLocks noGrp="1"/>
          </p:cNvSpPr>
          <p:nvPr>
            <p:ph idx="1"/>
          </p:nvPr>
        </p:nvSpPr>
        <p:spPr/>
        <p:txBody>
          <a:bodyPr>
            <a:normAutofit fontScale="92500"/>
          </a:bodyPr>
          <a:lstStyle/>
          <a:p>
            <a:pPr marL="0" indent="0">
              <a:buNone/>
            </a:pPr>
            <a:r>
              <a:rPr lang="en-GB" b="1" dirty="0"/>
              <a:t>I.   </a:t>
            </a:r>
            <a:r>
              <a:rPr lang="en-GB" b="1" dirty="0" smtClean="0"/>
              <a:t>Define Research Problem</a:t>
            </a:r>
            <a:endParaRPr lang="en-US" dirty="0"/>
          </a:p>
          <a:p>
            <a:pPr marL="0" indent="0">
              <a:buNone/>
            </a:pPr>
            <a:r>
              <a:rPr lang="en-GB" b="1" dirty="0"/>
              <a:t>II. </a:t>
            </a:r>
            <a:r>
              <a:rPr lang="en-GB" b="1" dirty="0" smtClean="0"/>
              <a:t>Review the Literature </a:t>
            </a:r>
          </a:p>
          <a:p>
            <a:pPr marL="0" indent="0">
              <a:buNone/>
            </a:pPr>
            <a:r>
              <a:rPr lang="en-GB" b="1" dirty="0"/>
              <a:t> </a:t>
            </a:r>
            <a:r>
              <a:rPr lang="en-GB" b="1" dirty="0" smtClean="0"/>
              <a:t>   (review concepts and theories, review previous research findings)</a:t>
            </a:r>
            <a:endParaRPr lang="en-US" dirty="0"/>
          </a:p>
          <a:p>
            <a:pPr marL="0" indent="0">
              <a:buNone/>
            </a:pPr>
            <a:r>
              <a:rPr lang="en-GB" b="1" dirty="0"/>
              <a:t>III. </a:t>
            </a:r>
            <a:r>
              <a:rPr lang="en-GB" b="1" dirty="0" smtClean="0"/>
              <a:t>Formulate Hypotheses</a:t>
            </a:r>
            <a:endParaRPr lang="en-US" dirty="0"/>
          </a:p>
          <a:p>
            <a:pPr marL="0" indent="0">
              <a:buNone/>
            </a:pPr>
            <a:r>
              <a:rPr lang="en-GB" b="1" dirty="0"/>
              <a:t>IV. </a:t>
            </a:r>
            <a:r>
              <a:rPr lang="en-GB" b="1" dirty="0" smtClean="0"/>
              <a:t>Prepare the Research Design</a:t>
            </a:r>
            <a:endParaRPr lang="en-US" dirty="0"/>
          </a:p>
          <a:p>
            <a:pPr marL="514350" indent="-514350">
              <a:buAutoNum type="romanUcPeriod" startAt="5"/>
            </a:pPr>
            <a:r>
              <a:rPr lang="en-GB" b="1" dirty="0" smtClean="0"/>
              <a:t>Collect data</a:t>
            </a:r>
          </a:p>
          <a:p>
            <a:pPr marL="514350" indent="-514350">
              <a:buAutoNum type="romanUcPeriod" startAt="5"/>
            </a:pPr>
            <a:r>
              <a:rPr lang="en-GB" b="1" dirty="0" smtClean="0"/>
              <a:t>Analyze data</a:t>
            </a:r>
          </a:p>
          <a:p>
            <a:pPr marL="514350" indent="-514350">
              <a:buAutoNum type="romanUcPeriod" startAt="5"/>
            </a:pPr>
            <a:r>
              <a:rPr lang="en-GB" b="1" dirty="0" smtClean="0"/>
              <a:t>Interpret and Report Data</a:t>
            </a:r>
            <a:endParaRPr lang="en-US" dirty="0"/>
          </a:p>
          <a:p>
            <a:pPr marL="0" indent="0">
              <a:buNone/>
            </a:pPr>
            <a:endParaRPr lang="en-US" dirty="0"/>
          </a:p>
        </p:txBody>
      </p:sp>
    </p:spTree>
    <p:extLst>
      <p:ext uri="{BB962C8B-B14F-4D97-AF65-F5344CB8AC3E}">
        <p14:creationId xmlns="" xmlns:p14="http://schemas.microsoft.com/office/powerpoint/2010/main" val="2244710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17308" y="76200"/>
            <a:ext cx="10768303" cy="1397000"/>
          </a:xfrm>
        </p:spPr>
        <p:txBody>
          <a:bodyPr>
            <a:normAutofit/>
          </a:bodyPr>
          <a:lstStyle/>
          <a:p>
            <a:r>
              <a:rPr lang="en-US" sz="3200" dirty="0" smtClean="0"/>
              <a:t>Research Structure in Layman’s term </a:t>
            </a:r>
            <a:br>
              <a:rPr lang="en-US" sz="3200" dirty="0" smtClean="0"/>
            </a:br>
            <a:r>
              <a:rPr lang="en-US" sz="3200" dirty="0"/>
              <a:t>(</a:t>
            </a:r>
            <a:r>
              <a:rPr lang="en-US" sz="2400" dirty="0"/>
              <a:t>https://</a:t>
            </a:r>
            <a:r>
              <a:rPr lang="en-US" sz="2400" dirty="0" smtClean="0"/>
              <a:t>www.uq.edu.au/student-services/phdwriting/phfaq05.html)</a:t>
            </a:r>
            <a:endParaRPr lang="en-US" sz="3200" dirty="0"/>
          </a:p>
        </p:txBody>
      </p:sp>
      <p:graphicFrame>
        <p:nvGraphicFramePr>
          <p:cNvPr id="2" name="Content Placeholder 1"/>
          <p:cNvGraphicFramePr>
            <a:graphicFrameLocks noGrp="1"/>
          </p:cNvGraphicFramePr>
          <p:nvPr>
            <p:ph idx="1"/>
            <p:extLst>
              <p:ext uri="{D42A27DB-BD31-4B8C-83A1-F6EECF244321}">
                <p14:modId xmlns="" xmlns:p14="http://schemas.microsoft.com/office/powerpoint/2010/main" val="4209048316"/>
              </p:ext>
            </p:extLst>
          </p:nvPr>
        </p:nvGraphicFramePr>
        <p:xfrm>
          <a:off x="2133280" y="1904999"/>
          <a:ext cx="9141382" cy="4419600"/>
        </p:xfrm>
        <a:graphic>
          <a:graphicData uri="http://schemas.openxmlformats.org/drawingml/2006/table">
            <a:tbl>
              <a:tblPr firstRow="1" firstCol="1" bandRow="1">
                <a:tableStyleId>{69012ECD-51FC-41F1-AA8D-1B2483CD663E}</a:tableStyleId>
              </a:tblPr>
              <a:tblGrid>
                <a:gridCol w="4570691"/>
                <a:gridCol w="4570691"/>
              </a:tblGrid>
              <a:tr h="708188">
                <a:tc>
                  <a:txBody>
                    <a:bodyPr/>
                    <a:lstStyle/>
                    <a:p>
                      <a:pPr marL="0" marR="0">
                        <a:lnSpc>
                          <a:spcPct val="107000"/>
                        </a:lnSpc>
                        <a:spcBef>
                          <a:spcPts val="0"/>
                        </a:spcBef>
                        <a:spcAft>
                          <a:spcPts val="0"/>
                        </a:spcAft>
                      </a:pPr>
                      <a:r>
                        <a:rPr lang="en-US" sz="1200">
                          <a:effectLst/>
                        </a:rPr>
                        <a:t>Why am I doing 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Introduction</a:t>
                      </a:r>
                      <a:br>
                        <a:rPr lang="en-US" sz="1200">
                          <a:effectLst/>
                        </a:rPr>
                      </a:br>
                      <a:r>
                        <a:rPr lang="en-US" sz="1200">
                          <a:effectLst/>
                        </a:rPr>
                        <a:t>Significance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nchor="ctr"/>
                </a:tc>
              </a:tr>
              <a:tr h="708362">
                <a:tc>
                  <a:txBody>
                    <a:bodyPr/>
                    <a:lstStyle/>
                    <a:p>
                      <a:pPr marL="0" marR="0">
                        <a:lnSpc>
                          <a:spcPct val="107000"/>
                        </a:lnSpc>
                        <a:spcBef>
                          <a:spcPts val="0"/>
                        </a:spcBef>
                        <a:spcAft>
                          <a:spcPts val="0"/>
                        </a:spcAft>
                      </a:pPr>
                      <a:r>
                        <a:rPr lang="en-US" sz="1200">
                          <a:effectLst/>
                        </a:rPr>
                        <a:t>What is known?</a:t>
                      </a:r>
                      <a:br>
                        <a:rPr lang="en-US" sz="1200">
                          <a:effectLst/>
                        </a:rPr>
                      </a:br>
                      <a:r>
                        <a:rPr lang="en-US" sz="1200">
                          <a:effectLst/>
                        </a:rPr>
                        <a:t>What is 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Review of research</a:t>
                      </a:r>
                      <a:br>
                        <a:rPr lang="en-US" sz="1200">
                          <a:effectLst/>
                        </a:rPr>
                      </a:br>
                      <a:r>
                        <a:rPr lang="en-US" sz="1200">
                          <a:effectLst/>
                        </a:rPr>
                        <a:t>Identifying gaps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r>
              <a:tr h="439068">
                <a:tc>
                  <a:txBody>
                    <a:bodyPr/>
                    <a:lstStyle/>
                    <a:p>
                      <a:pPr marL="0" marR="0">
                        <a:lnSpc>
                          <a:spcPct val="107000"/>
                        </a:lnSpc>
                        <a:spcBef>
                          <a:spcPts val="0"/>
                        </a:spcBef>
                        <a:spcAft>
                          <a:spcPts val="0"/>
                        </a:spcAft>
                      </a:pPr>
                      <a:r>
                        <a:rPr lang="en-US" sz="1200">
                          <a:effectLst/>
                        </a:rPr>
                        <a:t>What do I hope to discover?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Aims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r>
              <a:tr h="439068">
                <a:tc>
                  <a:txBody>
                    <a:bodyPr/>
                    <a:lstStyle/>
                    <a:p>
                      <a:pPr marL="0" marR="0">
                        <a:lnSpc>
                          <a:spcPct val="107000"/>
                        </a:lnSpc>
                        <a:spcBef>
                          <a:spcPts val="0"/>
                        </a:spcBef>
                        <a:spcAft>
                          <a:spcPts val="0"/>
                        </a:spcAft>
                      </a:pPr>
                      <a:r>
                        <a:rPr lang="en-US" sz="1200">
                          <a:effectLst/>
                        </a:rPr>
                        <a:t>How am I going to discover 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Methodology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r>
              <a:tr h="439068">
                <a:tc>
                  <a:txBody>
                    <a:bodyPr/>
                    <a:lstStyle/>
                    <a:p>
                      <a:pPr marL="0" marR="0">
                        <a:lnSpc>
                          <a:spcPct val="107000"/>
                        </a:lnSpc>
                        <a:spcBef>
                          <a:spcPts val="0"/>
                        </a:spcBef>
                        <a:spcAft>
                          <a:spcPts val="0"/>
                        </a:spcAft>
                      </a:pPr>
                      <a:r>
                        <a:rPr lang="en-US" sz="1200">
                          <a:effectLst/>
                        </a:rPr>
                        <a:t>What have I found?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Results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r>
              <a:tr h="439068">
                <a:tc>
                  <a:txBody>
                    <a:bodyPr/>
                    <a:lstStyle/>
                    <a:p>
                      <a:pPr marL="0" marR="0">
                        <a:lnSpc>
                          <a:spcPct val="107000"/>
                        </a:lnSpc>
                        <a:spcBef>
                          <a:spcPts val="0"/>
                        </a:spcBef>
                        <a:spcAft>
                          <a:spcPts val="0"/>
                        </a:spcAft>
                      </a:pPr>
                      <a:r>
                        <a:rPr lang="en-US" sz="1200">
                          <a:effectLst/>
                        </a:rPr>
                        <a:t>What does it 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Discussion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r>
              <a:tr h="1246778">
                <a:tc>
                  <a:txBody>
                    <a:bodyPr/>
                    <a:lstStyle/>
                    <a:p>
                      <a:pPr marL="0" marR="0">
                        <a:lnSpc>
                          <a:spcPct val="107000"/>
                        </a:lnSpc>
                        <a:spcBef>
                          <a:spcPts val="0"/>
                        </a:spcBef>
                        <a:spcAft>
                          <a:spcPts val="0"/>
                        </a:spcAft>
                      </a:pPr>
                      <a:r>
                        <a:rPr lang="en-US" sz="1200">
                          <a:effectLst/>
                        </a:rPr>
                        <a:t>So what? What are the possible applications or recommendations?</a:t>
                      </a:r>
                      <a:br>
                        <a:rPr lang="en-US" sz="1200">
                          <a:effectLst/>
                        </a:rPr>
                      </a:br>
                      <a:r>
                        <a:rPr lang="en-US" sz="1200">
                          <a:effectLst/>
                        </a:rPr>
                        <a:t>What contribution does it make to knowledge? What next?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dirty="0">
                          <a:effectLst/>
                        </a:rPr>
                        <a:t>Conclusions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r>
            </a:tbl>
          </a:graphicData>
        </a:graphic>
      </p:graphicFrame>
    </p:spTree>
    <p:extLst>
      <p:ext uri="{BB962C8B-B14F-4D97-AF65-F5344CB8AC3E}">
        <p14:creationId xmlns="" xmlns:p14="http://schemas.microsoft.com/office/powerpoint/2010/main" val="21570375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589" y="5410200"/>
            <a:ext cx="7008574" cy="965200"/>
          </a:xfrm>
        </p:spPr>
        <p:txBody>
          <a:bodyPr/>
          <a:lstStyle/>
          <a:p>
            <a:r>
              <a:rPr lang="en-US" dirty="0" smtClean="0"/>
              <a:t>Thesis Structure</a:t>
            </a:r>
            <a:endParaRPr lang="en-US" dirty="0"/>
          </a:p>
        </p:txBody>
      </p:sp>
      <p:sp>
        <p:nvSpPr>
          <p:cNvPr id="3" name="Text Placeholder 2"/>
          <p:cNvSpPr>
            <a:spLocks noGrp="1"/>
          </p:cNvSpPr>
          <p:nvPr>
            <p:ph type="body" idx="1"/>
          </p:nvPr>
        </p:nvSpPr>
        <p:spPr>
          <a:xfrm>
            <a:off x="812589" y="609600"/>
            <a:ext cx="7008574" cy="4343400"/>
          </a:xfrm>
        </p:spPr>
        <p:txBody>
          <a:bodyPr>
            <a:normAutofit/>
          </a:bodyPr>
          <a:lstStyle/>
          <a:p>
            <a:endParaRPr lang="en-US" dirty="0"/>
          </a:p>
        </p:txBody>
      </p:sp>
      <p:pic>
        <p:nvPicPr>
          <p:cNvPr id="4" name="Picture 3"/>
          <p:cNvPicPr/>
          <p:nvPr/>
        </p:nvPicPr>
        <p:blipFill>
          <a:blip r:embed="rId3" cstate="print"/>
          <a:stretch>
            <a:fillRect/>
          </a:stretch>
        </p:blipFill>
        <p:spPr>
          <a:xfrm>
            <a:off x="812589" y="609600"/>
            <a:ext cx="7008573" cy="4343400"/>
          </a:xfrm>
          <a:prstGeom prst="rect">
            <a:avLst/>
          </a:prstGeom>
        </p:spPr>
      </p:pic>
    </p:spTree>
    <p:extLst>
      <p:ext uri="{BB962C8B-B14F-4D97-AF65-F5344CB8AC3E}">
        <p14:creationId xmlns="" xmlns:p14="http://schemas.microsoft.com/office/powerpoint/2010/main" val="287445355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589" y="5410200"/>
            <a:ext cx="7008574" cy="965200"/>
          </a:xfrm>
        </p:spPr>
        <p:txBody>
          <a:bodyPr/>
          <a:lstStyle/>
          <a:p>
            <a:r>
              <a:rPr lang="en-US" dirty="0" smtClean="0"/>
              <a:t>Thesis Problem</a:t>
            </a:r>
            <a:endParaRPr lang="en-US" dirty="0"/>
          </a:p>
        </p:txBody>
      </p:sp>
      <p:sp>
        <p:nvSpPr>
          <p:cNvPr id="3" name="Text Placeholder 2"/>
          <p:cNvSpPr>
            <a:spLocks noGrp="1"/>
          </p:cNvSpPr>
          <p:nvPr>
            <p:ph type="body" idx="1"/>
          </p:nvPr>
        </p:nvSpPr>
        <p:spPr>
          <a:xfrm>
            <a:off x="531812" y="609600"/>
            <a:ext cx="8610599" cy="4343400"/>
          </a:xfrm>
        </p:spPr>
        <p:txBody>
          <a:bodyPr>
            <a:normAutofit/>
          </a:bodyPr>
          <a:lstStyle/>
          <a:p>
            <a:r>
              <a:rPr lang="en-US" dirty="0" smtClean="0"/>
              <a:t>What </a:t>
            </a:r>
            <a:r>
              <a:rPr lang="en-US" dirty="0"/>
              <a:t>is the PROBLEM you are trying to solve? Or what is the research QUESTION you are trying to answer? </a:t>
            </a:r>
            <a:endParaRPr lang="en-US" dirty="0" smtClean="0"/>
          </a:p>
          <a:p>
            <a:endParaRPr lang="en-US" dirty="0"/>
          </a:p>
          <a:p>
            <a:r>
              <a:rPr lang="en-US" dirty="0" smtClean="0"/>
              <a:t>Why </a:t>
            </a:r>
            <a:r>
              <a:rPr lang="en-US" dirty="0"/>
              <a:t>is this problem/question worth solving/asking? Who would care? </a:t>
            </a:r>
            <a:endParaRPr lang="en-US" dirty="0" smtClean="0"/>
          </a:p>
          <a:p>
            <a:endParaRPr lang="en-US" dirty="0"/>
          </a:p>
          <a:p>
            <a:r>
              <a:rPr lang="en-US" dirty="0" smtClean="0"/>
              <a:t>How </a:t>
            </a:r>
            <a:r>
              <a:rPr lang="en-US" dirty="0"/>
              <a:t>have other people in the past tried to solve/answer it? </a:t>
            </a:r>
            <a:endParaRPr lang="en-US" dirty="0" smtClean="0"/>
          </a:p>
          <a:p>
            <a:endParaRPr lang="en-US" dirty="0"/>
          </a:p>
        </p:txBody>
      </p:sp>
    </p:spTree>
    <p:extLst>
      <p:ext uri="{BB962C8B-B14F-4D97-AF65-F5344CB8AC3E}">
        <p14:creationId xmlns="" xmlns:p14="http://schemas.microsoft.com/office/powerpoint/2010/main" val="32134356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589" y="5410200"/>
            <a:ext cx="7008574" cy="965200"/>
          </a:xfrm>
        </p:spPr>
        <p:txBody>
          <a:bodyPr/>
          <a:lstStyle/>
          <a:p>
            <a:r>
              <a:rPr lang="en-US" dirty="0" smtClean="0"/>
              <a:t>Thesis Problem</a:t>
            </a:r>
            <a:endParaRPr lang="en-US" dirty="0"/>
          </a:p>
        </p:txBody>
      </p:sp>
      <p:sp>
        <p:nvSpPr>
          <p:cNvPr id="3" name="Text Placeholder 2"/>
          <p:cNvSpPr>
            <a:spLocks noGrp="1"/>
          </p:cNvSpPr>
          <p:nvPr>
            <p:ph type="body" idx="1"/>
          </p:nvPr>
        </p:nvSpPr>
        <p:spPr>
          <a:xfrm>
            <a:off x="531812" y="609600"/>
            <a:ext cx="8610599" cy="4343400"/>
          </a:xfrm>
        </p:spPr>
        <p:txBody>
          <a:bodyPr>
            <a:normAutofit/>
          </a:bodyPr>
          <a:lstStyle/>
          <a:p>
            <a:r>
              <a:rPr lang="en-US" dirty="0" smtClean="0"/>
              <a:t>What </a:t>
            </a:r>
            <a:r>
              <a:rPr lang="en-US" dirty="0"/>
              <a:t>is your NEW approach to solving/answering this problem? Or what improvement are you making on an existing solution? </a:t>
            </a:r>
            <a:endParaRPr lang="en-US" dirty="0" smtClean="0"/>
          </a:p>
          <a:p>
            <a:endParaRPr lang="en-US" dirty="0"/>
          </a:p>
          <a:p>
            <a:r>
              <a:rPr lang="en-US" dirty="0" smtClean="0"/>
              <a:t>How </a:t>
            </a:r>
            <a:r>
              <a:rPr lang="en-US" dirty="0"/>
              <a:t>do you prove that the solution you came up with is a GOOD solution? </a:t>
            </a:r>
            <a:endParaRPr lang="en-US" dirty="0" smtClean="0"/>
          </a:p>
          <a:p>
            <a:endParaRPr lang="en-US" dirty="0"/>
          </a:p>
          <a:p>
            <a:r>
              <a:rPr lang="en-US" dirty="0" smtClean="0"/>
              <a:t>How </a:t>
            </a:r>
            <a:r>
              <a:rPr lang="en-US" dirty="0"/>
              <a:t>can you demonstrate that your solution works? </a:t>
            </a:r>
          </a:p>
        </p:txBody>
      </p:sp>
    </p:spTree>
    <p:extLst>
      <p:ext uri="{BB962C8B-B14F-4D97-AF65-F5344CB8AC3E}">
        <p14:creationId xmlns="" xmlns:p14="http://schemas.microsoft.com/office/powerpoint/2010/main" val="9690820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457201"/>
            <a:ext cx="7008574" cy="3429000"/>
          </a:xfrm>
        </p:spPr>
        <p:txBody>
          <a:bodyPr>
            <a:normAutofit fontScale="90000"/>
          </a:bodyPr>
          <a:lstStyle/>
          <a:p>
            <a:r>
              <a:rPr lang="en-US" sz="4000" dirty="0" smtClean="0"/>
              <a:t>Research Characteristics (</a:t>
            </a:r>
            <a:r>
              <a:rPr lang="en-US" sz="4000" dirty="0" err="1" smtClean="0"/>
              <a:t>Zulueta</a:t>
            </a:r>
            <a:r>
              <a:rPr lang="en-US" sz="4000" dirty="0" smtClean="0"/>
              <a:t> &amp; </a:t>
            </a:r>
            <a:r>
              <a:rPr lang="en-US" sz="4000" dirty="0" err="1" smtClean="0"/>
              <a:t>Costales</a:t>
            </a:r>
            <a:r>
              <a:rPr lang="en-US" sz="4000" dirty="0" smtClean="0"/>
              <a:t>, 2003):</a:t>
            </a:r>
            <a:br>
              <a:rPr lang="en-US" sz="4000" dirty="0" smtClean="0"/>
            </a:br>
            <a:r>
              <a:rPr lang="en-US" dirty="0"/>
              <a:t/>
            </a:r>
            <a:br>
              <a:rPr lang="en-US" dirty="0"/>
            </a:br>
            <a:r>
              <a:rPr lang="en-US" dirty="0" smtClean="0"/>
              <a:t/>
            </a:r>
            <a:br>
              <a:rPr lang="en-US" dirty="0" smtClean="0"/>
            </a:br>
            <a:endParaRPr lang="en-US" dirty="0"/>
          </a:p>
        </p:txBody>
      </p:sp>
      <p:sp>
        <p:nvSpPr>
          <p:cNvPr id="3" name="Subtitle 2"/>
          <p:cNvSpPr>
            <a:spLocks noGrp="1"/>
          </p:cNvSpPr>
          <p:nvPr>
            <p:ph type="subTitle" idx="1"/>
          </p:nvPr>
        </p:nvSpPr>
        <p:spPr>
          <a:xfrm>
            <a:off x="4672383" y="2209800"/>
            <a:ext cx="7008574" cy="2895600"/>
          </a:xfrm>
        </p:spPr>
        <p:txBody>
          <a:bodyPr>
            <a:normAutofit/>
          </a:bodyPr>
          <a:lstStyle/>
          <a:p>
            <a:pPr marL="514350" indent="-514350">
              <a:buFont typeface="+mj-lt"/>
              <a:buAutoNum type="arabicPeriod"/>
            </a:pPr>
            <a:r>
              <a:rPr lang="en-US" dirty="0" smtClean="0"/>
              <a:t>Empirical</a:t>
            </a:r>
          </a:p>
          <a:p>
            <a:pPr marL="514350" indent="-514350">
              <a:buFont typeface="+mj-lt"/>
              <a:buAutoNum type="arabicPeriod"/>
            </a:pPr>
            <a:r>
              <a:rPr lang="en-US" dirty="0" smtClean="0"/>
              <a:t>Logical</a:t>
            </a:r>
          </a:p>
          <a:p>
            <a:pPr marL="514350" indent="-514350">
              <a:buFont typeface="+mj-lt"/>
              <a:buAutoNum type="arabicPeriod"/>
            </a:pPr>
            <a:r>
              <a:rPr lang="en-US" dirty="0" smtClean="0"/>
              <a:t>Cyclical</a:t>
            </a:r>
          </a:p>
          <a:p>
            <a:pPr marL="514350" indent="-514350">
              <a:buFont typeface="+mj-lt"/>
              <a:buAutoNum type="arabicPeriod"/>
            </a:pPr>
            <a:r>
              <a:rPr lang="en-US" dirty="0" err="1" smtClean="0"/>
              <a:t>Replicability</a:t>
            </a:r>
            <a:endParaRPr lang="en-US" dirty="0" smtClean="0"/>
          </a:p>
          <a:p>
            <a:pPr marL="514350" indent="-514350">
              <a:buFont typeface="+mj-lt"/>
              <a:buAutoNum type="arabicPeriod"/>
            </a:pPr>
            <a:r>
              <a:rPr lang="en-US" dirty="0" smtClean="0"/>
              <a:t>Critical</a:t>
            </a:r>
            <a:endParaRPr lang="en-US" dirty="0"/>
          </a:p>
        </p:txBody>
      </p:sp>
    </p:spTree>
    <p:extLst>
      <p:ext uri="{BB962C8B-B14F-4D97-AF65-F5344CB8AC3E}">
        <p14:creationId xmlns="" xmlns:p14="http://schemas.microsoft.com/office/powerpoint/2010/main" val="428622891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589" y="5410200"/>
            <a:ext cx="7008574" cy="965200"/>
          </a:xfrm>
        </p:spPr>
        <p:txBody>
          <a:bodyPr/>
          <a:lstStyle/>
          <a:p>
            <a:r>
              <a:rPr lang="en-US" dirty="0" smtClean="0"/>
              <a:t>Assignment</a:t>
            </a:r>
            <a:endParaRPr lang="en-US" dirty="0"/>
          </a:p>
        </p:txBody>
      </p:sp>
      <p:sp>
        <p:nvSpPr>
          <p:cNvPr id="3" name="Text Placeholder 2"/>
          <p:cNvSpPr>
            <a:spLocks noGrp="1"/>
          </p:cNvSpPr>
          <p:nvPr>
            <p:ph type="body" idx="1"/>
          </p:nvPr>
        </p:nvSpPr>
        <p:spPr>
          <a:xfrm>
            <a:off x="531812" y="609600"/>
            <a:ext cx="8610599" cy="4343400"/>
          </a:xfrm>
        </p:spPr>
        <p:txBody>
          <a:bodyPr>
            <a:normAutofit/>
          </a:bodyPr>
          <a:lstStyle/>
          <a:p>
            <a:pPr>
              <a:lnSpc>
                <a:spcPct val="107000"/>
              </a:lnSpc>
              <a:spcAft>
                <a:spcPts val="800"/>
              </a:spcAft>
            </a:pPr>
            <a:endParaRPr lang="en-US" dirty="0"/>
          </a:p>
        </p:txBody>
      </p:sp>
    </p:spTree>
    <p:extLst>
      <p:ext uri="{BB962C8B-B14F-4D97-AF65-F5344CB8AC3E}">
        <p14:creationId xmlns="" xmlns:p14="http://schemas.microsoft.com/office/powerpoint/2010/main" val="67833379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589" y="5410200"/>
            <a:ext cx="7008574" cy="965200"/>
          </a:xfrm>
        </p:spPr>
        <p:txBody>
          <a:bodyPr/>
          <a:lstStyle/>
          <a:p>
            <a:r>
              <a:rPr lang="en-US" dirty="0" smtClean="0"/>
              <a:t>Assignment</a:t>
            </a:r>
            <a:endParaRPr lang="en-US" dirty="0"/>
          </a:p>
        </p:txBody>
      </p:sp>
      <p:sp>
        <p:nvSpPr>
          <p:cNvPr id="3" name="Text Placeholder 2"/>
          <p:cNvSpPr>
            <a:spLocks noGrp="1"/>
          </p:cNvSpPr>
          <p:nvPr>
            <p:ph type="body" idx="1"/>
          </p:nvPr>
        </p:nvSpPr>
        <p:spPr>
          <a:xfrm>
            <a:off x="531812" y="609600"/>
            <a:ext cx="9144000" cy="4343400"/>
          </a:xfrm>
        </p:spPr>
        <p:txBody>
          <a:bodyPr>
            <a:normAutofit fontScale="62500" lnSpcReduction="20000"/>
          </a:bodyPr>
          <a:lstStyle/>
          <a:p>
            <a:r>
              <a:rPr lang="en-US" dirty="0"/>
              <a:t>Assignment for July 4, </a:t>
            </a:r>
            <a:r>
              <a:rPr lang="en-US" dirty="0" smtClean="0"/>
              <a:t>2017</a:t>
            </a:r>
          </a:p>
          <a:p>
            <a:endParaRPr lang="en-US" dirty="0"/>
          </a:p>
          <a:p>
            <a:r>
              <a:rPr lang="en-US" dirty="0"/>
              <a:t>Read the following reports on Ethics of Research</a:t>
            </a:r>
            <a:r>
              <a:rPr lang="en-US" dirty="0" smtClean="0"/>
              <a:t>.</a:t>
            </a:r>
          </a:p>
          <a:p>
            <a:endParaRPr lang="en-US" dirty="0"/>
          </a:p>
          <a:p>
            <a:pPr marL="514350" indent="-514350"/>
            <a:r>
              <a:rPr lang="en-US" b="1" dirty="0"/>
              <a:t>Ethics in Research:</a:t>
            </a:r>
          </a:p>
          <a:p>
            <a:pPr marL="514350" lvl="0" indent="-514350"/>
            <a:r>
              <a:rPr lang="en-US" b="1" dirty="0"/>
              <a:t>Research Ethics by </a:t>
            </a:r>
            <a:r>
              <a:rPr lang="en-US" b="1" dirty="0" err="1"/>
              <a:t>Prashant</a:t>
            </a:r>
            <a:r>
              <a:rPr lang="en-US" b="1" dirty="0"/>
              <a:t> V. </a:t>
            </a:r>
            <a:r>
              <a:rPr lang="en-US" b="1" dirty="0" err="1"/>
              <a:t>Kamat</a:t>
            </a:r>
            <a:endParaRPr lang="en-US" b="1" dirty="0"/>
          </a:p>
          <a:p>
            <a:pPr marL="514350" indent="-514350"/>
            <a:r>
              <a:rPr lang="en-US" b="1" i="1" dirty="0"/>
              <a:t>https://www3.nd.edu/~pkamat/pdf/ethics.pdf</a:t>
            </a:r>
            <a:endParaRPr lang="en-US" b="1" dirty="0"/>
          </a:p>
          <a:p>
            <a:pPr marL="514350" indent="-514350"/>
            <a:r>
              <a:rPr lang="en-US" dirty="0"/>
              <a:t> </a:t>
            </a:r>
          </a:p>
          <a:p>
            <a:pPr marL="514350" lvl="0" indent="-514350"/>
            <a:r>
              <a:rPr lang="en-US" b="1" dirty="0" smtClean="0"/>
              <a:t>Five </a:t>
            </a:r>
            <a:r>
              <a:rPr lang="en-US" b="1" dirty="0"/>
              <a:t>Principles for Research Ethics by Deborah Smith</a:t>
            </a:r>
          </a:p>
          <a:p>
            <a:pPr marL="514350" indent="-514350"/>
            <a:r>
              <a:rPr lang="en-US" b="1" u="sng" dirty="0">
                <a:hlinkClick r:id="rId3"/>
              </a:rPr>
              <a:t>http://www.apa.org/monitor/jan03/principles.aspx</a:t>
            </a:r>
            <a:endParaRPr lang="en-US" b="1" dirty="0"/>
          </a:p>
          <a:p>
            <a:pPr marL="514350" indent="-514350"/>
            <a:r>
              <a:rPr lang="en-US" dirty="0"/>
              <a:t> </a:t>
            </a:r>
          </a:p>
          <a:p>
            <a:pPr marL="514350" lvl="0" indent="-514350"/>
            <a:r>
              <a:rPr lang="en-US" b="1" dirty="0"/>
              <a:t>Ethics in Research </a:t>
            </a:r>
          </a:p>
          <a:p>
            <a:pPr marL="514350" indent="-514350"/>
            <a:r>
              <a:rPr lang="en-US" b="1" u="sng" dirty="0">
                <a:hlinkClick r:id="rId4"/>
              </a:rPr>
              <a:t>http://libguides.library.cityu.edu.hk/researchmethods/ethics</a:t>
            </a:r>
            <a:endParaRPr lang="en-US" b="1" dirty="0"/>
          </a:p>
          <a:p>
            <a:pPr marL="514350" indent="-514350"/>
            <a:r>
              <a:rPr lang="en-US" dirty="0"/>
              <a:t> </a:t>
            </a:r>
          </a:p>
          <a:p>
            <a:pPr marL="514350" lvl="0" indent="-514350"/>
            <a:r>
              <a:rPr lang="en-US" b="1" dirty="0"/>
              <a:t>What is Ethics in Research &amp; Why is it Important by David B. </a:t>
            </a:r>
            <a:r>
              <a:rPr lang="en-US" b="1" dirty="0" err="1"/>
              <a:t>Resnik</a:t>
            </a:r>
            <a:r>
              <a:rPr lang="en-US" b="1" dirty="0"/>
              <a:t> </a:t>
            </a:r>
          </a:p>
          <a:p>
            <a:pPr marL="514350" indent="-514350"/>
            <a:r>
              <a:rPr lang="en-US" b="1" u="sng" dirty="0">
                <a:hlinkClick r:id="rId5"/>
              </a:rPr>
              <a:t>https://www.niehs.nih.gov/research/resources/bioethics/whatis/</a:t>
            </a:r>
            <a:endParaRPr lang="en-US" b="1" dirty="0"/>
          </a:p>
          <a:p>
            <a:pPr marL="514350" indent="-514350"/>
            <a:r>
              <a:rPr lang="en-US" dirty="0"/>
              <a:t> </a:t>
            </a:r>
          </a:p>
          <a:p>
            <a:pPr marL="514350" lvl="0" indent="-514350"/>
            <a:r>
              <a:rPr lang="en-US" b="1" dirty="0"/>
              <a:t>Ethical Dilemmas in Scientific Research and Professional Integrity by John </a:t>
            </a:r>
            <a:r>
              <a:rPr lang="en-US" b="1" dirty="0" err="1" smtClean="0"/>
              <a:t>Banja</a:t>
            </a:r>
            <a:endParaRPr lang="en-US" b="1" dirty="0"/>
          </a:p>
          <a:p>
            <a:pPr marL="514350" indent="-514350"/>
            <a:r>
              <a:rPr lang="en-US" b="1" u="sng" dirty="0">
                <a:hlinkClick r:id="rId6"/>
              </a:rPr>
              <a:t>http://www.actsi.org/discovery/ethics-center.html</a:t>
            </a:r>
            <a:endParaRPr lang="en-US" b="1" dirty="0"/>
          </a:p>
          <a:p>
            <a:endParaRPr lang="en-US" dirty="0"/>
          </a:p>
        </p:txBody>
      </p:sp>
    </p:spTree>
    <p:extLst>
      <p:ext uri="{BB962C8B-B14F-4D97-AF65-F5344CB8AC3E}">
        <p14:creationId xmlns="" xmlns:p14="http://schemas.microsoft.com/office/powerpoint/2010/main" val="16115555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3"/>
          <p:cNvSpPr>
            <a:spLocks noGrp="1"/>
          </p:cNvSpPr>
          <p:nvPr>
            <p:ph type="body" sz="half" idx="2"/>
          </p:nvPr>
        </p:nvSpPr>
        <p:spPr/>
        <p:txBody>
          <a:bodyPr>
            <a:normAutofit/>
          </a:bodyPr>
          <a:lstStyle/>
          <a:p>
            <a:r>
              <a:rPr lang="en-US" sz="2800" dirty="0" smtClean="0"/>
              <a:t>Empirical</a:t>
            </a:r>
            <a:endParaRPr lang="en-US" sz="2800" dirty="0"/>
          </a:p>
        </p:txBody>
      </p:sp>
      <p:sp>
        <p:nvSpPr>
          <p:cNvPr id="3" name="Content Placeholder 2"/>
          <p:cNvSpPr>
            <a:spLocks noGrp="1"/>
          </p:cNvSpPr>
          <p:nvPr>
            <p:ph idx="1"/>
          </p:nvPr>
        </p:nvSpPr>
        <p:spPr/>
        <p:txBody>
          <a:bodyPr/>
          <a:lstStyle/>
          <a:p>
            <a:pPr algn="just"/>
            <a:r>
              <a:rPr lang="en-US" dirty="0" smtClean="0"/>
              <a:t>Based on direct experience or observation.  Collection of data relies on practical experience without benefit of the scientific knowledge or theory.</a:t>
            </a:r>
          </a:p>
          <a:p>
            <a:r>
              <a:rPr lang="en-US" dirty="0" smtClean="0"/>
              <a:t>Experiential, observed</a:t>
            </a:r>
          </a:p>
          <a:p>
            <a:r>
              <a:rPr lang="en-US" dirty="0" smtClean="0"/>
              <a:t>Observable experience</a:t>
            </a:r>
          </a:p>
          <a:p>
            <a:r>
              <a:rPr lang="en-US" dirty="0" smtClean="0"/>
              <a:t>First hand </a:t>
            </a:r>
          </a:p>
          <a:p>
            <a:r>
              <a:rPr lang="en-US" dirty="0" smtClean="0"/>
              <a:t>Practical</a:t>
            </a:r>
          </a:p>
          <a:p>
            <a:r>
              <a:rPr lang="en-US" dirty="0" smtClean="0"/>
              <a:t>Realistic</a:t>
            </a:r>
          </a:p>
          <a:p>
            <a:r>
              <a:rPr lang="en-US" dirty="0" smtClean="0"/>
              <a:t>theoretical</a:t>
            </a:r>
            <a:endParaRPr lang="en-US" dirty="0"/>
          </a:p>
        </p:txBody>
      </p:sp>
    </p:spTree>
    <p:extLst>
      <p:ext uri="{BB962C8B-B14F-4D97-AF65-F5344CB8AC3E}">
        <p14:creationId xmlns="" xmlns:p14="http://schemas.microsoft.com/office/powerpoint/2010/main" val="175068894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3"/>
          <p:cNvSpPr>
            <a:spLocks noGrp="1"/>
          </p:cNvSpPr>
          <p:nvPr>
            <p:ph type="body" sz="half" idx="2"/>
          </p:nvPr>
        </p:nvSpPr>
        <p:spPr/>
        <p:txBody>
          <a:bodyPr>
            <a:normAutofit/>
          </a:bodyPr>
          <a:lstStyle/>
          <a:p>
            <a:r>
              <a:rPr lang="en-US" sz="2800" dirty="0" smtClean="0"/>
              <a:t>Logical / analytical</a:t>
            </a:r>
            <a:endParaRPr lang="en-US" sz="2800" dirty="0"/>
          </a:p>
        </p:txBody>
      </p:sp>
      <p:sp>
        <p:nvSpPr>
          <p:cNvPr id="3" name="Content Placeholder 2"/>
          <p:cNvSpPr>
            <a:spLocks noGrp="1"/>
          </p:cNvSpPr>
          <p:nvPr>
            <p:ph idx="1"/>
          </p:nvPr>
        </p:nvSpPr>
        <p:spPr/>
        <p:txBody>
          <a:bodyPr>
            <a:normAutofit lnSpcReduction="10000"/>
          </a:bodyPr>
          <a:lstStyle/>
          <a:p>
            <a:pPr algn="just"/>
            <a:r>
              <a:rPr lang="en-US" dirty="0" smtClean="0"/>
              <a:t>Based on valid procedures and principles.  Scientific investigation is done in an orderly manner, so that the researcher has confidence in the results.</a:t>
            </a:r>
          </a:p>
          <a:p>
            <a:pPr algn="just"/>
            <a:r>
              <a:rPr lang="en-US" dirty="0" smtClean="0"/>
              <a:t>Logical examination of the procedure used in the research enables the researcher to draw valid conclusions</a:t>
            </a:r>
          </a:p>
          <a:p>
            <a:pPr algn="just"/>
            <a:r>
              <a:rPr lang="en-US" dirty="0" smtClean="0"/>
              <a:t>Logic of valid research makes it important for decision making</a:t>
            </a:r>
          </a:p>
          <a:p>
            <a:pPr algn="just"/>
            <a:r>
              <a:rPr lang="en-US" dirty="0" smtClean="0"/>
              <a:t>Characterized by carefully designed procedures</a:t>
            </a:r>
          </a:p>
          <a:p>
            <a:pPr algn="just"/>
            <a:r>
              <a:rPr lang="en-US" dirty="0" smtClean="0"/>
              <a:t>Objective and logical applying every possible test to validate the data collected and conclusions reached</a:t>
            </a:r>
            <a:endParaRPr lang="en-US" dirty="0"/>
          </a:p>
        </p:txBody>
      </p:sp>
    </p:spTree>
    <p:extLst>
      <p:ext uri="{BB962C8B-B14F-4D97-AF65-F5344CB8AC3E}">
        <p14:creationId xmlns="" xmlns:p14="http://schemas.microsoft.com/office/powerpoint/2010/main" val="413056469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3"/>
          <p:cNvSpPr>
            <a:spLocks noGrp="1"/>
          </p:cNvSpPr>
          <p:nvPr>
            <p:ph type="body" sz="half" idx="2"/>
          </p:nvPr>
        </p:nvSpPr>
        <p:spPr/>
        <p:txBody>
          <a:bodyPr>
            <a:normAutofit/>
          </a:bodyPr>
          <a:lstStyle/>
          <a:p>
            <a:r>
              <a:rPr lang="en-US" sz="2800" dirty="0" smtClean="0"/>
              <a:t>Cyclical</a:t>
            </a:r>
            <a:endParaRPr lang="en-US" sz="2800" dirty="0"/>
          </a:p>
        </p:txBody>
      </p:sp>
      <p:sp>
        <p:nvSpPr>
          <p:cNvPr id="3" name="Content Placeholder 2"/>
          <p:cNvSpPr>
            <a:spLocks noGrp="1"/>
          </p:cNvSpPr>
          <p:nvPr>
            <p:ph idx="1"/>
          </p:nvPr>
        </p:nvSpPr>
        <p:spPr/>
        <p:txBody>
          <a:bodyPr/>
          <a:lstStyle/>
          <a:p>
            <a:r>
              <a:rPr lang="en-US" dirty="0" smtClean="0"/>
              <a:t>Starts with a problem and ends with a problem.</a:t>
            </a:r>
          </a:p>
          <a:p>
            <a:r>
              <a:rPr lang="en-US" dirty="0" smtClean="0"/>
              <a:t>After completing the study, researcher states his findings, and draws conclusion and recommendations.</a:t>
            </a:r>
          </a:p>
          <a:p>
            <a:r>
              <a:rPr lang="en-US" dirty="0" smtClean="0"/>
              <a:t>From the recommendations, many problems may crop up as other subjects for potential study.</a:t>
            </a:r>
            <a:endParaRPr lang="en-US" dirty="0"/>
          </a:p>
        </p:txBody>
      </p:sp>
    </p:spTree>
    <p:extLst>
      <p:ext uri="{BB962C8B-B14F-4D97-AF65-F5344CB8AC3E}">
        <p14:creationId xmlns="" xmlns:p14="http://schemas.microsoft.com/office/powerpoint/2010/main" val="16229881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3"/>
          <p:cNvSpPr>
            <a:spLocks noGrp="1"/>
          </p:cNvSpPr>
          <p:nvPr>
            <p:ph type="body" sz="half" idx="2"/>
          </p:nvPr>
        </p:nvSpPr>
        <p:spPr/>
        <p:txBody>
          <a:bodyPr>
            <a:normAutofit/>
          </a:bodyPr>
          <a:lstStyle/>
          <a:p>
            <a:r>
              <a:rPr lang="en-US" sz="2800" dirty="0" err="1" smtClean="0"/>
              <a:t>Replicability</a:t>
            </a:r>
            <a:endParaRPr lang="en-US" sz="2800" dirty="0"/>
          </a:p>
        </p:txBody>
      </p:sp>
      <p:sp>
        <p:nvSpPr>
          <p:cNvPr id="3" name="Content Placeholder 2"/>
          <p:cNvSpPr>
            <a:spLocks noGrp="1"/>
          </p:cNvSpPr>
          <p:nvPr>
            <p:ph idx="1"/>
          </p:nvPr>
        </p:nvSpPr>
        <p:spPr/>
        <p:txBody>
          <a:bodyPr/>
          <a:lstStyle/>
          <a:p>
            <a:pPr algn="just"/>
            <a:r>
              <a:rPr lang="en-US" dirty="0" smtClean="0"/>
              <a:t>Research design and procedures are replicated to enable the researcher to arrive at valid and conclusive results.</a:t>
            </a:r>
          </a:p>
          <a:p>
            <a:pPr algn="just"/>
            <a:r>
              <a:rPr lang="en-US" dirty="0" smtClean="0"/>
              <a:t>Similarities and differences of replicated researches can be compared.</a:t>
            </a:r>
          </a:p>
          <a:p>
            <a:pPr algn="just"/>
            <a:r>
              <a:rPr lang="en-US" dirty="0" smtClean="0"/>
              <a:t>The more replicated there are the more valid and conclusive the result would be</a:t>
            </a:r>
            <a:endParaRPr lang="en-US" dirty="0"/>
          </a:p>
        </p:txBody>
      </p:sp>
    </p:spTree>
    <p:extLst>
      <p:ext uri="{BB962C8B-B14F-4D97-AF65-F5344CB8AC3E}">
        <p14:creationId xmlns="" xmlns:p14="http://schemas.microsoft.com/office/powerpoint/2010/main" val="425108027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 xmlns:thm15="http://schemas.microsoft.com/office/thememl/2012/main" name="TF02787940.potx" id="{F769AD3B-90E4-4F81-9CF2-8BD9F607FEC3}" vid="{18F656D2-BE2F-4155-8430-D393897A45F9}"/>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01D382-32B0-43EE-932C-28906AF37617}">
  <ds:schemaRefs>
    <ds:schemaRef ds:uri="http://www.w3.org/XML/1998/namespace"/>
    <ds:schemaRef ds:uri="http://schemas.microsoft.com/office/2006/metadata/properties"/>
    <ds:schemaRef ds:uri="http://purl.org/dc/elements/1.1/"/>
    <ds:schemaRef ds:uri="http://schemas.microsoft.com/office/2006/documentManagement/types"/>
    <ds:schemaRef ds:uri="http://purl.org/dc/terms/"/>
    <ds:schemaRef ds:uri="4873beb7-5857-4685-be1f-d57550cc96cc"/>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3.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bookstack presentation (widescreen)</Template>
  <TotalTime>2533</TotalTime>
  <Words>1913</Words>
  <Application>Microsoft Office PowerPoint</Application>
  <PresentationFormat>Custom</PresentationFormat>
  <Paragraphs>268</Paragraphs>
  <Slides>51</Slides>
  <Notes>9</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Books 16x9</vt:lpstr>
      <vt:lpstr>Introduction to Research </vt:lpstr>
      <vt:lpstr>Research:</vt:lpstr>
      <vt:lpstr>Research Goals (Zulueta &amp; Costales, 2003):   </vt:lpstr>
      <vt:lpstr>Research Goals (Zulueta &amp; Costales, 2003):   </vt:lpstr>
      <vt:lpstr>Research Characteristics (Zulueta &amp; Costales, 2003):   </vt:lpstr>
      <vt:lpstr>Slide 6</vt:lpstr>
      <vt:lpstr>Slide 7</vt:lpstr>
      <vt:lpstr>Slide 8</vt:lpstr>
      <vt:lpstr>Slide 9</vt:lpstr>
      <vt:lpstr>Slide 10</vt:lpstr>
      <vt:lpstr>Characteristics of Research (Kathaian, 2016)  </vt:lpstr>
      <vt:lpstr>Slide 12</vt:lpstr>
      <vt:lpstr>Research Classification:   </vt:lpstr>
      <vt:lpstr>Slide 14</vt:lpstr>
      <vt:lpstr>Slide 15</vt:lpstr>
      <vt:lpstr>Slide 16</vt:lpstr>
      <vt:lpstr>The Thesis</vt:lpstr>
      <vt:lpstr>Slide 18</vt:lpstr>
      <vt:lpstr>Slide 19</vt:lpstr>
      <vt:lpstr>Slide 20</vt:lpstr>
      <vt:lpstr>Topic Proposals</vt:lpstr>
      <vt:lpstr>Topic Proposals</vt:lpstr>
      <vt:lpstr>Topic proposal</vt:lpstr>
      <vt:lpstr>Topic proposal</vt:lpstr>
      <vt:lpstr>Topic proposal</vt:lpstr>
      <vt:lpstr>Topic proposal</vt:lpstr>
      <vt:lpstr>Topic proposal</vt:lpstr>
      <vt:lpstr>Topic proposal</vt:lpstr>
      <vt:lpstr>Topic proposal</vt:lpstr>
      <vt:lpstr>Topic proposal</vt:lpstr>
      <vt:lpstr>Research Methods</vt:lpstr>
      <vt:lpstr>Slide 32</vt:lpstr>
      <vt:lpstr>Slide 33</vt:lpstr>
      <vt:lpstr>Slide 34</vt:lpstr>
      <vt:lpstr>Professional and Ethical Responsibility  of the student: </vt:lpstr>
      <vt:lpstr>Professional and Ethical Responsibility  of the student: </vt:lpstr>
      <vt:lpstr>Professional and Ethical Responsibility  of the student: </vt:lpstr>
      <vt:lpstr>Professional and Ethical Responsibility  of the student: </vt:lpstr>
      <vt:lpstr>Slide 39</vt:lpstr>
      <vt:lpstr>COMP 4163</vt:lpstr>
      <vt:lpstr>Slide 41</vt:lpstr>
      <vt:lpstr>Fig. 1 The inspiration for the Research process model image below was the reflective model from: Edwards S. Bruce C. Reflective Internet Searching, an Action Research Model." In: Action Learning, Action Research and Process Management, Theory, Practice Praxis. Action Research Unit, Griffith University. 5th World Congress of Action Learning, Action Research and Process Management, University of Ballarat, Victoria, September, pp. 141-152. Cited in: Bruce, Christine Susan. "Information Literacy as a Catalyst for Educational Change: A Background Paper." U.S. National Commission on Libraries and Information Science, 2006. </vt:lpstr>
      <vt:lpstr>Slide 43</vt:lpstr>
      <vt:lpstr>The following five phases outline a simple and effective strategy for conducting effective research (Hanacek, n.d.) :</vt:lpstr>
      <vt:lpstr>Research Process (Kothari, 2004)</vt:lpstr>
      <vt:lpstr>Research Structure in Layman’s term  (https://www.uq.edu.au/student-services/phdwriting/phfaq05.html)</vt:lpstr>
      <vt:lpstr>Thesis Structure</vt:lpstr>
      <vt:lpstr>Thesis Problem</vt:lpstr>
      <vt:lpstr>Thesis Problem</vt:lpstr>
      <vt:lpstr>Assignment</vt:lpstr>
      <vt:lpstr>Assignment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CCIS Dean</dc:creator>
  <cp:lastModifiedBy>GiselaMay</cp:lastModifiedBy>
  <cp:revision>48</cp:revision>
  <dcterms:created xsi:type="dcterms:W3CDTF">2017-06-27T07:30:09Z</dcterms:created>
  <dcterms:modified xsi:type="dcterms:W3CDTF">2018-06-29T01:47:15Z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