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4"/>
  </p:notesMasterIdLst>
  <p:handoutMasterIdLst>
    <p:handoutMasterId r:id="rId35"/>
  </p:handoutMasterIdLst>
  <p:sldIdLst>
    <p:sldId id="264" r:id="rId5"/>
    <p:sldId id="266" r:id="rId6"/>
    <p:sldId id="296" r:id="rId7"/>
    <p:sldId id="298" r:id="rId8"/>
    <p:sldId id="297" r:id="rId9"/>
    <p:sldId id="299" r:id="rId10"/>
    <p:sldId id="300" r:id="rId11"/>
    <p:sldId id="294" r:id="rId12"/>
    <p:sldId id="276" r:id="rId13"/>
    <p:sldId id="282" r:id="rId14"/>
    <p:sldId id="283" r:id="rId15"/>
    <p:sldId id="301" r:id="rId16"/>
    <p:sldId id="293" r:id="rId17"/>
    <p:sldId id="292" r:id="rId18"/>
    <p:sldId id="303" r:id="rId19"/>
    <p:sldId id="302" r:id="rId20"/>
    <p:sldId id="291" r:id="rId21"/>
    <p:sldId id="305" r:id="rId22"/>
    <p:sldId id="290" r:id="rId23"/>
    <p:sldId id="308" r:id="rId24"/>
    <p:sldId id="289" r:id="rId25"/>
    <p:sldId id="306" r:id="rId26"/>
    <p:sldId id="307" r:id="rId27"/>
    <p:sldId id="288" r:id="rId28"/>
    <p:sldId id="287" r:id="rId29"/>
    <p:sldId id="286" r:id="rId30"/>
    <p:sldId id="285" r:id="rId31"/>
    <p:sldId id="284" r:id="rId32"/>
    <p:sldId id="304" r:id="rId3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86" autoAdjust="0"/>
    <p:restoredTop sz="94280" autoAdjust="0"/>
  </p:normalViewPr>
  <p:slideViewPr>
    <p:cSldViewPr showGuides="1">
      <p:cViewPr varScale="1">
        <p:scale>
          <a:sx n="69" d="100"/>
          <a:sy n="69" d="100"/>
        </p:scale>
        <p:origin x="-828" y="-10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pPr/>
              <a:t>7/11/2017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pPr/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7/11/2017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46662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13974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88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30944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27065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17173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pPr/>
              <a:t>7/11/2017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010434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pPr/>
              <a:t>7/11/2017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650715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pPr/>
              <a:t>7/11/2017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563524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pPr/>
              <a:t>7/11/2017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489339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pPr/>
              <a:t>7/11/2017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55283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pPr/>
              <a:t>7/11/2017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516763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pPr/>
              <a:t>7/11/2017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068731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pPr/>
              <a:t>7/11/2017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968072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pPr/>
              <a:t>7/11/2017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221337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 smtClean="0"/>
              <a:pPr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Overview of the contents of the Thesis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50340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1:  The Problem and Its Background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Continuation…..</a:t>
            </a:r>
          </a:p>
          <a:p>
            <a:r>
              <a:rPr lang="en-US" dirty="0" smtClean="0"/>
              <a:t>Hypothesis/</a:t>
            </a:r>
            <a:r>
              <a:rPr lang="en-US" dirty="0" err="1" smtClean="0"/>
              <a:t>ses</a:t>
            </a:r>
            <a:endParaRPr lang="en-US" dirty="0"/>
          </a:p>
          <a:p>
            <a:r>
              <a:rPr lang="en-US" dirty="0" smtClean="0"/>
              <a:t>Assumptions</a:t>
            </a:r>
          </a:p>
          <a:p>
            <a:r>
              <a:rPr lang="en-US" dirty="0" smtClean="0"/>
              <a:t>Significance of the Study</a:t>
            </a:r>
          </a:p>
          <a:p>
            <a:r>
              <a:rPr lang="en-US" dirty="0" smtClean="0"/>
              <a:t>Scope and Limitations of the Study</a:t>
            </a:r>
          </a:p>
          <a:p>
            <a:r>
              <a:rPr lang="en-US" dirty="0" smtClean="0"/>
              <a:t>Definition of Terms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78614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Narrative explanation of the problem by presenting the big picture and narrowing it to the problem itself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main purposes: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Give overview of main points of your thesis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Awaken the reader’s interest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Introduce the topic and the problem statement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Describe how your thesis is constructed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Cite previous research in the area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Cite who had the idea or ideas first, who has done most recent and relevant work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Explain why more work was necessary (pertains to your work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139271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Introduction: what it contains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State goal of paper:  why study was undertaken</a:t>
            </a:r>
          </a:p>
          <a:p>
            <a:r>
              <a:rPr lang="en-US" dirty="0" smtClean="0"/>
              <a:t>Provide sufficient background to understand context and significance of question trying to address</a:t>
            </a:r>
          </a:p>
          <a:p>
            <a:r>
              <a:rPr lang="en-US" dirty="0" smtClean="0"/>
              <a:t>Acknowledge previous work on which you are building, provide sufficient references for clarity</a:t>
            </a:r>
          </a:p>
          <a:p>
            <a:r>
              <a:rPr lang="en-US" dirty="0" smtClean="0"/>
              <a:t>Cited works should be relevant to the thesis</a:t>
            </a:r>
          </a:p>
          <a:p>
            <a:r>
              <a:rPr lang="en-US" dirty="0" smtClean="0"/>
              <a:t>Explain scope of work, what will and will not be included</a:t>
            </a:r>
          </a:p>
          <a:p>
            <a:r>
              <a:rPr lang="en-US" dirty="0" smtClean="0"/>
              <a:t>A verbal road map of what lies ahead</a:t>
            </a:r>
          </a:p>
          <a:p>
            <a:r>
              <a:rPr lang="en-US" dirty="0" smtClean="0"/>
              <a:t>Emphasize where introductory material ends and your contribution begins</a:t>
            </a:r>
          </a:p>
        </p:txBody>
      </p:sp>
    </p:spTree>
    <p:extLst>
      <p:ext uri="{BB962C8B-B14F-4D97-AF65-F5344CB8AC3E}">
        <p14:creationId xmlns:p14="http://schemas.microsoft.com/office/powerpoint/2010/main" xmlns="" val="866490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of the Study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Presented as either historical or contextual.</a:t>
            </a:r>
          </a:p>
          <a:p>
            <a:r>
              <a:rPr lang="en-US" dirty="0" smtClean="0"/>
              <a:t>Historical background presents facts, issues, and other information from the past up to the present situation related to the problem of study</a:t>
            </a:r>
          </a:p>
          <a:p>
            <a:r>
              <a:rPr lang="en-US" dirty="0" smtClean="0"/>
              <a:t>Contextual background presents issues surrounding the topic under study</a:t>
            </a:r>
          </a:p>
          <a:p>
            <a:r>
              <a:rPr lang="en-US" dirty="0" smtClean="0"/>
              <a:t>Review relevant research / literature to demonstrate need of research</a:t>
            </a:r>
          </a:p>
        </p:txBody>
      </p:sp>
    </p:spTree>
    <p:extLst>
      <p:ext uri="{BB962C8B-B14F-4D97-AF65-F5344CB8AC3E}">
        <p14:creationId xmlns:p14="http://schemas.microsoft.com/office/powerpoint/2010/main" xmlns="" val="2385008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Framework</a:t>
            </a:r>
            <a:br>
              <a:rPr lang="en-US" dirty="0"/>
            </a:b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30312" y="1752600"/>
            <a:ext cx="10157354" cy="4470400"/>
          </a:xfrm>
        </p:spPr>
        <p:txBody>
          <a:bodyPr>
            <a:normAutofit/>
          </a:bodyPr>
          <a:lstStyle/>
          <a:p>
            <a:r>
              <a:rPr lang="en-US" dirty="0" smtClean="0"/>
              <a:t>Presents theories which are related to the problem of study (backed by  literature review)</a:t>
            </a:r>
          </a:p>
          <a:p>
            <a:r>
              <a:rPr lang="en-US" dirty="0" smtClean="0"/>
              <a:t>Identify key concepts, evaluate relevant concepts, theories and models </a:t>
            </a:r>
          </a:p>
          <a:p>
            <a:pPr lvl="1"/>
            <a:r>
              <a:rPr lang="en-US" dirty="0" smtClean="0"/>
              <a:t>Compare different reviews read and choose the best that fits your research and justify why this is the case</a:t>
            </a:r>
          </a:p>
          <a:p>
            <a:pPr lvl="1"/>
            <a:r>
              <a:rPr lang="en-US" dirty="0" smtClean="0"/>
              <a:t>Indicate notable links between concepts</a:t>
            </a:r>
          </a:p>
          <a:p>
            <a:pPr lvl="1"/>
            <a:r>
              <a:rPr lang="en-US" dirty="0" smtClean="0"/>
              <a:t>Aside from describing relevant theories and models, argue why you are not applying it to your research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04769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Theoretical </a:t>
            </a:r>
            <a:r>
              <a:rPr lang="en-US" dirty="0" smtClean="0"/>
              <a:t>Framework</a:t>
            </a:r>
            <a:br>
              <a:rPr lang="en-US" dirty="0" smtClean="0"/>
            </a:br>
            <a:r>
              <a:rPr lang="en-US" dirty="0" smtClean="0"/>
              <a:t> (checklist)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30312" y="1752600"/>
            <a:ext cx="10157354" cy="4470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Key concepts mentioned in research question and hypotheses</a:t>
            </a:r>
          </a:p>
          <a:p>
            <a:r>
              <a:rPr lang="en-US" dirty="0" smtClean="0"/>
              <a:t>Theories and models relating to research analyzed</a:t>
            </a:r>
          </a:p>
          <a:p>
            <a:r>
              <a:rPr lang="en-US" dirty="0" smtClean="0"/>
              <a:t>Hypotheses has been justified based on models and theories</a:t>
            </a:r>
          </a:p>
          <a:p>
            <a:r>
              <a:rPr lang="en-US" dirty="0" smtClean="0"/>
              <a:t>Notable relationships between concepts are explained</a:t>
            </a:r>
          </a:p>
          <a:p>
            <a:r>
              <a:rPr lang="en-US" dirty="0" smtClean="0"/>
              <a:t>Descriptive research questions have been answered</a:t>
            </a:r>
          </a:p>
          <a:p>
            <a:r>
              <a:rPr lang="en-US" dirty="0" smtClean="0"/>
              <a:t>Theoretical framework has a logical structure</a:t>
            </a:r>
          </a:p>
          <a:p>
            <a:r>
              <a:rPr lang="en-US" dirty="0" smtClean="0"/>
              <a:t>Relevant and recent sources have been consulted</a:t>
            </a:r>
          </a:p>
          <a:p>
            <a:r>
              <a:rPr lang="en-US" dirty="0" smtClean="0"/>
              <a:t>Sources are cited in the right way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246931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Literature Review (Chapter 2 )</a:t>
            </a:r>
            <a:br>
              <a:rPr lang="en-US" dirty="0" smtClean="0"/>
            </a:br>
            <a:r>
              <a:rPr lang="en-US" dirty="0" smtClean="0"/>
              <a:t>*</a:t>
            </a:r>
            <a:r>
              <a:rPr lang="en-US" sz="2000" dirty="0" smtClean="0"/>
              <a:t>Has a bearing in the theoretical framework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30312" y="1752600"/>
            <a:ext cx="10157354" cy="4470400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Describe what discussions on the study exist within the literature</a:t>
            </a:r>
          </a:p>
          <a:p>
            <a:pPr lvl="1"/>
            <a:r>
              <a:rPr lang="en-US" dirty="0" smtClean="0"/>
              <a:t>Explain methods, theories, and models other authors have applied.  Argue why a particular theory or model is or is not appropriate for your research</a:t>
            </a:r>
          </a:p>
          <a:p>
            <a:pPr lvl="1"/>
            <a:r>
              <a:rPr lang="en-US" dirty="0" smtClean="0"/>
              <a:t>Analyze similarities and differences between your research and earlier studies</a:t>
            </a:r>
          </a:p>
          <a:p>
            <a:pPr lvl="1"/>
            <a:r>
              <a:rPr lang="en-US" dirty="0" smtClean="0"/>
              <a:t>Explain how your study adds to knowledge that already exists on the subject</a:t>
            </a:r>
          </a:p>
          <a:p>
            <a:pPr lvl="1"/>
            <a:r>
              <a:rPr lang="en-US" dirty="0" smtClean="0"/>
              <a:t>This study may find answers to the following questions:</a:t>
            </a:r>
          </a:p>
          <a:p>
            <a:pPr lvl="2"/>
            <a:r>
              <a:rPr lang="en-US" dirty="0" smtClean="0"/>
              <a:t>Did anybody else formulate the same research problem in the past?</a:t>
            </a:r>
          </a:p>
          <a:p>
            <a:pPr lvl="2"/>
            <a:r>
              <a:rPr lang="en-US" dirty="0" smtClean="0"/>
              <a:t>Did anybody else solve the same or similar problem in the past?</a:t>
            </a:r>
          </a:p>
          <a:p>
            <a:pPr lvl="2"/>
            <a:r>
              <a:rPr lang="en-US" dirty="0" smtClean="0"/>
              <a:t>Are the results of the previous solving acceptable for us or not?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891919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Framework</a:t>
            </a:r>
            <a:br>
              <a:rPr lang="en-US" dirty="0"/>
            </a:b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Presents researchers own view of his study through a diagram</a:t>
            </a:r>
          </a:p>
          <a:p>
            <a:r>
              <a:rPr lang="en-US" dirty="0" smtClean="0"/>
              <a:t>One example is the IPO model</a:t>
            </a:r>
          </a:p>
        </p:txBody>
      </p:sp>
    </p:spTree>
    <p:extLst>
      <p:ext uri="{BB962C8B-B14F-4D97-AF65-F5344CB8AC3E}">
        <p14:creationId xmlns:p14="http://schemas.microsoft.com/office/powerpoint/2010/main" xmlns="" val="2657881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Framework</a:t>
            </a:r>
            <a:br>
              <a:rPr lang="en-US" dirty="0"/>
            </a:b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796653" y="914400"/>
            <a:ext cx="6798718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39489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Statement of the Problem / Objectives</a:t>
            </a:r>
            <a:br>
              <a:rPr lang="en-US" dirty="0"/>
            </a:b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 sure that what is stated / declared can be answered.</a:t>
            </a:r>
          </a:p>
          <a:p>
            <a:r>
              <a:rPr lang="en-US" dirty="0" smtClean="0"/>
              <a:t>Objectives – stated in declarative form</a:t>
            </a:r>
          </a:p>
          <a:p>
            <a:r>
              <a:rPr lang="en-US" dirty="0" smtClean="0"/>
              <a:t>Statement of the problem – stated in question form</a:t>
            </a:r>
          </a:p>
          <a:p>
            <a:r>
              <a:rPr lang="en-US" dirty="0" smtClean="0"/>
              <a:t>Defines what the researcher wants to achieve / answer</a:t>
            </a:r>
          </a:p>
          <a:p>
            <a:r>
              <a:rPr lang="en-US" dirty="0" smtClean="0"/>
              <a:t>The statements stated are what is to be answered and discussed in Chapters 4 and 5.</a:t>
            </a:r>
          </a:p>
          <a:p>
            <a:r>
              <a:rPr lang="en-US" dirty="0" smtClean="0"/>
              <a:t>Objective:  To identify the student assessment on the ____ in terms of :  accuracy, user friendliness, completeness ….</a:t>
            </a:r>
          </a:p>
          <a:p>
            <a:r>
              <a:rPr lang="en-US" dirty="0" smtClean="0"/>
              <a:t>Statement of the problem:  What is the assessment of the students on the _____ in terms of accuracy, user friendliness,….?</a:t>
            </a:r>
          </a:p>
        </p:txBody>
      </p:sp>
    </p:spTree>
    <p:extLst>
      <p:ext uri="{BB962C8B-B14F-4D97-AF65-F5344CB8AC3E}">
        <p14:creationId xmlns:p14="http://schemas.microsoft.com/office/powerpoint/2010/main" xmlns="" val="3333642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1- Problem and Its Background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533400"/>
            <a:ext cx="7008574" cy="3887787"/>
          </a:xfrm>
        </p:spPr>
        <p:txBody>
          <a:bodyPr>
            <a:normAutofit fontScale="55000" lnSpcReduction="20000"/>
          </a:bodyPr>
          <a:lstStyle/>
          <a:p>
            <a:pPr lvl="1"/>
            <a:r>
              <a:rPr lang="en-US" dirty="0"/>
              <a:t>Introduction</a:t>
            </a:r>
          </a:p>
          <a:p>
            <a:pPr lvl="1"/>
            <a:r>
              <a:rPr lang="en-US" dirty="0"/>
              <a:t>Background of the </a:t>
            </a:r>
            <a:r>
              <a:rPr lang="en-US" dirty="0" smtClean="0"/>
              <a:t>Study</a:t>
            </a:r>
          </a:p>
          <a:p>
            <a:pPr lvl="1"/>
            <a:r>
              <a:rPr lang="en-US" dirty="0" smtClean="0"/>
              <a:t>Theoretical Framework</a:t>
            </a:r>
            <a:endParaRPr lang="en-US" dirty="0"/>
          </a:p>
          <a:p>
            <a:pPr lvl="1"/>
            <a:r>
              <a:rPr lang="en-US" dirty="0"/>
              <a:t>Conceptual Framework</a:t>
            </a:r>
          </a:p>
          <a:p>
            <a:pPr lvl="2"/>
            <a:r>
              <a:rPr lang="en-US" sz="2400" dirty="0"/>
              <a:t>Conceptual Framework of the System</a:t>
            </a:r>
          </a:p>
          <a:p>
            <a:pPr lvl="2"/>
            <a:r>
              <a:rPr lang="en-US" sz="2400" dirty="0"/>
              <a:t>Conceptual Framework of the Study</a:t>
            </a:r>
          </a:p>
          <a:p>
            <a:pPr lvl="1"/>
            <a:r>
              <a:rPr lang="en-US" dirty="0"/>
              <a:t>Statement of the Problem</a:t>
            </a:r>
          </a:p>
          <a:p>
            <a:pPr lvl="1"/>
            <a:r>
              <a:rPr lang="en-US" dirty="0"/>
              <a:t>Hypothesis</a:t>
            </a:r>
          </a:p>
          <a:p>
            <a:pPr lvl="1"/>
            <a:r>
              <a:rPr lang="en-US" dirty="0" smtClean="0"/>
              <a:t>Significance </a:t>
            </a:r>
            <a:r>
              <a:rPr lang="en-US" dirty="0"/>
              <a:t>of the Study</a:t>
            </a:r>
          </a:p>
          <a:p>
            <a:pPr lvl="1"/>
            <a:r>
              <a:rPr lang="en-US" dirty="0"/>
              <a:t>Scope and Limitation</a:t>
            </a:r>
          </a:p>
          <a:p>
            <a:pPr lvl="2"/>
            <a:r>
              <a:rPr lang="en-US" sz="2400" dirty="0"/>
              <a:t>Scope and Limitation of the System</a:t>
            </a:r>
          </a:p>
          <a:p>
            <a:pPr lvl="2"/>
            <a:r>
              <a:rPr lang="en-US" sz="2400" dirty="0"/>
              <a:t>Scope and Limitation of the Study</a:t>
            </a:r>
          </a:p>
          <a:p>
            <a:pPr lvl="1"/>
            <a:r>
              <a:rPr lang="en-US" dirty="0"/>
              <a:t>Definition of Terms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97697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Process Scheduler Tool kit (</a:t>
            </a:r>
            <a:r>
              <a:rPr lang="en-US" dirty="0" err="1" smtClean="0"/>
              <a:t>Prochek</a:t>
            </a:r>
            <a:r>
              <a:rPr lang="en-US" dirty="0" smtClean="0"/>
              <a:t>):  An assessment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 smtClean="0"/>
              <a:t>The study aims to answer the following questions:</a:t>
            </a:r>
          </a:p>
          <a:p>
            <a:pPr marL="457200" indent="-457200">
              <a:buAutoNum type="arabicPeriod"/>
            </a:pPr>
            <a:r>
              <a:rPr lang="en-US" sz="1600" dirty="0" smtClean="0"/>
              <a:t>What is the degree of accuracy using user created problems in terms of: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a.  Gantt Chart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b.  Turn-around time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c.  Waiting time</a:t>
            </a:r>
          </a:p>
          <a:p>
            <a:pPr marL="0" indent="0">
              <a:buNone/>
            </a:pPr>
            <a:r>
              <a:rPr lang="en-US" sz="1600" dirty="0" smtClean="0"/>
              <a:t>2.  What is student’s assessment of </a:t>
            </a:r>
            <a:r>
              <a:rPr lang="en-US" sz="1600" dirty="0" err="1" smtClean="0"/>
              <a:t>Prochek</a:t>
            </a:r>
            <a:r>
              <a:rPr lang="en-US" sz="1600" dirty="0" smtClean="0"/>
              <a:t> in terms of: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 a.  User-Friendliness</a:t>
            </a:r>
          </a:p>
          <a:p>
            <a:pPr marL="0" indent="0">
              <a:buNone/>
            </a:pPr>
            <a:r>
              <a:rPr lang="en-US" sz="1600" dirty="0" smtClean="0"/>
              <a:t>               b.  Functionality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 c.  Reliability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  d.  usability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960858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Hypothesis/</a:t>
            </a:r>
            <a:r>
              <a:rPr lang="en-US" dirty="0" err="1" smtClean="0"/>
              <a:t>ses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Researcher poses intelligent speculations about the variables of the study.</a:t>
            </a:r>
          </a:p>
          <a:p>
            <a:r>
              <a:rPr lang="en-US" dirty="0" smtClean="0"/>
              <a:t>Example:  There is no significant difference between the developed system using ____ algorithm and the system using ___ algorithm.</a:t>
            </a:r>
          </a:p>
          <a:p>
            <a:r>
              <a:rPr lang="en-US" dirty="0" smtClean="0"/>
              <a:t>Either the researcher rejects or accepts the hypothesis at the end of the study</a:t>
            </a:r>
          </a:p>
        </p:txBody>
      </p:sp>
    </p:spTree>
    <p:extLst>
      <p:ext uri="{BB962C8B-B14F-4D97-AF65-F5344CB8AC3E}">
        <p14:creationId xmlns:p14="http://schemas.microsoft.com/office/powerpoint/2010/main" xmlns="" val="3731987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6612" y="381000"/>
            <a:ext cx="10744200" cy="6096000"/>
          </a:xfrm>
        </p:spPr>
      </p:pic>
    </p:spTree>
    <p:extLst>
      <p:ext uri="{BB962C8B-B14F-4D97-AF65-F5344CB8AC3E}">
        <p14:creationId xmlns:p14="http://schemas.microsoft.com/office/powerpoint/2010/main" xmlns="" val="1800057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6612" y="304800"/>
            <a:ext cx="10820400" cy="5867400"/>
          </a:xfrm>
        </p:spPr>
      </p:pic>
    </p:spTree>
    <p:extLst>
      <p:ext uri="{BB962C8B-B14F-4D97-AF65-F5344CB8AC3E}">
        <p14:creationId xmlns:p14="http://schemas.microsoft.com/office/powerpoint/2010/main" xmlns="" val="313632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Optional part of most theses, presents facts normally taken for granted in the study</a:t>
            </a:r>
          </a:p>
          <a:p>
            <a:r>
              <a:rPr lang="en-US" dirty="0" smtClean="0"/>
              <a:t>Sets the atmosphere where the study will be conducted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450880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Significance of the Study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Presents value of the proposed study</a:t>
            </a:r>
          </a:p>
          <a:p>
            <a:r>
              <a:rPr lang="en-US" dirty="0" smtClean="0"/>
              <a:t>Identifies beneficiaries of the study upon completion</a:t>
            </a:r>
          </a:p>
          <a:p>
            <a:r>
              <a:rPr lang="en-US" dirty="0" smtClean="0"/>
              <a:t>Do not confuse the study and the software to be developed.</a:t>
            </a:r>
          </a:p>
          <a:p>
            <a:r>
              <a:rPr lang="en-US" dirty="0" smtClean="0"/>
              <a:t>The development of the software may be one of the objects of the study.</a:t>
            </a:r>
          </a:p>
          <a:p>
            <a:r>
              <a:rPr lang="en-US" dirty="0" smtClean="0"/>
              <a:t>The study refers to the problems stated to be solved</a:t>
            </a:r>
          </a:p>
        </p:txBody>
      </p:sp>
    </p:spTree>
    <p:extLst>
      <p:ext uri="{BB962C8B-B14F-4D97-AF65-F5344CB8AC3E}">
        <p14:creationId xmlns:p14="http://schemas.microsoft.com/office/powerpoint/2010/main" xmlns="" val="3541558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and Limitation of the Study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Scope -State coverage of the study, includes </a:t>
            </a:r>
          </a:p>
          <a:p>
            <a:pPr lvl="1"/>
            <a:r>
              <a:rPr lang="en-US" dirty="0" smtClean="0"/>
              <a:t>individuals who will participate in the study</a:t>
            </a:r>
          </a:p>
          <a:p>
            <a:pPr lvl="1"/>
            <a:r>
              <a:rPr lang="en-US" dirty="0" smtClean="0"/>
              <a:t>Locale where study is undertaken</a:t>
            </a:r>
          </a:p>
          <a:p>
            <a:pPr lvl="1"/>
            <a:r>
              <a:rPr lang="en-US" dirty="0" smtClean="0"/>
              <a:t>Period when study is to be conducted</a:t>
            </a:r>
          </a:p>
          <a:p>
            <a:pPr lvl="1"/>
            <a:r>
              <a:rPr lang="en-US" dirty="0" smtClean="0"/>
              <a:t>Topic or content of the study</a:t>
            </a:r>
          </a:p>
          <a:p>
            <a:r>
              <a:rPr lang="en-US" dirty="0" smtClean="0"/>
              <a:t>Limitation – state conditions beyond the study</a:t>
            </a:r>
          </a:p>
        </p:txBody>
      </p:sp>
    </p:spTree>
    <p:extLst>
      <p:ext uri="{BB962C8B-B14F-4D97-AF65-F5344CB8AC3E}">
        <p14:creationId xmlns:p14="http://schemas.microsoft.com/office/powerpoint/2010/main" xmlns="" val="1324910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of Terms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Defined either conceptually or operationally</a:t>
            </a:r>
          </a:p>
          <a:p>
            <a:r>
              <a:rPr lang="en-US" dirty="0" smtClean="0"/>
              <a:t>Conceptual definition – coming from dictionaries, encyclopedia</a:t>
            </a:r>
          </a:p>
          <a:p>
            <a:r>
              <a:rPr lang="en-US" dirty="0" smtClean="0"/>
              <a:t>Operational definition – coming from the words of the researcher</a:t>
            </a:r>
          </a:p>
          <a:p>
            <a:r>
              <a:rPr lang="en-US" dirty="0" smtClean="0"/>
              <a:t>Include terms frequently used throughout the study</a:t>
            </a:r>
          </a:p>
          <a:p>
            <a:r>
              <a:rPr lang="en-US" dirty="0" smtClean="0"/>
              <a:t>Best to include terms found in the Title and statement of the problem</a:t>
            </a:r>
          </a:p>
          <a:p>
            <a:r>
              <a:rPr lang="en-US" dirty="0" smtClean="0"/>
              <a:t>Technical terms must be defined conceptually</a:t>
            </a:r>
          </a:p>
          <a:p>
            <a:r>
              <a:rPr lang="en-US" dirty="0" smtClean="0"/>
              <a:t>Ambiguous terms must be defined operationally</a:t>
            </a:r>
          </a:p>
        </p:txBody>
      </p:sp>
    </p:spTree>
    <p:extLst>
      <p:ext uri="{BB962C8B-B14F-4D97-AF65-F5344CB8AC3E}">
        <p14:creationId xmlns:p14="http://schemas.microsoft.com/office/powerpoint/2010/main" xmlns="" val="936462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625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Introduction /Background/Context/Review of </a:t>
            </a:r>
            <a:r>
              <a:rPr lang="en-US" b="1" dirty="0" smtClean="0"/>
              <a:t>literature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 lvl="0"/>
            <a:r>
              <a:rPr lang="en-US" dirty="0"/>
              <a:t>The subject of the research is important because…</a:t>
            </a:r>
          </a:p>
          <a:p>
            <a:pPr lvl="0"/>
            <a:r>
              <a:rPr lang="en-US" dirty="0"/>
              <a:t>Those who have worked on this subject include…</a:t>
            </a:r>
          </a:p>
          <a:p>
            <a:pPr lvl="0"/>
            <a:r>
              <a:rPr lang="en-US" dirty="0"/>
              <a:t>What has not yet been done is…</a:t>
            </a:r>
          </a:p>
          <a:p>
            <a:pPr lvl="0"/>
            <a:r>
              <a:rPr lang="en-US" dirty="0"/>
              <a:t>The research project aimed to</a:t>
            </a:r>
            <a:r>
              <a:rPr lang="en-US" dirty="0" smtClean="0"/>
              <a:t>…</a:t>
            </a:r>
          </a:p>
          <a:p>
            <a:pPr lvl="0"/>
            <a:endParaRPr lang="en-US" dirty="0"/>
          </a:p>
          <a:p>
            <a:pPr marL="0" indent="0">
              <a:buNone/>
            </a:pPr>
            <a:r>
              <a:rPr lang="en-US" dirty="0" smtClean="0"/>
              <a:t>From </a:t>
            </a:r>
            <a:r>
              <a:rPr lang="en-US" dirty="0"/>
              <a:t>Murray, R. (2002) </a:t>
            </a:r>
            <a:r>
              <a:rPr lang="en-US" i="1" dirty="0"/>
              <a:t>How to write a thesis</a:t>
            </a:r>
            <a:r>
              <a:rPr lang="en-US" dirty="0"/>
              <a:t>, pp. 215-216. Maidenhead: Open University Press.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194544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625600"/>
          </a:xfrm>
        </p:spPr>
        <p:txBody>
          <a:bodyPr>
            <a:normAutofit/>
          </a:bodyPr>
          <a:lstStyle/>
          <a:p>
            <a:r>
              <a:rPr lang="en-US" b="1" dirty="0"/>
              <a:t>Theory/Approach/ Method /</a:t>
            </a:r>
            <a:r>
              <a:rPr lang="en-US" b="1" dirty="0" smtClean="0"/>
              <a:t>Materials/Subjects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 lvl="0"/>
            <a:r>
              <a:rPr lang="en-US" dirty="0"/>
              <a:t>This study was based on the approach of…</a:t>
            </a:r>
          </a:p>
          <a:p>
            <a:pPr lvl="0"/>
            <a:r>
              <a:rPr lang="en-US" dirty="0"/>
              <a:t>This approach was chosen because…</a:t>
            </a:r>
          </a:p>
          <a:p>
            <a:pPr lvl="0"/>
            <a:r>
              <a:rPr lang="en-US" dirty="0"/>
              <a:t>It was likely to achieve the project aims by…</a:t>
            </a:r>
          </a:p>
          <a:p>
            <a:pPr lvl="0"/>
            <a:r>
              <a:rPr lang="en-US" dirty="0"/>
              <a:t>Others have used this method to…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From Murray, R. (2002) </a:t>
            </a:r>
            <a:r>
              <a:rPr lang="en-US" i="1" dirty="0"/>
              <a:t>How to write a thesis</a:t>
            </a:r>
            <a:r>
              <a:rPr lang="en-US" dirty="0"/>
              <a:t>, pp. 215-216. Maidenhead: Open University Press.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36566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Chapter 2:  Review of Related Literatures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533401"/>
            <a:ext cx="7008574" cy="2057400"/>
          </a:xfrm>
        </p:spPr>
        <p:txBody>
          <a:bodyPr>
            <a:normAutofit/>
          </a:bodyPr>
          <a:lstStyle/>
          <a:p>
            <a:r>
              <a:rPr lang="en-US" dirty="0" smtClean="0"/>
              <a:t>2.1  Related </a:t>
            </a:r>
            <a:r>
              <a:rPr lang="en-US" dirty="0"/>
              <a:t>Literatures</a:t>
            </a:r>
          </a:p>
          <a:p>
            <a:r>
              <a:rPr lang="en-US" dirty="0"/>
              <a:t>2.2  Related Studies</a:t>
            </a:r>
          </a:p>
          <a:p>
            <a:r>
              <a:rPr lang="en-US" dirty="0"/>
              <a:t>2.3  Synthesis of the Study</a:t>
            </a:r>
          </a:p>
        </p:txBody>
      </p:sp>
    </p:spTree>
    <p:extLst>
      <p:ext uri="{BB962C8B-B14F-4D97-AF65-F5344CB8AC3E}">
        <p14:creationId xmlns:p14="http://schemas.microsoft.com/office/powerpoint/2010/main" xmlns="" val="2242321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Chapter 3:  Research Methodology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533400"/>
            <a:ext cx="7008574" cy="38877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3.1  Research Methodology</a:t>
            </a:r>
          </a:p>
          <a:p>
            <a:r>
              <a:rPr lang="en-US" dirty="0"/>
              <a:t>3.2  Research Design</a:t>
            </a:r>
          </a:p>
          <a:p>
            <a:r>
              <a:rPr lang="en-US" dirty="0"/>
              <a:t>3.3  System Architecture</a:t>
            </a:r>
          </a:p>
          <a:p>
            <a:r>
              <a:rPr lang="en-US" dirty="0"/>
              <a:t>3.4  Software Development Paradigm</a:t>
            </a:r>
          </a:p>
          <a:p>
            <a:r>
              <a:rPr lang="en-US" dirty="0"/>
              <a:t>3.5  Population Frame and Sample Size</a:t>
            </a:r>
          </a:p>
          <a:p>
            <a:r>
              <a:rPr lang="en-US" dirty="0"/>
              <a:t>3.6  Description of the Respondents</a:t>
            </a:r>
          </a:p>
          <a:p>
            <a:r>
              <a:rPr lang="en-US" dirty="0"/>
              <a:t>3.7  Sampling Technique</a:t>
            </a:r>
          </a:p>
          <a:p>
            <a:r>
              <a:rPr lang="en-US" dirty="0"/>
              <a:t>3.8  Instrumentation</a:t>
            </a:r>
          </a:p>
          <a:p>
            <a:r>
              <a:rPr lang="en-US" dirty="0"/>
              <a:t>3.9  Data Gathering Procedure</a:t>
            </a:r>
          </a:p>
          <a:p>
            <a:r>
              <a:rPr lang="en-US" dirty="0"/>
              <a:t>3.10  Statistical Treatment of Data</a:t>
            </a:r>
          </a:p>
        </p:txBody>
      </p:sp>
    </p:spTree>
    <p:extLst>
      <p:ext uri="{BB962C8B-B14F-4D97-AF65-F5344CB8AC3E}">
        <p14:creationId xmlns:p14="http://schemas.microsoft.com/office/powerpoint/2010/main" xmlns="" val="2042979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3657600"/>
            <a:ext cx="7008574" cy="2717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Chapter 4:  Presentation, Analysis and Interpretation of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533401"/>
            <a:ext cx="7008574" cy="31242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02509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3886200"/>
            <a:ext cx="7008574" cy="2489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Chapter 5:  Summary of findings, Conclusion and Recommendations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533401"/>
            <a:ext cx="7008574" cy="2971800"/>
          </a:xfrm>
        </p:spPr>
        <p:txBody>
          <a:bodyPr>
            <a:normAutofit/>
          </a:bodyPr>
          <a:lstStyle/>
          <a:p>
            <a:r>
              <a:rPr lang="en-US" dirty="0"/>
              <a:t>5.1  Summary of Findings</a:t>
            </a:r>
          </a:p>
          <a:p>
            <a:r>
              <a:rPr lang="en-US" dirty="0"/>
              <a:t>5.2  Conclusions</a:t>
            </a:r>
          </a:p>
          <a:p>
            <a:r>
              <a:rPr lang="en-US" dirty="0"/>
              <a:t>5.3  Recommendations</a:t>
            </a:r>
          </a:p>
        </p:txBody>
      </p:sp>
    </p:spTree>
    <p:extLst>
      <p:ext uri="{BB962C8B-B14F-4D97-AF65-F5344CB8AC3E}">
        <p14:creationId xmlns:p14="http://schemas.microsoft.com/office/powerpoint/2010/main" xmlns="" val="3096762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3886200"/>
            <a:ext cx="7008574" cy="2489200"/>
          </a:xfrm>
        </p:spPr>
        <p:txBody>
          <a:bodyPr>
            <a:normAutofit/>
          </a:bodyPr>
          <a:lstStyle/>
          <a:p>
            <a:r>
              <a:rPr lang="en-US" dirty="0" smtClean="0"/>
              <a:t>References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Appendices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533401"/>
            <a:ext cx="7008574" cy="29718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14660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1</a:t>
            </a:r>
            <a:br>
              <a:rPr lang="en-US" dirty="0" smtClean="0"/>
            </a:br>
            <a:r>
              <a:rPr lang="en-US" dirty="0" smtClean="0"/>
              <a:t>The Problem and Its Background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06718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1:  The Problem and Its Background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Background of the Study</a:t>
            </a:r>
          </a:p>
          <a:p>
            <a:r>
              <a:rPr lang="en-US" dirty="0" smtClean="0"/>
              <a:t>Theoretical Framework</a:t>
            </a:r>
          </a:p>
          <a:p>
            <a:r>
              <a:rPr lang="en-US" dirty="0" smtClean="0"/>
              <a:t>Conceptual Framework</a:t>
            </a:r>
          </a:p>
          <a:p>
            <a:r>
              <a:rPr lang="en-US" dirty="0" smtClean="0"/>
              <a:t>Statement of the Problem / Objectives</a:t>
            </a:r>
          </a:p>
        </p:txBody>
      </p:sp>
    </p:spTree>
    <p:extLst>
      <p:ext uri="{BB962C8B-B14F-4D97-AF65-F5344CB8AC3E}">
        <p14:creationId xmlns:p14="http://schemas.microsoft.com/office/powerpoint/2010/main" xmlns="" val="711182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F02787940.potx" id="{F769AD3B-90E4-4F81-9CF2-8BD9F607FEC3}" vid="{18F656D2-BE2F-4155-8430-D393897A45F9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301D382-32B0-43EE-932C-28906AF37617}">
  <ds:schemaRefs>
    <ds:schemaRef ds:uri="http://purl.org/dc/terms/"/>
    <ds:schemaRef ds:uri="http://purl.org/dc/elements/1.1/"/>
    <ds:schemaRef ds:uri="http://purl.org/dc/dcmitype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4873beb7-5857-4685-be1f-d57550cc96cc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254</TotalTime>
  <Words>1166</Words>
  <Application>Microsoft Office PowerPoint</Application>
  <PresentationFormat>Custom</PresentationFormat>
  <Paragraphs>170</Paragraphs>
  <Slides>29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Books 16x9</vt:lpstr>
      <vt:lpstr>Overview of the contents of the Thesis</vt:lpstr>
      <vt:lpstr>Chapter 1- Problem and Its Background</vt:lpstr>
      <vt:lpstr>Chapter 2:  Review of Related Literatures</vt:lpstr>
      <vt:lpstr>Chapter 3:  Research Methodology</vt:lpstr>
      <vt:lpstr>Chapter 4:  Presentation, Analysis and Interpretation of Data</vt:lpstr>
      <vt:lpstr>Chapter 5:  Summary of findings, Conclusion and Recommendations</vt:lpstr>
      <vt:lpstr>References  Appendices</vt:lpstr>
      <vt:lpstr>Chapter 1 The Problem and Its Background</vt:lpstr>
      <vt:lpstr>Chapter 1:  The Problem and Its Background</vt:lpstr>
      <vt:lpstr>Chapter 1:  The Problem and Its Background</vt:lpstr>
      <vt:lpstr>Introduction</vt:lpstr>
      <vt:lpstr>Introduction: what it contains</vt:lpstr>
      <vt:lpstr>Background of the Study</vt:lpstr>
      <vt:lpstr>Theoretical Framework </vt:lpstr>
      <vt:lpstr>Theoretical Framework  (checklist)</vt:lpstr>
      <vt:lpstr>Literature Review (Chapter 2 ) *Has a bearing in the theoretical framework</vt:lpstr>
      <vt:lpstr>Conceptual Framework </vt:lpstr>
      <vt:lpstr>Conceptual Framework </vt:lpstr>
      <vt:lpstr>Statement of the Problem / Objectives </vt:lpstr>
      <vt:lpstr> Process Scheduler Tool kit (Prochek):  An assessment</vt:lpstr>
      <vt:lpstr>Hypothesis/ses</vt:lpstr>
      <vt:lpstr>Slide 22</vt:lpstr>
      <vt:lpstr>Slide 23</vt:lpstr>
      <vt:lpstr>Assumptions</vt:lpstr>
      <vt:lpstr>Significance of the Study</vt:lpstr>
      <vt:lpstr>Scope and Limitation of the Study</vt:lpstr>
      <vt:lpstr>Definition of Terms</vt:lpstr>
      <vt:lpstr>Introduction /Background/Context/Review of literature</vt:lpstr>
      <vt:lpstr>Theory/Approach/ Method /Materials/Subjects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CCIS Dean</dc:creator>
  <cp:lastModifiedBy>GiselaMay</cp:lastModifiedBy>
  <cp:revision>22</cp:revision>
  <dcterms:created xsi:type="dcterms:W3CDTF">2017-07-10T03:19:59Z</dcterms:created>
  <dcterms:modified xsi:type="dcterms:W3CDTF">2017-07-11T04:02:55Z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