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805" r:id="rId2"/>
  </p:sldMasterIdLst>
  <p:notesMasterIdLst>
    <p:notesMasterId r:id="rId87"/>
  </p:notesMasterIdLst>
  <p:sldIdLst>
    <p:sldId id="256" r:id="rId3"/>
    <p:sldId id="299" r:id="rId4"/>
    <p:sldId id="295" r:id="rId5"/>
    <p:sldId id="319" r:id="rId6"/>
    <p:sldId id="339" r:id="rId7"/>
    <p:sldId id="296" r:id="rId8"/>
    <p:sldId id="301" r:id="rId9"/>
    <p:sldId id="303" r:id="rId10"/>
    <p:sldId id="304" r:id="rId11"/>
    <p:sldId id="305" r:id="rId12"/>
    <p:sldId id="306" r:id="rId13"/>
    <p:sldId id="307" r:id="rId14"/>
    <p:sldId id="308" r:id="rId15"/>
    <p:sldId id="309" r:id="rId16"/>
    <p:sldId id="311" r:id="rId17"/>
    <p:sldId id="310" r:id="rId18"/>
    <p:sldId id="340" r:id="rId19"/>
    <p:sldId id="297" r:id="rId20"/>
    <p:sldId id="298" r:id="rId21"/>
    <p:sldId id="320" r:id="rId22"/>
    <p:sldId id="321" r:id="rId23"/>
    <p:sldId id="322" r:id="rId24"/>
    <p:sldId id="323" r:id="rId25"/>
    <p:sldId id="324" r:id="rId26"/>
    <p:sldId id="325" r:id="rId27"/>
    <p:sldId id="326" r:id="rId28"/>
    <p:sldId id="327" r:id="rId29"/>
    <p:sldId id="328" r:id="rId30"/>
    <p:sldId id="329" r:id="rId31"/>
    <p:sldId id="330" r:id="rId32"/>
    <p:sldId id="331" r:id="rId33"/>
    <p:sldId id="332" r:id="rId34"/>
    <p:sldId id="333" r:id="rId35"/>
    <p:sldId id="334" r:id="rId36"/>
    <p:sldId id="335" r:id="rId37"/>
    <p:sldId id="336" r:id="rId38"/>
    <p:sldId id="337" r:id="rId39"/>
    <p:sldId id="338" r:id="rId40"/>
    <p:sldId id="272" r:id="rId41"/>
    <p:sldId id="273" r:id="rId42"/>
    <p:sldId id="274" r:id="rId43"/>
    <p:sldId id="275" r:id="rId44"/>
    <p:sldId id="276" r:id="rId45"/>
    <p:sldId id="277" r:id="rId46"/>
    <p:sldId id="278" r:id="rId47"/>
    <p:sldId id="280" r:id="rId48"/>
    <p:sldId id="281" r:id="rId49"/>
    <p:sldId id="261" r:id="rId50"/>
    <p:sldId id="262" r:id="rId51"/>
    <p:sldId id="312" r:id="rId52"/>
    <p:sldId id="313" r:id="rId53"/>
    <p:sldId id="314" r:id="rId54"/>
    <p:sldId id="264" r:id="rId55"/>
    <p:sldId id="315" r:id="rId56"/>
    <p:sldId id="257" r:id="rId57"/>
    <p:sldId id="269" r:id="rId58"/>
    <p:sldId id="291" r:id="rId59"/>
    <p:sldId id="259" r:id="rId60"/>
    <p:sldId id="290" r:id="rId61"/>
    <p:sldId id="268" r:id="rId62"/>
    <p:sldId id="341" r:id="rId63"/>
    <p:sldId id="260" r:id="rId64"/>
    <p:sldId id="266" r:id="rId65"/>
    <p:sldId id="267" r:id="rId66"/>
    <p:sldId id="270" r:id="rId67"/>
    <p:sldId id="346" r:id="rId68"/>
    <p:sldId id="343" r:id="rId69"/>
    <p:sldId id="344" r:id="rId70"/>
    <p:sldId id="345" r:id="rId71"/>
    <p:sldId id="347" r:id="rId72"/>
    <p:sldId id="342" r:id="rId73"/>
    <p:sldId id="271" r:id="rId74"/>
    <p:sldId id="316" r:id="rId75"/>
    <p:sldId id="317" r:id="rId76"/>
    <p:sldId id="318" r:id="rId77"/>
    <p:sldId id="282" r:id="rId78"/>
    <p:sldId id="283" r:id="rId79"/>
    <p:sldId id="284" r:id="rId80"/>
    <p:sldId id="292" r:id="rId81"/>
    <p:sldId id="285" r:id="rId82"/>
    <p:sldId id="286" r:id="rId83"/>
    <p:sldId id="287" r:id="rId84"/>
    <p:sldId id="293" r:id="rId85"/>
    <p:sldId id="294" r:id="rId8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Intro" id="{D65CEE6C-AF48-46C7-8F03-51658BA76209}">
          <p14:sldIdLst>
            <p14:sldId id="256"/>
            <p14:sldId id="299"/>
            <p14:sldId id="295"/>
            <p14:sldId id="319"/>
            <p14:sldId id="339"/>
            <p14:sldId id="296"/>
            <p14:sldId id="301"/>
            <p14:sldId id="303"/>
            <p14:sldId id="304"/>
            <p14:sldId id="305"/>
            <p14:sldId id="306"/>
            <p14:sldId id="307"/>
            <p14:sldId id="308"/>
            <p14:sldId id="309"/>
            <p14:sldId id="311"/>
            <p14:sldId id="310"/>
            <p14:sldId id="340"/>
            <p14:sldId id="297"/>
            <p14:sldId id="298"/>
          </p14:sldIdLst>
        </p14:section>
        <p14:section name="Formulating a Research Problem" id="{788D2BAA-533F-CF40-9BFC-D8F0A95471CF}">
          <p14:sldIdLst>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Lst>
        </p14:section>
        <p14:section name="Hypotheses" id="{5784B04D-EF1A-48FE-8C15-7F11C204EB1F}">
          <p14:sldIdLst>
            <p14:sldId id="272"/>
            <p14:sldId id="273"/>
            <p14:sldId id="274"/>
            <p14:sldId id="275"/>
            <p14:sldId id="276"/>
            <p14:sldId id="277"/>
            <p14:sldId id="278"/>
            <p14:sldId id="280"/>
            <p14:sldId id="281"/>
          </p14:sldIdLst>
        </p14:section>
        <p14:section name="All About Variables" id="{A223587F-6C5E-4481-A809-0982EB85DA34}">
          <p14:sldIdLst>
            <p14:sldId id="261"/>
            <p14:sldId id="262"/>
            <p14:sldId id="312"/>
            <p14:sldId id="313"/>
            <p14:sldId id="314"/>
            <p14:sldId id="264"/>
            <p14:sldId id="315"/>
            <p14:sldId id="257"/>
            <p14:sldId id="269"/>
            <p14:sldId id="291"/>
            <p14:sldId id="259"/>
            <p14:sldId id="290"/>
            <p14:sldId id="268"/>
            <p14:sldId id="341"/>
            <p14:sldId id="260"/>
            <p14:sldId id="266"/>
            <p14:sldId id="267"/>
            <p14:sldId id="270"/>
            <p14:sldId id="346"/>
            <p14:sldId id="343"/>
            <p14:sldId id="344"/>
            <p14:sldId id="345"/>
            <p14:sldId id="347"/>
            <p14:sldId id="342"/>
            <p14:sldId id="271"/>
            <p14:sldId id="316"/>
            <p14:sldId id="317"/>
            <p14:sldId id="318"/>
          </p14:sldIdLst>
        </p14:section>
        <p14:section name="Samples and Populations" id="{F52D9CAE-BC62-43CC-A1A8-08EBEA640FCD}">
          <p14:sldIdLst>
            <p14:sldId id="282"/>
            <p14:sldId id="283"/>
            <p14:sldId id="284"/>
            <p14:sldId id="292"/>
          </p14:sldIdLst>
        </p14:section>
        <p14:section name="Concept of Significance" id="{45035936-F9FC-4A23-AC99-F56216975E37}">
          <p14:sldIdLst>
            <p14:sldId id="285"/>
            <p14:sldId id="286"/>
            <p14:sldId id="287"/>
            <p14:sldId id="293"/>
          </p14:sldIdLst>
        </p14:section>
        <p14:section name="Outro" id="{9DC57882-4733-4ABC-9BD4-306CC80E9B1C}">
          <p14:sldIdLst>
            <p14:sldId id="294"/>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66"/>
    <p:restoredTop sz="65094" autoAdjust="0"/>
  </p:normalViewPr>
  <p:slideViewPr>
    <p:cSldViewPr>
      <p:cViewPr>
        <p:scale>
          <a:sx n="75" d="100"/>
          <a:sy n="75" d="100"/>
        </p:scale>
        <p:origin x="-1356" y="954"/>
      </p:cViewPr>
      <p:guideLst>
        <p:guide orient="horz" pos="2160"/>
        <p:guide pos="2880"/>
      </p:guideLst>
    </p:cSldViewPr>
  </p:slideViewPr>
  <p:notesTextViewPr>
    <p:cViewPr>
      <p:scale>
        <a:sx n="1" d="1"/>
        <a:sy n="1" d="1"/>
      </p:scale>
      <p:origin x="0" y="0"/>
    </p:cViewPr>
  </p:notesTextViewPr>
  <p:sorterViewPr>
    <p:cViewPr varScale="1">
      <p:scale>
        <a:sx n="1" d="1"/>
        <a:sy n="1" d="1"/>
      </p:scale>
      <p:origin x="0" y="-4089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PH"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4E139B-6CBB-4A74-A5BE-B61356C233DC}" type="datetimeFigureOut">
              <a:rPr lang="en-PH" smtClean="0"/>
              <a:pPr/>
              <a:t>7/25/2017</a:t>
            </a:fld>
            <a:endParaRPr lang="en-PH"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PH"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PH"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E9112B-4D11-4F92-8F42-1CC11DBB185A}" type="slidenum">
              <a:rPr lang="en-PH" smtClean="0"/>
              <a:pPr/>
              <a:t>‹#›</a:t>
            </a:fld>
            <a:endParaRPr lang="en-PH" dirty="0"/>
          </a:p>
        </p:txBody>
      </p:sp>
    </p:spTree>
    <p:extLst>
      <p:ext uri="{BB962C8B-B14F-4D97-AF65-F5344CB8AC3E}">
        <p14:creationId xmlns:p14="http://schemas.microsoft.com/office/powerpoint/2010/main" xmlns="" val="595313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E9112B-4D11-4F92-8F42-1CC11DBB185A}" type="slidenum">
              <a:rPr lang="en-PH" smtClean="0"/>
              <a:pPr/>
              <a:t>9</a:t>
            </a:fld>
            <a:endParaRPr lang="en-PH"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simply, it is an attribute or characteristic in which individuals differ.</a:t>
            </a:r>
          </a:p>
          <a:p>
            <a:pPr marL="0" indent="0">
              <a:buFontTx/>
              <a:buNone/>
            </a:pPr>
            <a:r>
              <a:rPr lang="en-US" baseline="0" dirty="0" smtClean="0"/>
              <a:t>Name of variable	possible values</a:t>
            </a:r>
          </a:p>
          <a:p>
            <a:pPr marL="0" indent="0">
              <a:buFontTx/>
              <a:buNone/>
            </a:pPr>
            <a:r>
              <a:rPr lang="en-US" baseline="0" dirty="0" smtClean="0"/>
              <a:t>Gender		male, female</a:t>
            </a:r>
          </a:p>
          <a:p>
            <a:pPr marL="0" indent="0">
              <a:buFontTx/>
              <a:buNone/>
            </a:pPr>
            <a:r>
              <a:rPr lang="en-US" baseline="0" dirty="0" smtClean="0"/>
              <a:t>Civil status		single, married, widow, separated, divorced</a:t>
            </a:r>
          </a:p>
          <a:p>
            <a:pPr marL="0" indent="0">
              <a:buFontTx/>
              <a:buNone/>
            </a:pPr>
            <a:r>
              <a:rPr lang="en-US" baseline="0" dirty="0" smtClean="0"/>
              <a:t>Economic status	low income, middle income, high income</a:t>
            </a:r>
          </a:p>
          <a:p>
            <a:pPr marL="0" indent="0">
              <a:buFontTx/>
              <a:buNone/>
            </a:pPr>
            <a:r>
              <a:rPr lang="en-US" baseline="0" dirty="0" smtClean="0"/>
              <a:t>Performance rating	outstanding, vs, s, fair</a:t>
            </a:r>
          </a:p>
          <a:p>
            <a:pPr marL="0" indent="0">
              <a:buFontTx/>
              <a:buNone/>
            </a:pPr>
            <a:endParaRPr lang="en-US" baseline="0" dirty="0" smtClean="0"/>
          </a:p>
          <a:p>
            <a:pPr marL="171450" indent="-171450">
              <a:buFontTx/>
              <a:buChar char="-"/>
            </a:pPr>
            <a:r>
              <a:rPr lang="en-US" baseline="0" dirty="0" smtClean="0"/>
              <a:t>It is up to the researcher to define the values of the variable in his own way.</a:t>
            </a:r>
          </a:p>
          <a:p>
            <a:pPr marL="171450" indent="-171450">
              <a:buFontTx/>
              <a:buChar char="-"/>
            </a:pPr>
            <a:r>
              <a:rPr lang="en-US" baseline="0" dirty="0" smtClean="0"/>
              <a:t>When a description or procedure for determining the value of variable is clearly specified, the variable is said to be operationally defined. Different individuals give different definitions for a variable.</a:t>
            </a:r>
          </a:p>
          <a:p>
            <a:pPr marL="171450" indent="-171450">
              <a:buFontTx/>
              <a:buChar char="-"/>
            </a:pPr>
            <a:endParaRPr lang="en-US" baseline="0" dirty="0" smtClean="0"/>
          </a:p>
          <a:p>
            <a:pPr marL="171450" indent="-171450">
              <a:buFontTx/>
              <a:buChar char="-"/>
            </a:pPr>
            <a:endParaRPr lang="en-PH" dirty="0"/>
          </a:p>
        </p:txBody>
      </p:sp>
      <p:sp>
        <p:nvSpPr>
          <p:cNvPr id="4" name="Slide Number Placeholder 3"/>
          <p:cNvSpPr>
            <a:spLocks noGrp="1"/>
          </p:cNvSpPr>
          <p:nvPr>
            <p:ph type="sldNum" sz="quarter" idx="10"/>
          </p:nvPr>
        </p:nvSpPr>
        <p:spPr/>
        <p:txBody>
          <a:bodyPr/>
          <a:lstStyle/>
          <a:p>
            <a:fld id="{92E9112B-4D11-4F92-8F42-1CC11DBB185A}" type="slidenum">
              <a:rPr lang="en-PH" smtClean="0"/>
              <a:pPr/>
              <a:t>49</a:t>
            </a:fld>
            <a:endParaRPr lang="en-PH" dirty="0"/>
          </a:p>
        </p:txBody>
      </p:sp>
    </p:spTree>
    <p:extLst>
      <p:ext uri="{BB962C8B-B14F-4D97-AF65-F5344CB8AC3E}">
        <p14:creationId xmlns:p14="http://schemas.microsoft.com/office/powerpoint/2010/main" xmlns="" val="1168992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simply, it is an attribute or characteristic in which individuals differ.</a:t>
            </a:r>
          </a:p>
          <a:p>
            <a:pPr marL="0" indent="0">
              <a:buFontTx/>
              <a:buNone/>
            </a:pPr>
            <a:r>
              <a:rPr lang="en-US" baseline="0" dirty="0" smtClean="0"/>
              <a:t>Name of variable	possible values</a:t>
            </a:r>
          </a:p>
          <a:p>
            <a:pPr marL="0" indent="0">
              <a:buFontTx/>
              <a:buNone/>
            </a:pPr>
            <a:r>
              <a:rPr lang="en-US" baseline="0" dirty="0" smtClean="0"/>
              <a:t>Gender		male, female</a:t>
            </a:r>
          </a:p>
          <a:p>
            <a:pPr marL="0" indent="0">
              <a:buFontTx/>
              <a:buNone/>
            </a:pPr>
            <a:r>
              <a:rPr lang="en-US" baseline="0" dirty="0" smtClean="0"/>
              <a:t>Civil status		single, married, widow, separated, divorced</a:t>
            </a:r>
          </a:p>
          <a:p>
            <a:pPr marL="0" indent="0">
              <a:buFontTx/>
              <a:buNone/>
            </a:pPr>
            <a:r>
              <a:rPr lang="en-US" baseline="0" dirty="0" smtClean="0"/>
              <a:t>Economic status	low income, middle income, high income</a:t>
            </a:r>
          </a:p>
          <a:p>
            <a:pPr marL="0" indent="0">
              <a:buFontTx/>
              <a:buNone/>
            </a:pPr>
            <a:r>
              <a:rPr lang="en-US" baseline="0" dirty="0" smtClean="0"/>
              <a:t>Performance rating	outstanding, vs, s, fair</a:t>
            </a:r>
          </a:p>
          <a:p>
            <a:pPr marL="0" indent="0">
              <a:buFontTx/>
              <a:buNone/>
            </a:pPr>
            <a:endParaRPr lang="en-US" baseline="0" dirty="0" smtClean="0"/>
          </a:p>
          <a:p>
            <a:pPr marL="171450" indent="-171450">
              <a:buFontTx/>
              <a:buChar char="-"/>
            </a:pPr>
            <a:r>
              <a:rPr lang="en-US" baseline="0" dirty="0" smtClean="0"/>
              <a:t>It is up to the researcher to define the values of the variable in his own way.</a:t>
            </a:r>
          </a:p>
          <a:p>
            <a:pPr marL="171450" indent="-171450">
              <a:buFontTx/>
              <a:buChar char="-"/>
            </a:pPr>
            <a:r>
              <a:rPr lang="en-US" baseline="0" dirty="0" smtClean="0"/>
              <a:t>When a description or procedure for determining the value of variable is clearly specified, the variable is said to be operationally defined. Different individuals give different definitions for a variable.</a:t>
            </a:r>
          </a:p>
          <a:p>
            <a:pPr marL="171450" indent="-171450">
              <a:buFontTx/>
              <a:buChar char="-"/>
            </a:pPr>
            <a:endParaRPr lang="en-US" baseline="0" dirty="0" smtClean="0"/>
          </a:p>
          <a:p>
            <a:pPr marL="171450" indent="-171450">
              <a:buFontTx/>
              <a:buChar char="-"/>
            </a:pPr>
            <a:endParaRPr lang="en-PH" dirty="0"/>
          </a:p>
        </p:txBody>
      </p:sp>
      <p:sp>
        <p:nvSpPr>
          <p:cNvPr id="4" name="Slide Number Placeholder 3"/>
          <p:cNvSpPr>
            <a:spLocks noGrp="1"/>
          </p:cNvSpPr>
          <p:nvPr>
            <p:ph type="sldNum" sz="quarter" idx="10"/>
          </p:nvPr>
        </p:nvSpPr>
        <p:spPr/>
        <p:txBody>
          <a:bodyPr/>
          <a:lstStyle/>
          <a:p>
            <a:fld id="{92E9112B-4D11-4F92-8F42-1CC11DBB185A}" type="slidenum">
              <a:rPr lang="en-PH" smtClean="0"/>
              <a:pPr/>
              <a:t>50</a:t>
            </a:fld>
            <a:endParaRPr lang="en-PH" dirty="0"/>
          </a:p>
        </p:txBody>
      </p:sp>
    </p:spTree>
    <p:extLst>
      <p:ext uri="{BB962C8B-B14F-4D97-AF65-F5344CB8AC3E}">
        <p14:creationId xmlns:p14="http://schemas.microsoft.com/office/powerpoint/2010/main" xmlns="" val="1168992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simply, it is an attribute or characteristic in which individuals differ.</a:t>
            </a:r>
          </a:p>
          <a:p>
            <a:pPr marL="0" indent="0">
              <a:buFontTx/>
              <a:buNone/>
            </a:pPr>
            <a:r>
              <a:rPr lang="en-US" baseline="0" dirty="0" smtClean="0"/>
              <a:t>Name of variable	possible values</a:t>
            </a:r>
          </a:p>
          <a:p>
            <a:pPr marL="0" indent="0">
              <a:buFontTx/>
              <a:buNone/>
            </a:pPr>
            <a:r>
              <a:rPr lang="en-US" baseline="0" dirty="0" smtClean="0"/>
              <a:t>Gender		male, female</a:t>
            </a:r>
          </a:p>
          <a:p>
            <a:pPr marL="0" indent="0">
              <a:buFontTx/>
              <a:buNone/>
            </a:pPr>
            <a:r>
              <a:rPr lang="en-US" baseline="0" dirty="0" smtClean="0"/>
              <a:t>Civil status		single, married, widow, separated, divorced</a:t>
            </a:r>
          </a:p>
          <a:p>
            <a:pPr marL="0" indent="0">
              <a:buFontTx/>
              <a:buNone/>
            </a:pPr>
            <a:r>
              <a:rPr lang="en-US" baseline="0" dirty="0" smtClean="0"/>
              <a:t>Economic status	low income, middle income, high income</a:t>
            </a:r>
          </a:p>
          <a:p>
            <a:pPr marL="0" indent="0">
              <a:buFontTx/>
              <a:buNone/>
            </a:pPr>
            <a:r>
              <a:rPr lang="en-US" baseline="0" dirty="0" smtClean="0"/>
              <a:t>Performance rating	outstanding, vs, s, fair</a:t>
            </a:r>
          </a:p>
          <a:p>
            <a:pPr marL="0" indent="0">
              <a:buFontTx/>
              <a:buNone/>
            </a:pPr>
            <a:endParaRPr lang="en-US" baseline="0" dirty="0" smtClean="0"/>
          </a:p>
          <a:p>
            <a:pPr marL="171450" indent="-171450">
              <a:buFontTx/>
              <a:buChar char="-"/>
            </a:pPr>
            <a:r>
              <a:rPr lang="en-US" baseline="0" dirty="0" smtClean="0"/>
              <a:t>It is up to the researcher to define the values of the variable in his own way.</a:t>
            </a:r>
          </a:p>
          <a:p>
            <a:pPr marL="171450" indent="-171450">
              <a:buFontTx/>
              <a:buChar char="-"/>
            </a:pPr>
            <a:r>
              <a:rPr lang="en-US" baseline="0" dirty="0" smtClean="0"/>
              <a:t>When a description or procedure for determining the value of variable is clearly specified, the variable is said to be operationally defined. Different individuals give different definitions for a variable.</a:t>
            </a:r>
          </a:p>
          <a:p>
            <a:pPr marL="171450" indent="-171450">
              <a:buFontTx/>
              <a:buChar char="-"/>
            </a:pPr>
            <a:endParaRPr lang="en-US" baseline="0" dirty="0" smtClean="0"/>
          </a:p>
          <a:p>
            <a:pPr marL="171450" indent="-171450">
              <a:buFontTx/>
              <a:buChar char="-"/>
            </a:pPr>
            <a:endParaRPr lang="en-PH" dirty="0"/>
          </a:p>
        </p:txBody>
      </p:sp>
      <p:sp>
        <p:nvSpPr>
          <p:cNvPr id="4" name="Slide Number Placeholder 3"/>
          <p:cNvSpPr>
            <a:spLocks noGrp="1"/>
          </p:cNvSpPr>
          <p:nvPr>
            <p:ph type="sldNum" sz="quarter" idx="10"/>
          </p:nvPr>
        </p:nvSpPr>
        <p:spPr/>
        <p:txBody>
          <a:bodyPr/>
          <a:lstStyle/>
          <a:p>
            <a:fld id="{92E9112B-4D11-4F92-8F42-1CC11DBB185A}" type="slidenum">
              <a:rPr lang="en-PH" smtClean="0"/>
              <a:pPr/>
              <a:t>51</a:t>
            </a:fld>
            <a:endParaRPr lang="en-PH" dirty="0"/>
          </a:p>
        </p:txBody>
      </p:sp>
    </p:spTree>
    <p:extLst>
      <p:ext uri="{BB962C8B-B14F-4D97-AF65-F5344CB8AC3E}">
        <p14:creationId xmlns:p14="http://schemas.microsoft.com/office/powerpoint/2010/main" xmlns="" val="1168992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simply, it is an attribute or characteristic in which individuals differ.</a:t>
            </a:r>
          </a:p>
          <a:p>
            <a:pPr marL="0" indent="0">
              <a:buFontTx/>
              <a:buNone/>
            </a:pPr>
            <a:r>
              <a:rPr lang="en-US" baseline="0" dirty="0" smtClean="0"/>
              <a:t>Name of variable	possible values</a:t>
            </a:r>
          </a:p>
          <a:p>
            <a:pPr marL="0" indent="0">
              <a:buFontTx/>
              <a:buNone/>
            </a:pPr>
            <a:r>
              <a:rPr lang="en-US" baseline="0" dirty="0" smtClean="0"/>
              <a:t>Gender		male, female</a:t>
            </a:r>
          </a:p>
          <a:p>
            <a:pPr marL="0" indent="0">
              <a:buFontTx/>
              <a:buNone/>
            </a:pPr>
            <a:r>
              <a:rPr lang="en-US" baseline="0" dirty="0" smtClean="0"/>
              <a:t>Civil status		single, married, widow, separated, divorced</a:t>
            </a:r>
          </a:p>
          <a:p>
            <a:pPr marL="0" indent="0">
              <a:buFontTx/>
              <a:buNone/>
            </a:pPr>
            <a:r>
              <a:rPr lang="en-US" baseline="0" dirty="0" smtClean="0"/>
              <a:t>Economic status	low income, middle income, high income</a:t>
            </a:r>
          </a:p>
          <a:p>
            <a:pPr marL="0" indent="0">
              <a:buFontTx/>
              <a:buNone/>
            </a:pPr>
            <a:r>
              <a:rPr lang="en-US" baseline="0" dirty="0" smtClean="0"/>
              <a:t>Performance rating	outstanding, vs, s, fair</a:t>
            </a:r>
          </a:p>
          <a:p>
            <a:pPr marL="0" indent="0">
              <a:buFontTx/>
              <a:buNone/>
            </a:pPr>
            <a:endParaRPr lang="en-US" baseline="0" dirty="0" smtClean="0"/>
          </a:p>
          <a:p>
            <a:pPr marL="171450" indent="-171450">
              <a:buFontTx/>
              <a:buChar char="-"/>
            </a:pPr>
            <a:r>
              <a:rPr lang="en-US" baseline="0" dirty="0" smtClean="0"/>
              <a:t>It is up to the researcher to define the values of the variable in his own way.</a:t>
            </a:r>
          </a:p>
          <a:p>
            <a:pPr marL="171450" indent="-171450">
              <a:buFontTx/>
              <a:buChar char="-"/>
            </a:pPr>
            <a:r>
              <a:rPr lang="en-US" baseline="0" dirty="0" smtClean="0"/>
              <a:t>When a description or procedure for determining the value of variable is clearly specified, the variable is said to be operationally defined. Different individuals give different definitions for a variable.</a:t>
            </a:r>
          </a:p>
          <a:p>
            <a:pPr marL="171450" indent="-171450">
              <a:buFontTx/>
              <a:buChar char="-"/>
            </a:pPr>
            <a:endParaRPr lang="en-US" baseline="0" dirty="0" smtClean="0"/>
          </a:p>
          <a:p>
            <a:pPr marL="171450" indent="-171450">
              <a:buFontTx/>
              <a:buChar char="-"/>
            </a:pPr>
            <a:endParaRPr lang="en-PH" dirty="0"/>
          </a:p>
        </p:txBody>
      </p:sp>
      <p:sp>
        <p:nvSpPr>
          <p:cNvPr id="4" name="Slide Number Placeholder 3"/>
          <p:cNvSpPr>
            <a:spLocks noGrp="1"/>
          </p:cNvSpPr>
          <p:nvPr>
            <p:ph type="sldNum" sz="quarter" idx="10"/>
          </p:nvPr>
        </p:nvSpPr>
        <p:spPr/>
        <p:txBody>
          <a:bodyPr/>
          <a:lstStyle/>
          <a:p>
            <a:fld id="{92E9112B-4D11-4F92-8F42-1CC11DBB185A}" type="slidenum">
              <a:rPr lang="en-PH" smtClean="0"/>
              <a:pPr/>
              <a:t>52</a:t>
            </a:fld>
            <a:endParaRPr lang="en-PH" dirty="0"/>
          </a:p>
        </p:txBody>
      </p:sp>
    </p:spTree>
    <p:extLst>
      <p:ext uri="{BB962C8B-B14F-4D97-AF65-F5344CB8AC3E}">
        <p14:creationId xmlns:p14="http://schemas.microsoft.com/office/powerpoint/2010/main" xmlns="" val="1168992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20" name="Rectangle 1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251520" y="1268761"/>
            <a:ext cx="6390710" cy="2070229"/>
          </a:xfrm>
          <a:prstGeom prst="roundRect">
            <a:avLst>
              <a:gd name="adj" fmla="val 5192"/>
            </a:avLst>
          </a:prstGeom>
          <a:solidFill>
            <a:schemeClr val="accent2">
              <a:lumMod val="75000"/>
              <a:alpha val="50196"/>
            </a:schemeClr>
          </a:solidFill>
          <a:ln w="57150">
            <a:noFill/>
          </a:ln>
        </p:spPr>
        <p:txBody>
          <a:bodyPr wrap="square" lIns="540000" tIns="180000" rIns="180000" bIns="180000" anchor="b">
            <a:noAutofit/>
          </a:bodyPr>
          <a:lstStyle>
            <a:lvl1pPr algn="l">
              <a:defRPr sz="6000">
                <a:solidFill>
                  <a:schemeClr val="tx1"/>
                </a:solidFill>
                <a:latin typeface="Segoe UI Light" pitchFamily="34" charset="0"/>
              </a:defRPr>
            </a:lvl1pPr>
          </a:lstStyle>
          <a:p>
            <a:r>
              <a:rPr lang="en-US" smtClean="0"/>
              <a:t>Click to edit Master title style</a:t>
            </a:r>
            <a:endParaRPr lang="en-US" dirty="0"/>
          </a:p>
        </p:txBody>
      </p:sp>
      <p:sp>
        <p:nvSpPr>
          <p:cNvPr id="16" name="Rounded Rectangle 15"/>
          <p:cNvSpPr/>
          <p:nvPr/>
        </p:nvSpPr>
        <p:spPr>
          <a:xfrm>
            <a:off x="6012160" y="3429000"/>
            <a:ext cx="630070" cy="630070"/>
          </a:xfrm>
          <a:prstGeom prst="roundRect">
            <a:avLst/>
          </a:prstGeom>
          <a:solidFill>
            <a:srgbClr val="A8CDD7">
              <a:alpha val="5019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ed Rectangle 9"/>
          <p:cNvSpPr/>
          <p:nvPr/>
        </p:nvSpPr>
        <p:spPr>
          <a:xfrm>
            <a:off x="6012160" y="548680"/>
            <a:ext cx="630070" cy="630070"/>
          </a:xfrm>
          <a:prstGeom prst="roundRect">
            <a:avLst/>
          </a:prstGeom>
          <a:solidFill>
            <a:srgbClr val="E8B7B7">
              <a:alpha val="5019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le 8"/>
          <p:cNvSpPr/>
          <p:nvPr/>
        </p:nvSpPr>
        <p:spPr>
          <a:xfrm>
            <a:off x="2411760" y="5589240"/>
            <a:ext cx="630070" cy="630070"/>
          </a:xfrm>
          <a:prstGeom prst="roundRect">
            <a:avLst/>
          </a:prstGeom>
          <a:solidFill>
            <a:srgbClr val="E8B7B7">
              <a:alpha val="5019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4572000" y="4149080"/>
            <a:ext cx="4312568" cy="2160240"/>
          </a:xfrm>
          <a:prstGeom prst="roundRect">
            <a:avLst>
              <a:gd name="adj" fmla="val 6163"/>
            </a:avLst>
          </a:prstGeom>
          <a:solidFill>
            <a:schemeClr val="accent5">
              <a:lumMod val="75000"/>
              <a:alpha val="25098"/>
            </a:schemeClr>
          </a:solidFill>
          <a:ln>
            <a:noFill/>
          </a:ln>
        </p:spPr>
        <p:txBody>
          <a:bodyPr lIns="180000" tIns="180000" rIns="540000" bIns="180000"/>
          <a:lstStyle>
            <a:lvl1pPr marL="0" indent="0" algn="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FF2D813-FBB9-470A-A5B5-1E71F70EBBE4}" type="datetimeFigureOut">
              <a:rPr lang="en-PH" smtClean="0"/>
              <a:pPr/>
              <a:t>7/25/2017</a:t>
            </a:fld>
            <a:endParaRPr lang="en-PH" dirty="0"/>
          </a:p>
        </p:txBody>
      </p:sp>
      <p:sp>
        <p:nvSpPr>
          <p:cNvPr id="5" name="Footer Placeholder 4"/>
          <p:cNvSpPr>
            <a:spLocks noGrp="1"/>
          </p:cNvSpPr>
          <p:nvPr>
            <p:ph type="ftr" sz="quarter" idx="11"/>
          </p:nvPr>
        </p:nvSpPr>
        <p:spPr/>
        <p:txBody>
          <a:bodyPr/>
          <a:lstStyle/>
          <a:p>
            <a:endParaRPr lang="en-PH" dirty="0"/>
          </a:p>
        </p:txBody>
      </p:sp>
      <p:sp>
        <p:nvSpPr>
          <p:cNvPr id="6" name="Slide Number Placeholder 5"/>
          <p:cNvSpPr>
            <a:spLocks noGrp="1"/>
          </p:cNvSpPr>
          <p:nvPr>
            <p:ph type="sldNum" sz="quarter" idx="12"/>
          </p:nvPr>
        </p:nvSpPr>
        <p:spPr/>
        <p:txBody>
          <a:bodyPr/>
          <a:lstStyle/>
          <a:p>
            <a:fld id="{8E3030A8-13D7-488F-89C3-498F1171E4EB}" type="slidenum">
              <a:rPr lang="en-PH" smtClean="0"/>
              <a:pPr/>
              <a:t>‹#›</a:t>
            </a:fld>
            <a:endParaRPr lang="en-PH" dirty="0"/>
          </a:p>
        </p:txBody>
      </p:sp>
      <p:sp>
        <p:nvSpPr>
          <p:cNvPr id="11" name="Rounded Rectangle 10"/>
          <p:cNvSpPr/>
          <p:nvPr/>
        </p:nvSpPr>
        <p:spPr>
          <a:xfrm>
            <a:off x="5292080" y="548680"/>
            <a:ext cx="630070" cy="630070"/>
          </a:xfrm>
          <a:prstGeom prst="roundRect">
            <a:avLst/>
          </a:prstGeom>
          <a:solidFill>
            <a:srgbClr val="A8CDD7">
              <a:alpha val="5019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ounded Rectangle 11"/>
          <p:cNvSpPr/>
          <p:nvPr/>
        </p:nvSpPr>
        <p:spPr>
          <a:xfrm>
            <a:off x="1691680" y="3429000"/>
            <a:ext cx="630070" cy="630070"/>
          </a:xfrm>
          <a:prstGeom prst="roundRect">
            <a:avLst/>
          </a:prstGeom>
          <a:solidFill>
            <a:srgbClr val="CEC597">
              <a:alpha val="5019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ounded Rectangle 12"/>
          <p:cNvSpPr/>
          <p:nvPr/>
        </p:nvSpPr>
        <p:spPr>
          <a:xfrm>
            <a:off x="3131840" y="4869160"/>
            <a:ext cx="630070" cy="630070"/>
          </a:xfrm>
          <a:prstGeom prst="roundRect">
            <a:avLst/>
          </a:prstGeom>
          <a:solidFill>
            <a:srgbClr val="E8B7B7">
              <a:alpha val="5019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ounded Rectangle 13"/>
          <p:cNvSpPr/>
          <p:nvPr/>
        </p:nvSpPr>
        <p:spPr>
          <a:xfrm>
            <a:off x="6732240" y="2708920"/>
            <a:ext cx="630070" cy="630070"/>
          </a:xfrm>
          <a:prstGeom prst="roundRect">
            <a:avLst/>
          </a:prstGeom>
          <a:solidFill>
            <a:srgbClr val="B0CCB0">
              <a:alpha val="5019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ounded Rectangle 14"/>
          <p:cNvSpPr/>
          <p:nvPr/>
        </p:nvSpPr>
        <p:spPr>
          <a:xfrm>
            <a:off x="3131840" y="4149080"/>
            <a:ext cx="630070" cy="630070"/>
          </a:xfrm>
          <a:prstGeom prst="roundRect">
            <a:avLst/>
          </a:prstGeom>
          <a:solidFill>
            <a:srgbClr val="A8CDD7">
              <a:alpha val="5019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p:cNvSpPr/>
          <p:nvPr/>
        </p:nvSpPr>
        <p:spPr>
          <a:xfrm>
            <a:off x="6732240" y="3429811"/>
            <a:ext cx="630070" cy="630070"/>
          </a:xfrm>
          <a:prstGeom prst="roundRect">
            <a:avLst/>
          </a:prstGeom>
          <a:solidFill>
            <a:srgbClr val="CEC597">
              <a:alpha val="5019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ounded Rectangle 17"/>
          <p:cNvSpPr/>
          <p:nvPr/>
        </p:nvSpPr>
        <p:spPr>
          <a:xfrm>
            <a:off x="251520" y="3429811"/>
            <a:ext cx="630070" cy="630070"/>
          </a:xfrm>
          <a:prstGeom prst="roundRect">
            <a:avLst/>
          </a:prstGeom>
          <a:solidFill>
            <a:srgbClr val="CEC597">
              <a:alpha val="5019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ounded Rectangle 18"/>
          <p:cNvSpPr/>
          <p:nvPr/>
        </p:nvSpPr>
        <p:spPr>
          <a:xfrm>
            <a:off x="3851920" y="4149891"/>
            <a:ext cx="630070" cy="630070"/>
          </a:xfrm>
          <a:prstGeom prst="roundRect">
            <a:avLst/>
          </a:prstGeom>
          <a:solidFill>
            <a:srgbClr val="B0CCB0">
              <a:alpha val="5019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1411683367"/>
      </p:ext>
    </p:extLst>
  </p:cSld>
  <p:clrMapOvr>
    <a:overrideClrMapping bg1="lt1" tx1="dk1" bg2="lt2" tx2="dk2" accent1="accent1" accent2="accent2" accent3="accent3" accent4="accent4" accent5="accent5" accent6="accent6" hlink="hlink" folHlink="folHlink"/>
  </p:clrMapOvr>
  <p:transition spd="med">
    <p:blinds/>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F2D813-FBB9-470A-A5B5-1E71F70EBBE4}" type="datetimeFigureOut">
              <a:rPr lang="en-PH" smtClean="0"/>
              <a:pPr/>
              <a:t>7/25/2017</a:t>
            </a:fld>
            <a:endParaRPr lang="en-PH" dirty="0"/>
          </a:p>
        </p:txBody>
      </p:sp>
      <p:sp>
        <p:nvSpPr>
          <p:cNvPr id="5" name="Footer Placeholder 4"/>
          <p:cNvSpPr>
            <a:spLocks noGrp="1"/>
          </p:cNvSpPr>
          <p:nvPr>
            <p:ph type="ftr" sz="quarter" idx="11"/>
          </p:nvPr>
        </p:nvSpPr>
        <p:spPr/>
        <p:txBody>
          <a:bodyPr/>
          <a:lstStyle/>
          <a:p>
            <a:endParaRPr lang="en-PH" dirty="0"/>
          </a:p>
        </p:txBody>
      </p:sp>
      <p:sp>
        <p:nvSpPr>
          <p:cNvPr id="6" name="Slide Number Placeholder 5"/>
          <p:cNvSpPr>
            <a:spLocks noGrp="1"/>
          </p:cNvSpPr>
          <p:nvPr>
            <p:ph type="sldNum" sz="quarter" idx="12"/>
          </p:nvPr>
        </p:nvSpPr>
        <p:spPr/>
        <p:txBody>
          <a:bodyPr/>
          <a:lstStyle/>
          <a:p>
            <a:fld id="{8E3030A8-13D7-488F-89C3-498F1171E4EB}" type="slidenum">
              <a:rPr lang="en-PH" smtClean="0"/>
              <a:pPr/>
              <a:t>‹#›</a:t>
            </a:fld>
            <a:endParaRPr lang="en-PH" dirty="0"/>
          </a:p>
        </p:txBody>
      </p:sp>
    </p:spTree>
    <p:extLst>
      <p:ext uri="{BB962C8B-B14F-4D97-AF65-F5344CB8AC3E}">
        <p14:creationId xmlns:p14="http://schemas.microsoft.com/office/powerpoint/2010/main" xmlns="" val="2637744922"/>
      </p:ext>
    </p:extLst>
  </p:cSld>
  <p:clrMapOvr>
    <a:masterClrMapping/>
  </p:clrMapOvr>
  <p:transition spd="med">
    <p:blinds/>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F2D813-FBB9-470A-A5B5-1E71F70EBBE4}" type="datetimeFigureOut">
              <a:rPr lang="en-PH" smtClean="0"/>
              <a:pPr/>
              <a:t>7/25/2017</a:t>
            </a:fld>
            <a:endParaRPr lang="en-PH" dirty="0"/>
          </a:p>
        </p:txBody>
      </p:sp>
      <p:sp>
        <p:nvSpPr>
          <p:cNvPr id="5" name="Footer Placeholder 4"/>
          <p:cNvSpPr>
            <a:spLocks noGrp="1"/>
          </p:cNvSpPr>
          <p:nvPr>
            <p:ph type="ftr" sz="quarter" idx="11"/>
          </p:nvPr>
        </p:nvSpPr>
        <p:spPr/>
        <p:txBody>
          <a:bodyPr/>
          <a:lstStyle/>
          <a:p>
            <a:endParaRPr lang="en-PH" dirty="0"/>
          </a:p>
        </p:txBody>
      </p:sp>
      <p:sp>
        <p:nvSpPr>
          <p:cNvPr id="6" name="Slide Number Placeholder 5"/>
          <p:cNvSpPr>
            <a:spLocks noGrp="1"/>
          </p:cNvSpPr>
          <p:nvPr>
            <p:ph type="sldNum" sz="quarter" idx="12"/>
          </p:nvPr>
        </p:nvSpPr>
        <p:spPr/>
        <p:txBody>
          <a:bodyPr/>
          <a:lstStyle/>
          <a:p>
            <a:fld id="{8E3030A8-13D7-488F-89C3-498F1171E4EB}" type="slidenum">
              <a:rPr lang="en-PH" smtClean="0"/>
              <a:pPr/>
              <a:t>‹#›</a:t>
            </a:fld>
            <a:endParaRPr lang="en-PH" dirty="0"/>
          </a:p>
        </p:txBody>
      </p:sp>
    </p:spTree>
    <p:extLst>
      <p:ext uri="{BB962C8B-B14F-4D97-AF65-F5344CB8AC3E}">
        <p14:creationId xmlns:p14="http://schemas.microsoft.com/office/powerpoint/2010/main" xmlns="" val="2635295968"/>
      </p:ext>
    </p:extLst>
  </p:cSld>
  <p:clrMapOvr>
    <a:masterClrMapping/>
  </p:clrMapOvr>
  <p:transition spd="med">
    <p:blinds/>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P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F2D813-FBB9-470A-A5B5-1E71F70EBBE4}" type="datetimeFigureOut">
              <a:rPr lang="en-PH" smtClean="0"/>
              <a:pPr/>
              <a:t>7/25/2017</a:t>
            </a:fld>
            <a:endParaRPr lang="en-PH" dirty="0"/>
          </a:p>
        </p:txBody>
      </p:sp>
      <p:sp>
        <p:nvSpPr>
          <p:cNvPr id="5" name="Footer Placeholder 4"/>
          <p:cNvSpPr>
            <a:spLocks noGrp="1"/>
          </p:cNvSpPr>
          <p:nvPr>
            <p:ph type="ftr" sz="quarter" idx="11"/>
          </p:nvPr>
        </p:nvSpPr>
        <p:spPr/>
        <p:txBody>
          <a:bodyPr/>
          <a:lstStyle/>
          <a:p>
            <a:endParaRPr lang="en-PH" dirty="0"/>
          </a:p>
        </p:txBody>
      </p:sp>
      <p:sp>
        <p:nvSpPr>
          <p:cNvPr id="6" name="Slide Number Placeholder 5"/>
          <p:cNvSpPr>
            <a:spLocks noGrp="1"/>
          </p:cNvSpPr>
          <p:nvPr>
            <p:ph type="sldNum" sz="quarter" idx="12"/>
          </p:nvPr>
        </p:nvSpPr>
        <p:spPr/>
        <p:txBody>
          <a:bodyPr/>
          <a:lstStyle/>
          <a:p>
            <a:fld id="{8E3030A8-13D7-488F-89C3-498F1171E4EB}" type="slidenum">
              <a:rPr lang="en-PH" smtClean="0"/>
              <a:pPr/>
              <a:t>‹#›</a:t>
            </a:fld>
            <a:endParaRPr lang="en-PH" dirty="0"/>
          </a:p>
        </p:txBody>
      </p:sp>
    </p:spTree>
    <p:extLst>
      <p:ext uri="{BB962C8B-B14F-4D97-AF65-F5344CB8AC3E}">
        <p14:creationId xmlns:p14="http://schemas.microsoft.com/office/powerpoint/2010/main" xmlns="" val="306741493"/>
      </p:ext>
    </p:extLst>
  </p:cSld>
  <p:clrMapOvr>
    <a:masterClrMapping/>
  </p:clrMapOvr>
  <p:transition spd="med">
    <p:blinds/>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PH"/>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PH"/>
          </a:p>
        </p:txBody>
      </p:sp>
      <p:sp>
        <p:nvSpPr>
          <p:cNvPr id="4" name="Date Placeholder 3"/>
          <p:cNvSpPr>
            <a:spLocks noGrp="1"/>
          </p:cNvSpPr>
          <p:nvPr>
            <p:ph type="dt" sz="half" idx="10"/>
          </p:nvPr>
        </p:nvSpPr>
        <p:spPr/>
        <p:txBody>
          <a:bodyPr/>
          <a:lstStyle/>
          <a:p>
            <a:fld id="{2FF2D813-FBB9-470A-A5B5-1E71F70EBBE4}" type="datetimeFigureOut">
              <a:rPr lang="en-PH" smtClean="0"/>
              <a:pPr/>
              <a:t>7/25/2017</a:t>
            </a:fld>
            <a:endParaRPr lang="en-PH" dirty="0"/>
          </a:p>
        </p:txBody>
      </p:sp>
      <p:sp>
        <p:nvSpPr>
          <p:cNvPr id="5" name="Footer Placeholder 4"/>
          <p:cNvSpPr>
            <a:spLocks noGrp="1"/>
          </p:cNvSpPr>
          <p:nvPr>
            <p:ph type="ftr" sz="quarter" idx="11"/>
          </p:nvPr>
        </p:nvSpPr>
        <p:spPr/>
        <p:txBody>
          <a:bodyPr/>
          <a:lstStyle/>
          <a:p>
            <a:endParaRPr lang="en-PH" dirty="0"/>
          </a:p>
        </p:txBody>
      </p:sp>
      <p:sp>
        <p:nvSpPr>
          <p:cNvPr id="6" name="Slide Number Placeholder 5"/>
          <p:cNvSpPr>
            <a:spLocks noGrp="1"/>
          </p:cNvSpPr>
          <p:nvPr>
            <p:ph type="sldNum" sz="quarter" idx="12"/>
          </p:nvPr>
        </p:nvSpPr>
        <p:spPr/>
        <p:txBody>
          <a:bodyPr/>
          <a:lstStyle/>
          <a:p>
            <a:fld id="{8E3030A8-13D7-488F-89C3-498F1171E4EB}" type="slidenum">
              <a:rPr lang="en-PH" smtClean="0"/>
              <a:pPr/>
              <a:t>‹#›</a:t>
            </a:fld>
            <a:endParaRPr lang="en-PH" dirty="0"/>
          </a:p>
        </p:txBody>
      </p:sp>
    </p:spTree>
    <p:extLst>
      <p:ext uri="{BB962C8B-B14F-4D97-AF65-F5344CB8AC3E}">
        <p14:creationId xmlns:p14="http://schemas.microsoft.com/office/powerpoint/2010/main" xmlns="" val="2785082817"/>
      </p:ext>
    </p:extLst>
  </p:cSld>
  <p:clrMapOvr>
    <a:masterClrMapping/>
  </p:clrMapOvr>
  <p:transition spd="med">
    <p:blinds/>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2FF2D813-FBB9-470A-A5B5-1E71F70EBBE4}" type="datetimeFigureOut">
              <a:rPr lang="en-PH" smtClean="0"/>
              <a:pPr/>
              <a:t>7/25/2017</a:t>
            </a:fld>
            <a:endParaRPr lang="en-PH" dirty="0"/>
          </a:p>
        </p:txBody>
      </p:sp>
      <p:sp>
        <p:nvSpPr>
          <p:cNvPr id="5" name="Footer Placeholder 4"/>
          <p:cNvSpPr>
            <a:spLocks noGrp="1"/>
          </p:cNvSpPr>
          <p:nvPr>
            <p:ph type="ftr" sz="quarter" idx="11"/>
          </p:nvPr>
        </p:nvSpPr>
        <p:spPr/>
        <p:txBody>
          <a:bodyPr/>
          <a:lstStyle/>
          <a:p>
            <a:endParaRPr lang="en-PH" dirty="0"/>
          </a:p>
        </p:txBody>
      </p:sp>
      <p:sp>
        <p:nvSpPr>
          <p:cNvPr id="6" name="Slide Number Placeholder 5"/>
          <p:cNvSpPr>
            <a:spLocks noGrp="1"/>
          </p:cNvSpPr>
          <p:nvPr>
            <p:ph type="sldNum" sz="quarter" idx="12"/>
          </p:nvPr>
        </p:nvSpPr>
        <p:spPr/>
        <p:txBody>
          <a:bodyPr/>
          <a:lstStyle/>
          <a:p>
            <a:fld id="{8E3030A8-13D7-488F-89C3-498F1171E4EB}" type="slidenum">
              <a:rPr lang="en-PH" smtClean="0"/>
              <a:pPr/>
              <a:t>‹#›</a:t>
            </a:fld>
            <a:endParaRPr lang="en-PH" dirty="0"/>
          </a:p>
        </p:txBody>
      </p:sp>
    </p:spTree>
    <p:extLst>
      <p:ext uri="{BB962C8B-B14F-4D97-AF65-F5344CB8AC3E}">
        <p14:creationId xmlns:p14="http://schemas.microsoft.com/office/powerpoint/2010/main" xmlns="" val="3111459637"/>
      </p:ext>
    </p:extLst>
  </p:cSld>
  <p:clrMapOvr>
    <a:masterClrMapping/>
  </p:clrMapOvr>
  <p:transition spd="med">
    <p:blinds/>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P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F2D813-FBB9-470A-A5B5-1E71F70EBBE4}" type="datetimeFigureOut">
              <a:rPr lang="en-PH" smtClean="0"/>
              <a:pPr/>
              <a:t>7/25/2017</a:t>
            </a:fld>
            <a:endParaRPr lang="en-PH" dirty="0"/>
          </a:p>
        </p:txBody>
      </p:sp>
      <p:sp>
        <p:nvSpPr>
          <p:cNvPr id="5" name="Footer Placeholder 4"/>
          <p:cNvSpPr>
            <a:spLocks noGrp="1"/>
          </p:cNvSpPr>
          <p:nvPr>
            <p:ph type="ftr" sz="quarter" idx="11"/>
          </p:nvPr>
        </p:nvSpPr>
        <p:spPr/>
        <p:txBody>
          <a:bodyPr/>
          <a:lstStyle/>
          <a:p>
            <a:endParaRPr lang="en-PH" dirty="0"/>
          </a:p>
        </p:txBody>
      </p:sp>
      <p:sp>
        <p:nvSpPr>
          <p:cNvPr id="6" name="Slide Number Placeholder 5"/>
          <p:cNvSpPr>
            <a:spLocks noGrp="1"/>
          </p:cNvSpPr>
          <p:nvPr>
            <p:ph type="sldNum" sz="quarter" idx="12"/>
          </p:nvPr>
        </p:nvSpPr>
        <p:spPr/>
        <p:txBody>
          <a:bodyPr/>
          <a:lstStyle/>
          <a:p>
            <a:fld id="{8E3030A8-13D7-488F-89C3-498F1171E4EB}" type="slidenum">
              <a:rPr lang="en-PH" smtClean="0"/>
              <a:pPr/>
              <a:t>‹#›</a:t>
            </a:fld>
            <a:endParaRPr lang="en-PH" dirty="0"/>
          </a:p>
        </p:txBody>
      </p:sp>
    </p:spTree>
    <p:extLst>
      <p:ext uri="{BB962C8B-B14F-4D97-AF65-F5344CB8AC3E}">
        <p14:creationId xmlns:p14="http://schemas.microsoft.com/office/powerpoint/2010/main" xmlns="" val="701914290"/>
      </p:ext>
    </p:extLst>
  </p:cSld>
  <p:clrMapOvr>
    <a:masterClrMapping/>
  </p:clrMapOvr>
  <p:transition spd="med">
    <p:blinds/>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Date Placeholder 4"/>
          <p:cNvSpPr>
            <a:spLocks noGrp="1"/>
          </p:cNvSpPr>
          <p:nvPr>
            <p:ph type="dt" sz="half" idx="10"/>
          </p:nvPr>
        </p:nvSpPr>
        <p:spPr/>
        <p:txBody>
          <a:bodyPr/>
          <a:lstStyle/>
          <a:p>
            <a:fld id="{2FF2D813-FBB9-470A-A5B5-1E71F70EBBE4}" type="datetimeFigureOut">
              <a:rPr lang="en-PH" smtClean="0"/>
              <a:pPr/>
              <a:t>7/25/2017</a:t>
            </a:fld>
            <a:endParaRPr lang="en-PH" dirty="0"/>
          </a:p>
        </p:txBody>
      </p:sp>
      <p:sp>
        <p:nvSpPr>
          <p:cNvPr id="6" name="Footer Placeholder 5"/>
          <p:cNvSpPr>
            <a:spLocks noGrp="1"/>
          </p:cNvSpPr>
          <p:nvPr>
            <p:ph type="ftr" sz="quarter" idx="11"/>
          </p:nvPr>
        </p:nvSpPr>
        <p:spPr/>
        <p:txBody>
          <a:bodyPr/>
          <a:lstStyle/>
          <a:p>
            <a:endParaRPr lang="en-PH" dirty="0"/>
          </a:p>
        </p:txBody>
      </p:sp>
      <p:sp>
        <p:nvSpPr>
          <p:cNvPr id="7" name="Slide Number Placeholder 6"/>
          <p:cNvSpPr>
            <a:spLocks noGrp="1"/>
          </p:cNvSpPr>
          <p:nvPr>
            <p:ph type="sldNum" sz="quarter" idx="12"/>
          </p:nvPr>
        </p:nvSpPr>
        <p:spPr/>
        <p:txBody>
          <a:bodyPr/>
          <a:lstStyle/>
          <a:p>
            <a:fld id="{8E3030A8-13D7-488F-89C3-498F1171E4EB}" type="slidenum">
              <a:rPr lang="en-PH" smtClean="0"/>
              <a:pPr/>
              <a:t>‹#›</a:t>
            </a:fld>
            <a:endParaRPr lang="en-PH" dirty="0"/>
          </a:p>
        </p:txBody>
      </p:sp>
    </p:spTree>
    <p:extLst>
      <p:ext uri="{BB962C8B-B14F-4D97-AF65-F5344CB8AC3E}">
        <p14:creationId xmlns:p14="http://schemas.microsoft.com/office/powerpoint/2010/main" xmlns="" val="716841282"/>
      </p:ext>
    </p:extLst>
  </p:cSld>
  <p:clrMapOvr>
    <a:masterClrMapping/>
  </p:clrMapOvr>
  <p:transition spd="med">
    <p:blinds/>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P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7" name="Date Placeholder 6"/>
          <p:cNvSpPr>
            <a:spLocks noGrp="1"/>
          </p:cNvSpPr>
          <p:nvPr>
            <p:ph type="dt" sz="half" idx="10"/>
          </p:nvPr>
        </p:nvSpPr>
        <p:spPr/>
        <p:txBody>
          <a:bodyPr/>
          <a:lstStyle/>
          <a:p>
            <a:fld id="{2FF2D813-FBB9-470A-A5B5-1E71F70EBBE4}" type="datetimeFigureOut">
              <a:rPr lang="en-PH" smtClean="0"/>
              <a:pPr/>
              <a:t>7/25/2017</a:t>
            </a:fld>
            <a:endParaRPr lang="en-PH" dirty="0"/>
          </a:p>
        </p:txBody>
      </p:sp>
      <p:sp>
        <p:nvSpPr>
          <p:cNvPr id="8" name="Footer Placeholder 7"/>
          <p:cNvSpPr>
            <a:spLocks noGrp="1"/>
          </p:cNvSpPr>
          <p:nvPr>
            <p:ph type="ftr" sz="quarter" idx="11"/>
          </p:nvPr>
        </p:nvSpPr>
        <p:spPr/>
        <p:txBody>
          <a:bodyPr/>
          <a:lstStyle/>
          <a:p>
            <a:endParaRPr lang="en-PH" dirty="0"/>
          </a:p>
        </p:txBody>
      </p:sp>
      <p:sp>
        <p:nvSpPr>
          <p:cNvPr id="9" name="Slide Number Placeholder 8"/>
          <p:cNvSpPr>
            <a:spLocks noGrp="1"/>
          </p:cNvSpPr>
          <p:nvPr>
            <p:ph type="sldNum" sz="quarter" idx="12"/>
          </p:nvPr>
        </p:nvSpPr>
        <p:spPr/>
        <p:txBody>
          <a:bodyPr/>
          <a:lstStyle/>
          <a:p>
            <a:fld id="{8E3030A8-13D7-488F-89C3-498F1171E4EB}" type="slidenum">
              <a:rPr lang="en-PH" smtClean="0"/>
              <a:pPr/>
              <a:t>‹#›</a:t>
            </a:fld>
            <a:endParaRPr lang="en-PH" dirty="0"/>
          </a:p>
        </p:txBody>
      </p:sp>
    </p:spTree>
    <p:extLst>
      <p:ext uri="{BB962C8B-B14F-4D97-AF65-F5344CB8AC3E}">
        <p14:creationId xmlns:p14="http://schemas.microsoft.com/office/powerpoint/2010/main" xmlns="" val="4122560764"/>
      </p:ext>
    </p:extLst>
  </p:cSld>
  <p:clrMapOvr>
    <a:masterClrMapping/>
  </p:clrMapOvr>
  <p:transition spd="med">
    <p:blinds/>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Date Placeholder 2"/>
          <p:cNvSpPr>
            <a:spLocks noGrp="1"/>
          </p:cNvSpPr>
          <p:nvPr>
            <p:ph type="dt" sz="half" idx="10"/>
          </p:nvPr>
        </p:nvSpPr>
        <p:spPr/>
        <p:txBody>
          <a:bodyPr/>
          <a:lstStyle/>
          <a:p>
            <a:fld id="{2FF2D813-FBB9-470A-A5B5-1E71F70EBBE4}" type="datetimeFigureOut">
              <a:rPr lang="en-PH" smtClean="0"/>
              <a:pPr/>
              <a:t>7/25/2017</a:t>
            </a:fld>
            <a:endParaRPr lang="en-PH" dirty="0"/>
          </a:p>
        </p:txBody>
      </p:sp>
      <p:sp>
        <p:nvSpPr>
          <p:cNvPr id="4" name="Footer Placeholder 3"/>
          <p:cNvSpPr>
            <a:spLocks noGrp="1"/>
          </p:cNvSpPr>
          <p:nvPr>
            <p:ph type="ftr" sz="quarter" idx="11"/>
          </p:nvPr>
        </p:nvSpPr>
        <p:spPr/>
        <p:txBody>
          <a:bodyPr/>
          <a:lstStyle/>
          <a:p>
            <a:endParaRPr lang="en-PH" dirty="0"/>
          </a:p>
        </p:txBody>
      </p:sp>
      <p:sp>
        <p:nvSpPr>
          <p:cNvPr id="5" name="Slide Number Placeholder 4"/>
          <p:cNvSpPr>
            <a:spLocks noGrp="1"/>
          </p:cNvSpPr>
          <p:nvPr>
            <p:ph type="sldNum" sz="quarter" idx="12"/>
          </p:nvPr>
        </p:nvSpPr>
        <p:spPr/>
        <p:txBody>
          <a:bodyPr/>
          <a:lstStyle/>
          <a:p>
            <a:fld id="{8E3030A8-13D7-488F-89C3-498F1171E4EB}" type="slidenum">
              <a:rPr lang="en-PH" smtClean="0"/>
              <a:pPr/>
              <a:t>‹#›</a:t>
            </a:fld>
            <a:endParaRPr lang="en-PH" dirty="0"/>
          </a:p>
        </p:txBody>
      </p:sp>
    </p:spTree>
    <p:extLst>
      <p:ext uri="{BB962C8B-B14F-4D97-AF65-F5344CB8AC3E}">
        <p14:creationId xmlns:p14="http://schemas.microsoft.com/office/powerpoint/2010/main" xmlns="" val="1388242851"/>
      </p:ext>
    </p:extLst>
  </p:cSld>
  <p:clrMapOvr>
    <a:masterClrMapping/>
  </p:clrMapOvr>
  <p:transition spd="med">
    <p:blinds/>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F2D813-FBB9-470A-A5B5-1E71F70EBBE4}" type="datetimeFigureOut">
              <a:rPr lang="en-PH" smtClean="0"/>
              <a:pPr/>
              <a:t>7/25/2017</a:t>
            </a:fld>
            <a:endParaRPr lang="en-PH" dirty="0"/>
          </a:p>
        </p:txBody>
      </p:sp>
      <p:sp>
        <p:nvSpPr>
          <p:cNvPr id="3" name="Footer Placeholder 2"/>
          <p:cNvSpPr>
            <a:spLocks noGrp="1"/>
          </p:cNvSpPr>
          <p:nvPr>
            <p:ph type="ftr" sz="quarter" idx="11"/>
          </p:nvPr>
        </p:nvSpPr>
        <p:spPr/>
        <p:txBody>
          <a:bodyPr/>
          <a:lstStyle/>
          <a:p>
            <a:endParaRPr lang="en-PH" dirty="0"/>
          </a:p>
        </p:txBody>
      </p:sp>
      <p:sp>
        <p:nvSpPr>
          <p:cNvPr id="4" name="Slide Number Placeholder 3"/>
          <p:cNvSpPr>
            <a:spLocks noGrp="1"/>
          </p:cNvSpPr>
          <p:nvPr>
            <p:ph type="sldNum" sz="quarter" idx="12"/>
          </p:nvPr>
        </p:nvSpPr>
        <p:spPr/>
        <p:txBody>
          <a:bodyPr/>
          <a:lstStyle/>
          <a:p>
            <a:fld id="{8E3030A8-13D7-488F-89C3-498F1171E4EB}" type="slidenum">
              <a:rPr lang="en-PH" smtClean="0"/>
              <a:pPr/>
              <a:t>‹#›</a:t>
            </a:fld>
            <a:endParaRPr lang="en-PH" dirty="0"/>
          </a:p>
        </p:txBody>
      </p:sp>
    </p:spTree>
    <p:extLst>
      <p:ext uri="{BB962C8B-B14F-4D97-AF65-F5344CB8AC3E}">
        <p14:creationId xmlns:p14="http://schemas.microsoft.com/office/powerpoint/2010/main" xmlns="" val="329994429"/>
      </p:ext>
    </p:extLst>
  </p:cSld>
  <p:clrMapOvr>
    <a:masterClrMapping/>
  </p:clrMapOvr>
  <p:transition spd="med">
    <p:blinds/>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lgn="ctr">
              <a:defRPr/>
            </a:lvl1pPr>
            <a:lvl2pPr algn="ctr">
              <a:defRPr/>
            </a:lvl2pPr>
            <a:lvl3pPr algn="ctr">
              <a:defRPr/>
            </a:lvl3pPr>
            <a:lvl4pPr algn="ctr">
              <a:defRPr/>
            </a:lvl4pPr>
            <a:lvl5pPr algn="ct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F2D813-FBB9-470A-A5B5-1E71F70EBBE4}" type="datetimeFigureOut">
              <a:rPr lang="en-PH" smtClean="0"/>
              <a:pPr/>
              <a:t>7/25/2017</a:t>
            </a:fld>
            <a:endParaRPr lang="en-PH" dirty="0"/>
          </a:p>
        </p:txBody>
      </p:sp>
      <p:sp>
        <p:nvSpPr>
          <p:cNvPr id="5" name="Footer Placeholder 4"/>
          <p:cNvSpPr>
            <a:spLocks noGrp="1"/>
          </p:cNvSpPr>
          <p:nvPr>
            <p:ph type="ftr" sz="quarter" idx="11"/>
          </p:nvPr>
        </p:nvSpPr>
        <p:spPr/>
        <p:txBody>
          <a:bodyPr/>
          <a:lstStyle/>
          <a:p>
            <a:endParaRPr lang="en-PH" dirty="0"/>
          </a:p>
        </p:txBody>
      </p:sp>
      <p:sp>
        <p:nvSpPr>
          <p:cNvPr id="6" name="Slide Number Placeholder 5"/>
          <p:cNvSpPr>
            <a:spLocks noGrp="1"/>
          </p:cNvSpPr>
          <p:nvPr>
            <p:ph type="sldNum" sz="quarter" idx="12"/>
          </p:nvPr>
        </p:nvSpPr>
        <p:spPr/>
        <p:txBody>
          <a:bodyPr/>
          <a:lstStyle/>
          <a:p>
            <a:fld id="{8E3030A8-13D7-488F-89C3-498F1171E4EB}" type="slidenum">
              <a:rPr lang="en-PH" smtClean="0"/>
              <a:pPr/>
              <a:t>‹#›</a:t>
            </a:fld>
            <a:endParaRPr lang="en-PH" dirty="0"/>
          </a:p>
        </p:txBody>
      </p:sp>
      <p:sp>
        <p:nvSpPr>
          <p:cNvPr id="9" name="Title 8"/>
          <p:cNvSpPr>
            <a:spLocks noGrp="1"/>
          </p:cNvSpPr>
          <p:nvPr>
            <p:ph type="title"/>
          </p:nvPr>
        </p:nvSpPr>
        <p:spPr/>
        <p:txBody>
          <a:bodyPr/>
          <a:lstStyle>
            <a:lvl1pPr algn="r">
              <a:defRPr/>
            </a:lvl1pPr>
          </a:lstStyle>
          <a:p>
            <a:r>
              <a:rPr lang="en-US" smtClean="0"/>
              <a:t>Click to edit Master title style</a:t>
            </a:r>
            <a:endParaRPr lang="en-PH" dirty="0"/>
          </a:p>
        </p:txBody>
      </p:sp>
    </p:spTree>
    <p:extLst>
      <p:ext uri="{BB962C8B-B14F-4D97-AF65-F5344CB8AC3E}">
        <p14:creationId xmlns:p14="http://schemas.microsoft.com/office/powerpoint/2010/main" xmlns="" val="1947614136"/>
      </p:ext>
    </p:extLst>
  </p:cSld>
  <p:clrMapOvr>
    <a:overrideClrMapping bg1="lt1" tx1="dk1" bg2="lt2" tx2="dk2" accent1="accent1" accent2="accent2" accent3="accent3" accent4="accent4" accent5="accent5" accent6="accent6" hlink="hlink" folHlink="folHlink"/>
  </p:clrMapOvr>
  <p:transition spd="med">
    <p:blinds/>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P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F2D813-FBB9-470A-A5B5-1E71F70EBBE4}" type="datetimeFigureOut">
              <a:rPr lang="en-PH" smtClean="0"/>
              <a:pPr/>
              <a:t>7/25/2017</a:t>
            </a:fld>
            <a:endParaRPr lang="en-PH" dirty="0"/>
          </a:p>
        </p:txBody>
      </p:sp>
      <p:sp>
        <p:nvSpPr>
          <p:cNvPr id="6" name="Footer Placeholder 5"/>
          <p:cNvSpPr>
            <a:spLocks noGrp="1"/>
          </p:cNvSpPr>
          <p:nvPr>
            <p:ph type="ftr" sz="quarter" idx="11"/>
          </p:nvPr>
        </p:nvSpPr>
        <p:spPr/>
        <p:txBody>
          <a:bodyPr/>
          <a:lstStyle/>
          <a:p>
            <a:endParaRPr lang="en-PH" dirty="0"/>
          </a:p>
        </p:txBody>
      </p:sp>
      <p:sp>
        <p:nvSpPr>
          <p:cNvPr id="7" name="Slide Number Placeholder 6"/>
          <p:cNvSpPr>
            <a:spLocks noGrp="1"/>
          </p:cNvSpPr>
          <p:nvPr>
            <p:ph type="sldNum" sz="quarter" idx="12"/>
          </p:nvPr>
        </p:nvSpPr>
        <p:spPr/>
        <p:txBody>
          <a:bodyPr/>
          <a:lstStyle/>
          <a:p>
            <a:fld id="{8E3030A8-13D7-488F-89C3-498F1171E4EB}" type="slidenum">
              <a:rPr lang="en-PH" smtClean="0"/>
              <a:pPr/>
              <a:t>‹#›</a:t>
            </a:fld>
            <a:endParaRPr lang="en-PH" dirty="0"/>
          </a:p>
        </p:txBody>
      </p:sp>
    </p:spTree>
    <p:extLst>
      <p:ext uri="{BB962C8B-B14F-4D97-AF65-F5344CB8AC3E}">
        <p14:creationId xmlns:p14="http://schemas.microsoft.com/office/powerpoint/2010/main" xmlns="" val="713441664"/>
      </p:ext>
    </p:extLst>
  </p:cSld>
  <p:clrMapOvr>
    <a:masterClrMapping/>
  </p:clrMapOvr>
  <p:transition spd="med">
    <p:blinds/>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P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F2D813-FBB9-470A-A5B5-1E71F70EBBE4}" type="datetimeFigureOut">
              <a:rPr lang="en-PH" smtClean="0"/>
              <a:pPr/>
              <a:t>7/25/2017</a:t>
            </a:fld>
            <a:endParaRPr lang="en-PH" dirty="0"/>
          </a:p>
        </p:txBody>
      </p:sp>
      <p:sp>
        <p:nvSpPr>
          <p:cNvPr id="6" name="Footer Placeholder 5"/>
          <p:cNvSpPr>
            <a:spLocks noGrp="1"/>
          </p:cNvSpPr>
          <p:nvPr>
            <p:ph type="ftr" sz="quarter" idx="11"/>
          </p:nvPr>
        </p:nvSpPr>
        <p:spPr/>
        <p:txBody>
          <a:bodyPr/>
          <a:lstStyle/>
          <a:p>
            <a:endParaRPr lang="en-PH" dirty="0"/>
          </a:p>
        </p:txBody>
      </p:sp>
      <p:sp>
        <p:nvSpPr>
          <p:cNvPr id="7" name="Slide Number Placeholder 6"/>
          <p:cNvSpPr>
            <a:spLocks noGrp="1"/>
          </p:cNvSpPr>
          <p:nvPr>
            <p:ph type="sldNum" sz="quarter" idx="12"/>
          </p:nvPr>
        </p:nvSpPr>
        <p:spPr/>
        <p:txBody>
          <a:bodyPr/>
          <a:lstStyle/>
          <a:p>
            <a:fld id="{8E3030A8-13D7-488F-89C3-498F1171E4EB}" type="slidenum">
              <a:rPr lang="en-PH" smtClean="0"/>
              <a:pPr/>
              <a:t>‹#›</a:t>
            </a:fld>
            <a:endParaRPr lang="en-PH" dirty="0"/>
          </a:p>
        </p:txBody>
      </p:sp>
    </p:spTree>
    <p:extLst>
      <p:ext uri="{BB962C8B-B14F-4D97-AF65-F5344CB8AC3E}">
        <p14:creationId xmlns:p14="http://schemas.microsoft.com/office/powerpoint/2010/main" xmlns="" val="3085905113"/>
      </p:ext>
    </p:extLst>
  </p:cSld>
  <p:clrMapOvr>
    <a:masterClrMapping/>
  </p:clrMapOvr>
  <p:transition spd="med">
    <p:blinds/>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2FF2D813-FBB9-470A-A5B5-1E71F70EBBE4}" type="datetimeFigureOut">
              <a:rPr lang="en-PH" smtClean="0"/>
              <a:pPr/>
              <a:t>7/25/2017</a:t>
            </a:fld>
            <a:endParaRPr lang="en-PH" dirty="0"/>
          </a:p>
        </p:txBody>
      </p:sp>
      <p:sp>
        <p:nvSpPr>
          <p:cNvPr id="5" name="Footer Placeholder 4"/>
          <p:cNvSpPr>
            <a:spLocks noGrp="1"/>
          </p:cNvSpPr>
          <p:nvPr>
            <p:ph type="ftr" sz="quarter" idx="11"/>
          </p:nvPr>
        </p:nvSpPr>
        <p:spPr/>
        <p:txBody>
          <a:bodyPr/>
          <a:lstStyle/>
          <a:p>
            <a:endParaRPr lang="en-PH" dirty="0"/>
          </a:p>
        </p:txBody>
      </p:sp>
      <p:sp>
        <p:nvSpPr>
          <p:cNvPr id="6" name="Slide Number Placeholder 5"/>
          <p:cNvSpPr>
            <a:spLocks noGrp="1"/>
          </p:cNvSpPr>
          <p:nvPr>
            <p:ph type="sldNum" sz="quarter" idx="12"/>
          </p:nvPr>
        </p:nvSpPr>
        <p:spPr/>
        <p:txBody>
          <a:bodyPr/>
          <a:lstStyle/>
          <a:p>
            <a:fld id="{8E3030A8-13D7-488F-89C3-498F1171E4EB}" type="slidenum">
              <a:rPr lang="en-PH" smtClean="0"/>
              <a:pPr/>
              <a:t>‹#›</a:t>
            </a:fld>
            <a:endParaRPr lang="en-PH" dirty="0"/>
          </a:p>
        </p:txBody>
      </p:sp>
    </p:spTree>
    <p:extLst>
      <p:ext uri="{BB962C8B-B14F-4D97-AF65-F5344CB8AC3E}">
        <p14:creationId xmlns:p14="http://schemas.microsoft.com/office/powerpoint/2010/main" xmlns="" val="3445824510"/>
      </p:ext>
    </p:extLst>
  </p:cSld>
  <p:clrMapOvr>
    <a:masterClrMapping/>
  </p:clrMapOvr>
  <p:transition spd="med">
    <p:blinds/>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PH"/>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2FF2D813-FBB9-470A-A5B5-1E71F70EBBE4}" type="datetimeFigureOut">
              <a:rPr lang="en-PH" smtClean="0"/>
              <a:pPr/>
              <a:t>7/25/2017</a:t>
            </a:fld>
            <a:endParaRPr lang="en-PH" dirty="0"/>
          </a:p>
        </p:txBody>
      </p:sp>
      <p:sp>
        <p:nvSpPr>
          <p:cNvPr id="5" name="Footer Placeholder 4"/>
          <p:cNvSpPr>
            <a:spLocks noGrp="1"/>
          </p:cNvSpPr>
          <p:nvPr>
            <p:ph type="ftr" sz="quarter" idx="11"/>
          </p:nvPr>
        </p:nvSpPr>
        <p:spPr/>
        <p:txBody>
          <a:bodyPr/>
          <a:lstStyle/>
          <a:p>
            <a:endParaRPr lang="en-PH" dirty="0"/>
          </a:p>
        </p:txBody>
      </p:sp>
      <p:sp>
        <p:nvSpPr>
          <p:cNvPr id="6" name="Slide Number Placeholder 5"/>
          <p:cNvSpPr>
            <a:spLocks noGrp="1"/>
          </p:cNvSpPr>
          <p:nvPr>
            <p:ph type="sldNum" sz="quarter" idx="12"/>
          </p:nvPr>
        </p:nvSpPr>
        <p:spPr/>
        <p:txBody>
          <a:bodyPr/>
          <a:lstStyle/>
          <a:p>
            <a:fld id="{8E3030A8-13D7-488F-89C3-498F1171E4EB}" type="slidenum">
              <a:rPr lang="en-PH" smtClean="0"/>
              <a:pPr/>
              <a:t>‹#›</a:t>
            </a:fld>
            <a:endParaRPr lang="en-PH" dirty="0"/>
          </a:p>
        </p:txBody>
      </p:sp>
    </p:spTree>
    <p:extLst>
      <p:ext uri="{BB962C8B-B14F-4D97-AF65-F5344CB8AC3E}">
        <p14:creationId xmlns:p14="http://schemas.microsoft.com/office/powerpoint/2010/main" xmlns="" val="908914140"/>
      </p:ext>
    </p:extLst>
  </p:cSld>
  <p:clrMapOvr>
    <a:masterClrMapping/>
  </p:clrMapOvr>
  <p:transition spd="med">
    <p:blinds/>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37593" y="1544638"/>
            <a:ext cx="5815607" cy="1362075"/>
          </a:xfrm>
        </p:spPr>
        <p:txBody>
          <a:bodyPr anchor="b" anchorCtr="0"/>
          <a:lstStyle>
            <a:lvl1pPr algn="l">
              <a:defRPr sz="4000" b="1" cap="all"/>
            </a:lvl1pPr>
          </a:lstStyle>
          <a:p>
            <a:r>
              <a:rPr lang="en-US" smtClean="0"/>
              <a:t>Click to edit Master title style</a:t>
            </a:r>
            <a:endParaRPr lang="en-US" dirty="0"/>
          </a:p>
        </p:txBody>
      </p:sp>
      <p:sp>
        <p:nvSpPr>
          <p:cNvPr id="8" name="Rounded Rectangle 7"/>
          <p:cNvSpPr/>
          <p:nvPr/>
        </p:nvSpPr>
        <p:spPr>
          <a:xfrm>
            <a:off x="6012160" y="548680"/>
            <a:ext cx="630070" cy="630070"/>
          </a:xfrm>
          <a:prstGeom prst="roundRect">
            <a:avLst/>
          </a:prstGeom>
          <a:solidFill>
            <a:srgbClr val="E8B7B7">
              <a:alpha val="5019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le 8"/>
          <p:cNvSpPr/>
          <p:nvPr/>
        </p:nvSpPr>
        <p:spPr>
          <a:xfrm>
            <a:off x="5292080" y="548680"/>
            <a:ext cx="630070" cy="630070"/>
          </a:xfrm>
          <a:prstGeom prst="roundRect">
            <a:avLst/>
          </a:prstGeom>
          <a:solidFill>
            <a:srgbClr val="A8CDD7">
              <a:alpha val="5019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ounded Rectangle 11"/>
          <p:cNvSpPr/>
          <p:nvPr/>
        </p:nvSpPr>
        <p:spPr>
          <a:xfrm>
            <a:off x="2411760" y="5589240"/>
            <a:ext cx="630070" cy="630070"/>
          </a:xfrm>
          <a:prstGeom prst="roundRect">
            <a:avLst/>
          </a:prstGeom>
          <a:solidFill>
            <a:srgbClr val="E8B7B7">
              <a:alpha val="5019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ounded Rectangle 12"/>
          <p:cNvSpPr/>
          <p:nvPr/>
        </p:nvSpPr>
        <p:spPr>
          <a:xfrm>
            <a:off x="3131840" y="4869160"/>
            <a:ext cx="630070" cy="630070"/>
          </a:xfrm>
          <a:prstGeom prst="roundRect">
            <a:avLst/>
          </a:prstGeom>
          <a:solidFill>
            <a:srgbClr val="E8B7B7">
              <a:alpha val="5019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ounded Rectangle 13"/>
          <p:cNvSpPr/>
          <p:nvPr/>
        </p:nvSpPr>
        <p:spPr>
          <a:xfrm>
            <a:off x="3851920" y="4149891"/>
            <a:ext cx="630070" cy="630070"/>
          </a:xfrm>
          <a:prstGeom prst="roundRect">
            <a:avLst/>
          </a:prstGeom>
          <a:solidFill>
            <a:srgbClr val="B0CCB0">
              <a:alpha val="5019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Date Placeholder 14"/>
          <p:cNvSpPr>
            <a:spLocks noGrp="1"/>
          </p:cNvSpPr>
          <p:nvPr>
            <p:ph type="dt" sz="half" idx="10"/>
          </p:nvPr>
        </p:nvSpPr>
        <p:spPr/>
        <p:txBody>
          <a:bodyPr/>
          <a:lstStyle/>
          <a:p>
            <a:fld id="{2FF2D813-FBB9-470A-A5B5-1E71F70EBBE4}" type="datetimeFigureOut">
              <a:rPr lang="en-PH" smtClean="0"/>
              <a:pPr/>
              <a:t>7/25/2017</a:t>
            </a:fld>
            <a:endParaRPr lang="en-PH" dirty="0"/>
          </a:p>
        </p:txBody>
      </p:sp>
      <p:sp>
        <p:nvSpPr>
          <p:cNvPr id="16" name="Footer Placeholder 15"/>
          <p:cNvSpPr>
            <a:spLocks noGrp="1"/>
          </p:cNvSpPr>
          <p:nvPr>
            <p:ph type="ftr" sz="quarter" idx="11"/>
          </p:nvPr>
        </p:nvSpPr>
        <p:spPr/>
        <p:txBody>
          <a:bodyPr/>
          <a:lstStyle/>
          <a:p>
            <a:endParaRPr lang="en-PH" dirty="0"/>
          </a:p>
        </p:txBody>
      </p:sp>
      <p:sp>
        <p:nvSpPr>
          <p:cNvPr id="17" name="Slide Number Placeholder 16"/>
          <p:cNvSpPr>
            <a:spLocks noGrp="1"/>
          </p:cNvSpPr>
          <p:nvPr>
            <p:ph type="sldNum" sz="quarter" idx="12"/>
          </p:nvPr>
        </p:nvSpPr>
        <p:spPr/>
        <p:txBody>
          <a:bodyPr/>
          <a:lstStyle/>
          <a:p>
            <a:fld id="{8E3030A8-13D7-488F-89C3-498F1171E4EB}" type="slidenum">
              <a:rPr lang="en-PH" smtClean="0"/>
              <a:pPr/>
              <a:t>‹#›</a:t>
            </a:fld>
            <a:endParaRPr lang="en-PH" dirty="0"/>
          </a:p>
        </p:txBody>
      </p:sp>
    </p:spTree>
    <p:extLst>
      <p:ext uri="{BB962C8B-B14F-4D97-AF65-F5344CB8AC3E}">
        <p14:creationId xmlns:p14="http://schemas.microsoft.com/office/powerpoint/2010/main" xmlns="" val="3248063468"/>
      </p:ext>
    </p:extLst>
  </p:cSld>
  <p:clrMapOvr>
    <a:masterClrMapping/>
  </p:clrMapOvr>
  <p:transition spd="med">
    <p:blinds/>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FF2D813-FBB9-470A-A5B5-1E71F70EBBE4}" type="datetimeFigureOut">
              <a:rPr lang="en-PH" smtClean="0"/>
              <a:pPr/>
              <a:t>7/25/2017</a:t>
            </a:fld>
            <a:endParaRPr lang="en-PH" dirty="0"/>
          </a:p>
        </p:txBody>
      </p:sp>
      <p:sp>
        <p:nvSpPr>
          <p:cNvPr id="6" name="Footer Placeholder 5"/>
          <p:cNvSpPr>
            <a:spLocks noGrp="1"/>
          </p:cNvSpPr>
          <p:nvPr>
            <p:ph type="ftr" sz="quarter" idx="11"/>
          </p:nvPr>
        </p:nvSpPr>
        <p:spPr/>
        <p:txBody>
          <a:bodyPr/>
          <a:lstStyle/>
          <a:p>
            <a:endParaRPr lang="en-PH" dirty="0"/>
          </a:p>
        </p:txBody>
      </p:sp>
      <p:sp>
        <p:nvSpPr>
          <p:cNvPr id="7" name="Slide Number Placeholder 6"/>
          <p:cNvSpPr>
            <a:spLocks noGrp="1"/>
          </p:cNvSpPr>
          <p:nvPr>
            <p:ph type="sldNum" sz="quarter" idx="12"/>
          </p:nvPr>
        </p:nvSpPr>
        <p:spPr/>
        <p:txBody>
          <a:bodyPr/>
          <a:lstStyle/>
          <a:p>
            <a:fld id="{8E3030A8-13D7-488F-89C3-498F1171E4EB}" type="slidenum">
              <a:rPr lang="en-PH" smtClean="0"/>
              <a:pPr/>
              <a:t>‹#›</a:t>
            </a:fld>
            <a:endParaRPr lang="en-PH" dirty="0"/>
          </a:p>
        </p:txBody>
      </p:sp>
    </p:spTree>
    <p:extLst>
      <p:ext uri="{BB962C8B-B14F-4D97-AF65-F5344CB8AC3E}">
        <p14:creationId xmlns:p14="http://schemas.microsoft.com/office/powerpoint/2010/main" xmlns="" val="827493955"/>
      </p:ext>
    </p:extLst>
  </p:cSld>
  <p:clrMapOvr>
    <a:overrideClrMapping bg1="lt1" tx1="dk1" bg2="lt2" tx2="dk2" accent1="accent1" accent2="accent2" accent3="accent3" accent4="accent4" accent5="accent5" accent6="accent6" hlink="hlink" folHlink="folHlink"/>
  </p:clrMapOvr>
  <p:transition spd="med">
    <p:blinds/>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F2D813-FBB9-470A-A5B5-1E71F70EBBE4}" type="datetimeFigureOut">
              <a:rPr lang="en-PH" smtClean="0"/>
              <a:pPr/>
              <a:t>7/25/2017</a:t>
            </a:fld>
            <a:endParaRPr lang="en-PH" dirty="0"/>
          </a:p>
        </p:txBody>
      </p:sp>
      <p:sp>
        <p:nvSpPr>
          <p:cNvPr id="8" name="Footer Placeholder 7"/>
          <p:cNvSpPr>
            <a:spLocks noGrp="1"/>
          </p:cNvSpPr>
          <p:nvPr>
            <p:ph type="ftr" sz="quarter" idx="11"/>
          </p:nvPr>
        </p:nvSpPr>
        <p:spPr/>
        <p:txBody>
          <a:bodyPr/>
          <a:lstStyle/>
          <a:p>
            <a:endParaRPr lang="en-PH" dirty="0"/>
          </a:p>
        </p:txBody>
      </p:sp>
      <p:sp>
        <p:nvSpPr>
          <p:cNvPr id="9" name="Slide Number Placeholder 8"/>
          <p:cNvSpPr>
            <a:spLocks noGrp="1"/>
          </p:cNvSpPr>
          <p:nvPr>
            <p:ph type="sldNum" sz="quarter" idx="12"/>
          </p:nvPr>
        </p:nvSpPr>
        <p:spPr/>
        <p:txBody>
          <a:bodyPr/>
          <a:lstStyle/>
          <a:p>
            <a:fld id="{8E3030A8-13D7-488F-89C3-498F1171E4EB}" type="slidenum">
              <a:rPr lang="en-PH" smtClean="0"/>
              <a:pPr/>
              <a:t>‹#›</a:t>
            </a:fld>
            <a:endParaRPr lang="en-PH" dirty="0"/>
          </a:p>
        </p:txBody>
      </p:sp>
    </p:spTree>
    <p:extLst>
      <p:ext uri="{BB962C8B-B14F-4D97-AF65-F5344CB8AC3E}">
        <p14:creationId xmlns:p14="http://schemas.microsoft.com/office/powerpoint/2010/main" xmlns="" val="1288841425"/>
      </p:ext>
    </p:extLst>
  </p:cSld>
  <p:clrMapOvr>
    <a:overrideClrMapping bg1="lt1" tx1="dk1" bg2="lt2" tx2="dk2" accent1="accent1" accent2="accent2" accent3="accent3" accent4="accent4" accent5="accent5" accent6="accent6" hlink="hlink" folHlink="folHlink"/>
  </p:clrMapOvr>
  <p:transition spd="med">
    <p:blinds/>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F2D813-FBB9-470A-A5B5-1E71F70EBBE4}" type="datetimeFigureOut">
              <a:rPr lang="en-PH" smtClean="0"/>
              <a:pPr/>
              <a:t>7/25/2017</a:t>
            </a:fld>
            <a:endParaRPr lang="en-PH" dirty="0"/>
          </a:p>
        </p:txBody>
      </p:sp>
      <p:sp>
        <p:nvSpPr>
          <p:cNvPr id="4" name="Footer Placeholder 3"/>
          <p:cNvSpPr>
            <a:spLocks noGrp="1"/>
          </p:cNvSpPr>
          <p:nvPr>
            <p:ph type="ftr" sz="quarter" idx="11"/>
          </p:nvPr>
        </p:nvSpPr>
        <p:spPr/>
        <p:txBody>
          <a:bodyPr/>
          <a:lstStyle/>
          <a:p>
            <a:endParaRPr lang="en-PH" dirty="0"/>
          </a:p>
        </p:txBody>
      </p:sp>
      <p:sp>
        <p:nvSpPr>
          <p:cNvPr id="5" name="Slide Number Placeholder 4"/>
          <p:cNvSpPr>
            <a:spLocks noGrp="1"/>
          </p:cNvSpPr>
          <p:nvPr>
            <p:ph type="sldNum" sz="quarter" idx="12"/>
          </p:nvPr>
        </p:nvSpPr>
        <p:spPr/>
        <p:txBody>
          <a:bodyPr/>
          <a:lstStyle/>
          <a:p>
            <a:fld id="{8E3030A8-13D7-488F-89C3-498F1171E4EB}" type="slidenum">
              <a:rPr lang="en-PH" smtClean="0"/>
              <a:pPr/>
              <a:t>‹#›</a:t>
            </a:fld>
            <a:endParaRPr lang="en-PH" dirty="0"/>
          </a:p>
        </p:txBody>
      </p:sp>
    </p:spTree>
    <p:extLst>
      <p:ext uri="{BB962C8B-B14F-4D97-AF65-F5344CB8AC3E}">
        <p14:creationId xmlns:p14="http://schemas.microsoft.com/office/powerpoint/2010/main" xmlns="" val="1719993685"/>
      </p:ext>
    </p:extLst>
  </p:cSld>
  <p:clrMapOvr>
    <a:overrideClrMapping bg1="lt1" tx1="dk1" bg2="lt2" tx2="dk2" accent1="accent1" accent2="accent2" accent3="accent3" accent4="accent4" accent5="accent5" accent6="accent6" hlink="hlink" folHlink="folHlink"/>
  </p:clrMapOvr>
  <p:transition spd="med">
    <p:blinds/>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F2D813-FBB9-470A-A5B5-1E71F70EBBE4}" type="datetimeFigureOut">
              <a:rPr lang="en-PH" smtClean="0"/>
              <a:pPr/>
              <a:t>7/25/2017</a:t>
            </a:fld>
            <a:endParaRPr lang="en-PH" dirty="0"/>
          </a:p>
        </p:txBody>
      </p:sp>
      <p:sp>
        <p:nvSpPr>
          <p:cNvPr id="3" name="Footer Placeholder 2"/>
          <p:cNvSpPr>
            <a:spLocks noGrp="1"/>
          </p:cNvSpPr>
          <p:nvPr>
            <p:ph type="ftr" sz="quarter" idx="11"/>
          </p:nvPr>
        </p:nvSpPr>
        <p:spPr/>
        <p:txBody>
          <a:bodyPr/>
          <a:lstStyle/>
          <a:p>
            <a:endParaRPr lang="en-PH" dirty="0"/>
          </a:p>
        </p:txBody>
      </p:sp>
      <p:sp>
        <p:nvSpPr>
          <p:cNvPr id="4" name="Slide Number Placeholder 3"/>
          <p:cNvSpPr>
            <a:spLocks noGrp="1"/>
          </p:cNvSpPr>
          <p:nvPr>
            <p:ph type="sldNum" sz="quarter" idx="12"/>
          </p:nvPr>
        </p:nvSpPr>
        <p:spPr/>
        <p:txBody>
          <a:bodyPr/>
          <a:lstStyle/>
          <a:p>
            <a:fld id="{8E3030A8-13D7-488F-89C3-498F1171E4EB}" type="slidenum">
              <a:rPr lang="en-PH" smtClean="0"/>
              <a:pPr/>
              <a:t>‹#›</a:t>
            </a:fld>
            <a:endParaRPr lang="en-PH" dirty="0"/>
          </a:p>
        </p:txBody>
      </p:sp>
    </p:spTree>
    <p:extLst>
      <p:ext uri="{BB962C8B-B14F-4D97-AF65-F5344CB8AC3E}">
        <p14:creationId xmlns:p14="http://schemas.microsoft.com/office/powerpoint/2010/main" xmlns="" val="3707784717"/>
      </p:ext>
    </p:extLst>
  </p:cSld>
  <p:clrMapOvr>
    <a:overrideClrMapping bg1="lt1" tx1="dk1" bg2="lt2" tx2="dk2" accent1="accent1" accent2="accent2" accent3="accent3" accent4="accent4" accent5="accent5" accent6="accent6" hlink="hlink" folHlink="folHlink"/>
  </p:clrMapOvr>
  <p:transition spd="med">
    <p:blinds/>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524000"/>
            <a:ext cx="3008313" cy="46021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F2D813-FBB9-470A-A5B5-1E71F70EBBE4}" type="datetimeFigureOut">
              <a:rPr lang="en-PH" smtClean="0"/>
              <a:pPr/>
              <a:t>7/25/2017</a:t>
            </a:fld>
            <a:endParaRPr lang="en-PH" dirty="0"/>
          </a:p>
        </p:txBody>
      </p:sp>
      <p:sp>
        <p:nvSpPr>
          <p:cNvPr id="6" name="Footer Placeholder 5"/>
          <p:cNvSpPr>
            <a:spLocks noGrp="1"/>
          </p:cNvSpPr>
          <p:nvPr>
            <p:ph type="ftr" sz="quarter" idx="11"/>
          </p:nvPr>
        </p:nvSpPr>
        <p:spPr/>
        <p:txBody>
          <a:bodyPr/>
          <a:lstStyle/>
          <a:p>
            <a:endParaRPr lang="en-PH" dirty="0"/>
          </a:p>
        </p:txBody>
      </p:sp>
      <p:sp>
        <p:nvSpPr>
          <p:cNvPr id="7" name="Slide Number Placeholder 6"/>
          <p:cNvSpPr>
            <a:spLocks noGrp="1"/>
          </p:cNvSpPr>
          <p:nvPr>
            <p:ph type="sldNum" sz="quarter" idx="12"/>
          </p:nvPr>
        </p:nvSpPr>
        <p:spPr/>
        <p:txBody>
          <a:bodyPr/>
          <a:lstStyle/>
          <a:p>
            <a:fld id="{8E3030A8-13D7-488F-89C3-498F1171E4EB}" type="slidenum">
              <a:rPr lang="en-PH" smtClean="0"/>
              <a:pPr/>
              <a:t>‹#›</a:t>
            </a:fld>
            <a:endParaRPr lang="en-PH" dirty="0"/>
          </a:p>
        </p:txBody>
      </p:sp>
    </p:spTree>
    <p:extLst>
      <p:ext uri="{BB962C8B-B14F-4D97-AF65-F5344CB8AC3E}">
        <p14:creationId xmlns:p14="http://schemas.microsoft.com/office/powerpoint/2010/main" xmlns="" val="800150728"/>
      </p:ext>
    </p:extLst>
  </p:cSld>
  <p:clrMapOvr>
    <a:overrideClrMapping bg1="lt1" tx1="dk1" bg2="lt2" tx2="dk2" accent1="accent1" accent2="accent2" accent3="accent3" accent4="accent4" accent5="accent5" accent6="accent6" hlink="hlink" folHlink="folHlink"/>
  </p:clrMapOvr>
  <p:transition spd="med">
    <p:blinds/>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F2D813-FBB9-470A-A5B5-1E71F70EBBE4}" type="datetimeFigureOut">
              <a:rPr lang="en-PH" smtClean="0"/>
              <a:pPr/>
              <a:t>7/25/2017</a:t>
            </a:fld>
            <a:endParaRPr lang="en-PH" dirty="0"/>
          </a:p>
        </p:txBody>
      </p:sp>
      <p:sp>
        <p:nvSpPr>
          <p:cNvPr id="6" name="Footer Placeholder 5"/>
          <p:cNvSpPr>
            <a:spLocks noGrp="1"/>
          </p:cNvSpPr>
          <p:nvPr>
            <p:ph type="ftr" sz="quarter" idx="11"/>
          </p:nvPr>
        </p:nvSpPr>
        <p:spPr/>
        <p:txBody>
          <a:bodyPr/>
          <a:lstStyle/>
          <a:p>
            <a:endParaRPr lang="en-PH" dirty="0"/>
          </a:p>
        </p:txBody>
      </p:sp>
      <p:sp>
        <p:nvSpPr>
          <p:cNvPr id="7" name="Slide Number Placeholder 6"/>
          <p:cNvSpPr>
            <a:spLocks noGrp="1"/>
          </p:cNvSpPr>
          <p:nvPr>
            <p:ph type="sldNum" sz="quarter" idx="12"/>
          </p:nvPr>
        </p:nvSpPr>
        <p:spPr/>
        <p:txBody>
          <a:bodyPr/>
          <a:lstStyle/>
          <a:p>
            <a:fld id="{8E3030A8-13D7-488F-89C3-498F1171E4EB}" type="slidenum">
              <a:rPr lang="en-PH" smtClean="0"/>
              <a:pPr/>
              <a:t>‹#›</a:t>
            </a:fld>
            <a:endParaRPr lang="en-PH" dirty="0"/>
          </a:p>
        </p:txBody>
      </p:sp>
    </p:spTree>
    <p:extLst>
      <p:ext uri="{BB962C8B-B14F-4D97-AF65-F5344CB8AC3E}">
        <p14:creationId xmlns:p14="http://schemas.microsoft.com/office/powerpoint/2010/main" xmlns="" val="1387226671"/>
      </p:ext>
    </p:extLst>
  </p:cSld>
  <p:clrMapOvr>
    <a:overrideClrMapping bg1="lt1" tx1="dk1" bg2="lt2" tx2="dk2" accent1="accent1" accent2="accent2" accent3="accent3" accent4="accent4" accent5="accent5" accent6="accent6" hlink="hlink" folHlink="folHlink"/>
  </p:clrMapOvr>
  <p:transition spd="med">
    <p:blinds/>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17" name="Rounded Rectangle 16"/>
          <p:cNvSpPr/>
          <p:nvPr/>
        </p:nvSpPr>
        <p:spPr>
          <a:xfrm>
            <a:off x="251520" y="4869160"/>
            <a:ext cx="630070" cy="630070"/>
          </a:xfrm>
          <a:prstGeom prst="roundRect">
            <a:avLst/>
          </a:prstGeom>
          <a:solidFill>
            <a:srgbClr val="E8B7B7">
              <a:alpha val="5019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ounded Rectangle 17"/>
          <p:cNvSpPr/>
          <p:nvPr/>
        </p:nvSpPr>
        <p:spPr>
          <a:xfrm>
            <a:off x="251520" y="5589240"/>
            <a:ext cx="630070" cy="630070"/>
          </a:xfrm>
          <a:prstGeom prst="roundRect">
            <a:avLst/>
          </a:prstGeom>
          <a:solidFill>
            <a:srgbClr val="B0CCB0">
              <a:alpha val="5019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ounded Rectangle 18"/>
          <p:cNvSpPr/>
          <p:nvPr/>
        </p:nvSpPr>
        <p:spPr>
          <a:xfrm>
            <a:off x="971600" y="5589240"/>
            <a:ext cx="630070" cy="630070"/>
          </a:xfrm>
          <a:prstGeom prst="roundRect">
            <a:avLst/>
          </a:prstGeom>
          <a:solidFill>
            <a:srgbClr val="CEC597">
              <a:alpha val="5019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ed Rectangle 19"/>
          <p:cNvSpPr/>
          <p:nvPr/>
        </p:nvSpPr>
        <p:spPr>
          <a:xfrm>
            <a:off x="971600" y="4149080"/>
            <a:ext cx="1350150" cy="1350150"/>
          </a:xfrm>
          <a:prstGeom prst="roundRect">
            <a:avLst>
              <a:gd name="adj" fmla="val 8294"/>
            </a:avLst>
          </a:prstGeom>
          <a:solidFill>
            <a:srgbClr val="A8CDD7">
              <a:alpha val="5019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ounded Rectangle 20"/>
          <p:cNvSpPr/>
          <p:nvPr/>
        </p:nvSpPr>
        <p:spPr>
          <a:xfrm>
            <a:off x="8172400" y="1996563"/>
            <a:ext cx="630070" cy="630070"/>
          </a:xfrm>
          <a:prstGeom prst="roundRect">
            <a:avLst/>
          </a:prstGeom>
          <a:solidFill>
            <a:srgbClr val="B0CCB0">
              <a:alpha val="5019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ounded Rectangle 21"/>
          <p:cNvSpPr/>
          <p:nvPr/>
        </p:nvSpPr>
        <p:spPr>
          <a:xfrm>
            <a:off x="8172400" y="2719031"/>
            <a:ext cx="630070" cy="630070"/>
          </a:xfrm>
          <a:prstGeom prst="roundRect">
            <a:avLst/>
          </a:prstGeom>
          <a:solidFill>
            <a:srgbClr val="A8CDD7">
              <a:alpha val="5019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ed Rectangle 24"/>
          <p:cNvSpPr/>
          <p:nvPr/>
        </p:nvSpPr>
        <p:spPr>
          <a:xfrm>
            <a:off x="7452320" y="1996563"/>
            <a:ext cx="630070" cy="630070"/>
          </a:xfrm>
          <a:prstGeom prst="roundRect">
            <a:avLst/>
          </a:prstGeom>
          <a:solidFill>
            <a:srgbClr val="E8B7B7">
              <a:alpha val="5019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ed Rectangle 25"/>
          <p:cNvSpPr/>
          <p:nvPr/>
        </p:nvSpPr>
        <p:spPr>
          <a:xfrm>
            <a:off x="8172400" y="1268760"/>
            <a:ext cx="630070" cy="630070"/>
          </a:xfrm>
          <a:prstGeom prst="roundRect">
            <a:avLst/>
          </a:prstGeom>
          <a:solidFill>
            <a:srgbClr val="A8CDD7">
              <a:alpha val="5019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ed Rectangle 26"/>
          <p:cNvSpPr/>
          <p:nvPr/>
        </p:nvSpPr>
        <p:spPr>
          <a:xfrm>
            <a:off x="6732240" y="548680"/>
            <a:ext cx="1350150" cy="1350150"/>
          </a:xfrm>
          <a:prstGeom prst="roundRect">
            <a:avLst>
              <a:gd name="adj" fmla="val 8294"/>
            </a:avLst>
          </a:prstGeom>
          <a:solidFill>
            <a:srgbClr val="CEC597">
              <a:alpha val="5019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ed Rectangle 27"/>
          <p:cNvSpPr/>
          <p:nvPr/>
        </p:nvSpPr>
        <p:spPr>
          <a:xfrm>
            <a:off x="2411760" y="4861437"/>
            <a:ext cx="630070" cy="630070"/>
          </a:xfrm>
          <a:prstGeom prst="roundRect">
            <a:avLst/>
          </a:prstGeom>
          <a:solidFill>
            <a:srgbClr val="B0CCB0">
              <a:alpha val="5019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274638"/>
            <a:ext cx="6050015" cy="1143000"/>
          </a:xfrm>
          <a:prstGeom prst="roundRect">
            <a:avLst>
              <a:gd name="adj" fmla="val 9634"/>
            </a:avLst>
          </a:prstGeom>
          <a:solidFill>
            <a:schemeClr val="bg1">
              <a:alpha val="74902"/>
            </a:schemeClr>
          </a:solidFill>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oundRect">
            <a:avLst>
              <a:gd name="adj" fmla="val 2458"/>
            </a:avLst>
          </a:prstGeom>
          <a:solidFill>
            <a:schemeClr val="bg1">
              <a:alpha val="74902"/>
            </a:schemeClr>
          </a:solidFill>
        </p:spPr>
        <p:txBody>
          <a:bodyPr vert="horz" lIns="91440" tIns="45720" rIns="91440" bIns="54000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F2D813-FBB9-470A-A5B5-1E71F70EBBE4}" type="datetimeFigureOut">
              <a:rPr lang="en-PH" smtClean="0"/>
              <a:pPr/>
              <a:t>7/25/2017</a:t>
            </a:fld>
            <a:endParaRPr lang="en-PH"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3030A8-13D7-488F-89C3-498F1171E4EB}" type="slidenum">
              <a:rPr lang="en-PH" smtClean="0"/>
              <a:pPr/>
              <a:t>‹#›</a:t>
            </a:fld>
            <a:endParaRPr lang="en-PH" dirty="0"/>
          </a:p>
        </p:txBody>
      </p:sp>
    </p:spTree>
    <p:extLst>
      <p:ext uri="{BB962C8B-B14F-4D97-AF65-F5344CB8AC3E}">
        <p14:creationId xmlns:p14="http://schemas.microsoft.com/office/powerpoint/2010/main" xmlns="" val="14397521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spd="med">
    <p:blinds/>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ctr" defTabSz="914400" rtl="0" eaLnBrk="1" latinLnBrk="0" hangingPunct="1">
        <a:spcBef>
          <a:spcPct val="20000"/>
        </a:spcBef>
        <a:buFont typeface="Arial" pitchFamily="34" charset="0"/>
        <a:buChar char="•"/>
        <a:defRPr sz="3200" kern="1200">
          <a:solidFill>
            <a:schemeClr val="accent4">
              <a:lumMod val="75000"/>
            </a:schemeClr>
          </a:solidFill>
          <a:latin typeface="+mn-lt"/>
          <a:ea typeface="+mn-ea"/>
          <a:cs typeface="+mn-cs"/>
        </a:defRPr>
      </a:lvl1pPr>
      <a:lvl2pPr marL="742950" indent="-285750" algn="ctr" defTabSz="914400" rtl="0" eaLnBrk="1" latinLnBrk="0" hangingPunct="1">
        <a:spcBef>
          <a:spcPct val="20000"/>
        </a:spcBef>
        <a:buFont typeface="Arial" pitchFamily="34" charset="0"/>
        <a:buChar char="–"/>
        <a:defRPr sz="2800" kern="1200">
          <a:solidFill>
            <a:schemeClr val="accent4">
              <a:lumMod val="75000"/>
            </a:schemeClr>
          </a:solidFill>
          <a:latin typeface="+mn-lt"/>
          <a:ea typeface="+mn-ea"/>
          <a:cs typeface="+mn-cs"/>
        </a:defRPr>
      </a:lvl2pPr>
      <a:lvl3pPr marL="1143000" indent="-228600" algn="ctr" defTabSz="914400" rtl="0" eaLnBrk="1" latinLnBrk="0" hangingPunct="1">
        <a:spcBef>
          <a:spcPct val="20000"/>
        </a:spcBef>
        <a:buFont typeface="Arial" pitchFamily="34" charset="0"/>
        <a:buChar char="•"/>
        <a:defRPr sz="2400" kern="1200">
          <a:solidFill>
            <a:schemeClr val="accent4">
              <a:lumMod val="75000"/>
            </a:schemeClr>
          </a:solidFill>
          <a:latin typeface="+mn-lt"/>
          <a:ea typeface="+mn-ea"/>
          <a:cs typeface="+mn-cs"/>
        </a:defRPr>
      </a:lvl3pPr>
      <a:lvl4pPr marL="1600200" indent="-228600" algn="ctr" defTabSz="914400" rtl="0" eaLnBrk="1" latinLnBrk="0" hangingPunct="1">
        <a:spcBef>
          <a:spcPct val="20000"/>
        </a:spcBef>
        <a:buFont typeface="Arial" pitchFamily="34" charset="0"/>
        <a:buChar char="–"/>
        <a:defRPr sz="2000" kern="1200">
          <a:solidFill>
            <a:schemeClr val="accent4">
              <a:lumMod val="75000"/>
            </a:schemeClr>
          </a:solidFill>
          <a:latin typeface="+mn-lt"/>
          <a:ea typeface="+mn-ea"/>
          <a:cs typeface="+mn-cs"/>
        </a:defRPr>
      </a:lvl4pPr>
      <a:lvl5pPr marL="2057400" indent="-228600" algn="ctr" defTabSz="914400" rtl="0" eaLnBrk="1" latinLnBrk="0" hangingPunct="1">
        <a:spcBef>
          <a:spcPct val="20000"/>
        </a:spcBef>
        <a:buFont typeface="Arial" pitchFamily="34" charset="0"/>
        <a:buChar char="»"/>
        <a:defRPr sz="2000" kern="1200">
          <a:solidFill>
            <a:schemeClr val="accent4">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PH"/>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F2D813-FBB9-470A-A5B5-1E71F70EBBE4}" type="datetimeFigureOut">
              <a:rPr lang="en-PH" smtClean="0"/>
              <a:pPr/>
              <a:t>7/25/2017</a:t>
            </a:fld>
            <a:endParaRPr lang="en-PH"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3030A8-13D7-488F-89C3-498F1171E4EB}" type="slidenum">
              <a:rPr lang="en-PH" smtClean="0"/>
              <a:pPr/>
              <a:t>‹#›</a:t>
            </a:fld>
            <a:endParaRPr lang="en-PH" dirty="0"/>
          </a:p>
        </p:txBody>
      </p:sp>
    </p:spTree>
    <p:extLst>
      <p:ext uri="{BB962C8B-B14F-4D97-AF65-F5344CB8AC3E}">
        <p14:creationId xmlns:p14="http://schemas.microsoft.com/office/powerpoint/2010/main" xmlns="" val="2464890274"/>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transition spd="med">
    <p:blinds/>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hyperlink" Target="https://www.simplypsychology.org/experimental-designs.html" TargetMode="External"/><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PH" dirty="0" smtClean="0"/>
              <a:t>The Research Process</a:t>
            </a:r>
            <a:endParaRPr lang="en-PH" dirty="0"/>
          </a:p>
        </p:txBody>
      </p:sp>
      <p:sp>
        <p:nvSpPr>
          <p:cNvPr id="3" name="Subtitle 2"/>
          <p:cNvSpPr>
            <a:spLocks noGrp="1"/>
          </p:cNvSpPr>
          <p:nvPr>
            <p:ph type="subTitle" idx="1"/>
          </p:nvPr>
        </p:nvSpPr>
        <p:spPr/>
        <p:txBody>
          <a:bodyPr/>
          <a:lstStyle/>
          <a:p>
            <a:r>
              <a:rPr lang="en-PH" dirty="0" smtClean="0"/>
              <a:t>Coming to Terms</a:t>
            </a:r>
            <a:endParaRPr lang="en-PH" dirty="0"/>
          </a:p>
        </p:txBody>
      </p:sp>
    </p:spTree>
    <p:extLst>
      <p:ext uri="{BB962C8B-B14F-4D97-AF65-F5344CB8AC3E}">
        <p14:creationId xmlns:p14="http://schemas.microsoft.com/office/powerpoint/2010/main" xmlns="" val="3828360434"/>
      </p:ext>
    </p:extLst>
  </p:cSld>
  <p:clrMapOvr>
    <a:masterClrMapping/>
  </p:clrMapOvr>
  <p:transition spd="slow">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Common views of the Research Process</a:t>
            </a:r>
            <a:endParaRPr lang="en-PH" dirty="0"/>
          </a:p>
        </p:txBody>
      </p:sp>
      <p:sp>
        <p:nvSpPr>
          <p:cNvPr id="3" name="Content Placeholder 2"/>
          <p:cNvSpPr>
            <a:spLocks noGrp="1"/>
          </p:cNvSpPr>
          <p:nvPr>
            <p:ph idx="1"/>
          </p:nvPr>
        </p:nvSpPr>
        <p:spPr/>
        <p:txBody>
          <a:bodyPr>
            <a:normAutofit/>
          </a:bodyPr>
          <a:lstStyle/>
          <a:p>
            <a:pPr lvl="1"/>
            <a:r>
              <a:rPr lang="da-DK" dirty="0" smtClean="0"/>
              <a:t>Greenfield (1996:7) breaks the research process into four steps:</a:t>
            </a:r>
          </a:p>
          <a:p>
            <a:pPr lvl="2"/>
            <a:r>
              <a:rPr lang="da-DK" dirty="0" smtClean="0">
                <a:solidFill>
                  <a:srgbClr val="C00000"/>
                </a:solidFill>
              </a:rPr>
              <a:t>Review the field </a:t>
            </a:r>
            <a:r>
              <a:rPr lang="da-DK" dirty="0" smtClean="0"/>
              <a:t>– i.e. Perform a literature review.</a:t>
            </a:r>
          </a:p>
          <a:p>
            <a:pPr lvl="2"/>
            <a:r>
              <a:rPr lang="da-DK" dirty="0" smtClean="0">
                <a:solidFill>
                  <a:srgbClr val="C00000"/>
                </a:solidFill>
              </a:rPr>
              <a:t>Build a theory </a:t>
            </a:r>
            <a:r>
              <a:rPr lang="da-DK" dirty="0" smtClean="0"/>
              <a:t>– based on your understanding and interpretaions of the field.</a:t>
            </a:r>
          </a:p>
          <a:p>
            <a:pPr lvl="2"/>
            <a:r>
              <a:rPr lang="da-DK" dirty="0" smtClean="0">
                <a:solidFill>
                  <a:srgbClr val="C00000"/>
                </a:solidFill>
              </a:rPr>
              <a:t>Test the theory </a:t>
            </a:r>
            <a:r>
              <a:rPr lang="da-DK" dirty="0" smtClean="0"/>
              <a:t>– does it work?</a:t>
            </a:r>
          </a:p>
          <a:p>
            <a:pPr lvl="2"/>
            <a:r>
              <a:rPr lang="da-DK" dirty="0" smtClean="0">
                <a:solidFill>
                  <a:srgbClr val="C00000"/>
                </a:solidFill>
              </a:rPr>
              <a:t>Reflect </a:t>
            </a:r>
            <a:r>
              <a:rPr lang="da-DK" dirty="0" smtClean="0">
                <a:solidFill>
                  <a:srgbClr val="C00000"/>
                </a:solidFill>
              </a:rPr>
              <a:t>and </a:t>
            </a:r>
            <a:r>
              <a:rPr lang="da-DK" dirty="0" smtClean="0">
                <a:solidFill>
                  <a:srgbClr val="C00000"/>
                </a:solidFill>
              </a:rPr>
              <a:t>integrate </a:t>
            </a:r>
            <a:r>
              <a:rPr lang="da-DK" dirty="0" smtClean="0"/>
              <a:t>– i.e., update your ideas based on your ’tests’ and contribute newfound knowedge to others.</a:t>
            </a:r>
          </a:p>
        </p:txBody>
      </p:sp>
    </p:spTree>
  </p:cSld>
  <p:clrMapOvr>
    <a:masterClrMapping/>
  </p:clrMapOvr>
  <p:transition spd="med">
    <p:blinds/>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Common views of the Research Process</a:t>
            </a:r>
            <a:endParaRPr lang="en-PH" dirty="0"/>
          </a:p>
        </p:txBody>
      </p:sp>
      <p:sp>
        <p:nvSpPr>
          <p:cNvPr id="3" name="Content Placeholder 2"/>
          <p:cNvSpPr>
            <a:spLocks noGrp="1"/>
          </p:cNvSpPr>
          <p:nvPr>
            <p:ph idx="1"/>
          </p:nvPr>
        </p:nvSpPr>
        <p:spPr/>
        <p:txBody>
          <a:bodyPr>
            <a:normAutofit/>
          </a:bodyPr>
          <a:lstStyle/>
          <a:p>
            <a:r>
              <a:rPr lang="da-DK" b="1" dirty="0" smtClean="0">
                <a:solidFill>
                  <a:srgbClr val="C00000"/>
                </a:solidFill>
              </a:rPr>
              <a:t>Generalized</a:t>
            </a:r>
          </a:p>
          <a:p>
            <a:pPr lvl="1"/>
            <a:r>
              <a:rPr lang="da-DK" dirty="0" smtClean="0"/>
              <a:t>Identical to sequential process in that defined sequence of activities is performed but recognizes that </a:t>
            </a:r>
            <a:r>
              <a:rPr lang="da-DK" dirty="0" smtClean="0">
                <a:solidFill>
                  <a:srgbClr val="C00000"/>
                </a:solidFill>
              </a:rPr>
              <a:t>not all stages are applicable and some may require performing in different ways depending on the nature of research.</a:t>
            </a:r>
          </a:p>
          <a:p>
            <a:pPr lvl="1"/>
            <a:r>
              <a:rPr lang="da-DK" dirty="0" smtClean="0">
                <a:solidFill>
                  <a:schemeClr val="tx1"/>
                </a:solidFill>
              </a:rPr>
              <a:t>Thus, identifies alternatives routes that may be taken at different stages.</a:t>
            </a:r>
          </a:p>
          <a:p>
            <a:pPr lvl="1"/>
            <a:endParaRPr lang="da-DK" dirty="0" smtClean="0">
              <a:solidFill>
                <a:schemeClr val="tx1"/>
              </a:solidFill>
            </a:endParaRPr>
          </a:p>
        </p:txBody>
      </p:sp>
    </p:spTree>
  </p:cSld>
  <p:clrMapOvr>
    <a:masterClrMapping/>
  </p:clrMapOvr>
  <p:transition spd="med">
    <p:blinds/>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Common views of the Research Process</a:t>
            </a:r>
            <a:endParaRPr lang="en-PH" dirty="0"/>
          </a:p>
        </p:txBody>
      </p:sp>
      <p:sp>
        <p:nvSpPr>
          <p:cNvPr id="3" name="Content Placeholder 2"/>
          <p:cNvSpPr>
            <a:spLocks noGrp="1"/>
          </p:cNvSpPr>
          <p:nvPr>
            <p:ph idx="1"/>
          </p:nvPr>
        </p:nvSpPr>
        <p:spPr/>
        <p:txBody>
          <a:bodyPr>
            <a:normAutofit fontScale="92500" lnSpcReduction="10000"/>
          </a:bodyPr>
          <a:lstStyle/>
          <a:p>
            <a:r>
              <a:rPr lang="da-DK" b="1" dirty="0" smtClean="0">
                <a:solidFill>
                  <a:srgbClr val="C00000"/>
                </a:solidFill>
              </a:rPr>
              <a:t>Circulatory</a:t>
            </a:r>
          </a:p>
          <a:p>
            <a:pPr lvl="1"/>
            <a:r>
              <a:rPr lang="da-DK" dirty="0" smtClean="0"/>
              <a:t>Recognizes that any research is really only part of a continuous cycle of discovery and investigation.</a:t>
            </a:r>
          </a:p>
          <a:p>
            <a:pPr lvl="1"/>
            <a:r>
              <a:rPr lang="da-DK" dirty="0" smtClean="0">
                <a:solidFill>
                  <a:schemeClr val="tx1"/>
                </a:solidFill>
              </a:rPr>
              <a:t>uncovering more questions than answers, hence research process can begin again by attempting to answer this newfound questions.</a:t>
            </a:r>
          </a:p>
          <a:p>
            <a:pPr lvl="1"/>
            <a:r>
              <a:rPr lang="da-DK" dirty="0" smtClean="0">
                <a:solidFill>
                  <a:schemeClr val="tx1"/>
                </a:solidFill>
              </a:rPr>
              <a:t>Experiences of research might lead to revisit or reinterpret earlier stages</a:t>
            </a:r>
          </a:p>
          <a:p>
            <a:pPr lvl="1"/>
            <a:r>
              <a:rPr lang="da-DK" dirty="0" smtClean="0">
                <a:solidFill>
                  <a:schemeClr val="tx1"/>
                </a:solidFill>
              </a:rPr>
              <a:t>Also permits the research process to be joined at any point and recognizes that the process is never-ending.</a:t>
            </a:r>
          </a:p>
          <a:p>
            <a:pPr lvl="1"/>
            <a:r>
              <a:rPr lang="da-DK" dirty="0" smtClean="0">
                <a:solidFill>
                  <a:schemeClr val="tx1"/>
                </a:solidFill>
              </a:rPr>
              <a:t>E.g. Rudestam and Newton’s </a:t>
            </a:r>
            <a:r>
              <a:rPr lang="da-DK" i="1" dirty="0" smtClean="0">
                <a:solidFill>
                  <a:schemeClr val="tx1"/>
                </a:solidFill>
              </a:rPr>
              <a:t>Research Wheel </a:t>
            </a:r>
            <a:r>
              <a:rPr lang="da-DK" dirty="0" smtClean="0">
                <a:solidFill>
                  <a:schemeClr val="tx1"/>
                </a:solidFill>
              </a:rPr>
              <a:t>(2007: 5) </a:t>
            </a:r>
          </a:p>
          <a:p>
            <a:pPr lvl="1"/>
            <a:endParaRPr lang="da-DK" dirty="0" smtClean="0">
              <a:solidFill>
                <a:schemeClr val="tx1"/>
              </a:solidFill>
            </a:endParaRPr>
          </a:p>
        </p:txBody>
      </p:sp>
    </p:spTree>
  </p:cSld>
  <p:clrMapOvr>
    <a:masterClrMapping/>
  </p:clrMapOvr>
  <p:transition spd="med">
    <p:blinds/>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Common views of the Research Process</a:t>
            </a:r>
            <a:endParaRPr lang="en-PH" dirty="0"/>
          </a:p>
        </p:txBody>
      </p:sp>
      <p:sp>
        <p:nvSpPr>
          <p:cNvPr id="3" name="Content Placeholder 2"/>
          <p:cNvSpPr>
            <a:spLocks noGrp="1"/>
          </p:cNvSpPr>
          <p:nvPr>
            <p:ph idx="1"/>
          </p:nvPr>
        </p:nvSpPr>
        <p:spPr/>
        <p:txBody>
          <a:bodyPr>
            <a:normAutofit/>
          </a:bodyPr>
          <a:lstStyle/>
          <a:p>
            <a:r>
              <a:rPr lang="da-DK" b="1" dirty="0" smtClean="0">
                <a:solidFill>
                  <a:srgbClr val="C00000"/>
                </a:solidFill>
              </a:rPr>
              <a:t>Evolutionary</a:t>
            </a:r>
          </a:p>
          <a:p>
            <a:pPr lvl="1"/>
            <a:r>
              <a:rPr lang="da-DK" dirty="0" smtClean="0"/>
              <a:t>Takes the circulatory interpretation one step further and recognizes that </a:t>
            </a:r>
            <a:r>
              <a:rPr lang="da-DK" smtClean="0"/>
              <a:t>research </a:t>
            </a:r>
            <a:r>
              <a:rPr lang="da-DK" smtClean="0"/>
              <a:t>must </a:t>
            </a:r>
            <a:r>
              <a:rPr lang="da-DK" dirty="0" smtClean="0"/>
              <a:t>evolve and change over time</a:t>
            </a:r>
          </a:p>
          <a:p>
            <a:pPr lvl="1"/>
            <a:r>
              <a:rPr lang="da-DK" dirty="0" smtClean="0">
                <a:solidFill>
                  <a:schemeClr val="tx1"/>
                </a:solidFill>
              </a:rPr>
              <a:t>The outcomes of each evolution impact on later ones to a greater or lesser extent.</a:t>
            </a:r>
          </a:p>
          <a:p>
            <a:pPr lvl="1"/>
            <a:endParaRPr lang="da-DK" dirty="0" smtClean="0">
              <a:solidFill>
                <a:schemeClr val="tx1"/>
              </a:solidFill>
            </a:endParaRPr>
          </a:p>
        </p:txBody>
      </p:sp>
    </p:spTree>
  </p:cSld>
  <p:clrMapOvr>
    <a:masterClrMapping/>
  </p:clrMapOvr>
  <p:transition spd="med">
    <p:blinds/>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Common views of the Research Process</a:t>
            </a:r>
            <a:endParaRPr lang="en-PH" dirty="0"/>
          </a:p>
        </p:txBody>
      </p:sp>
      <p:sp>
        <p:nvSpPr>
          <p:cNvPr id="3" name="Content Placeholder 2"/>
          <p:cNvSpPr>
            <a:spLocks noGrp="1"/>
          </p:cNvSpPr>
          <p:nvPr>
            <p:ph idx="1"/>
          </p:nvPr>
        </p:nvSpPr>
        <p:spPr/>
        <p:txBody>
          <a:bodyPr>
            <a:normAutofit/>
          </a:bodyPr>
          <a:lstStyle/>
          <a:p>
            <a:pPr marL="0" indent="0">
              <a:buNone/>
            </a:pPr>
            <a:r>
              <a:rPr lang="da-DK" dirty="0" smtClean="0">
                <a:solidFill>
                  <a:schemeClr val="tx1"/>
                </a:solidFill>
              </a:rPr>
              <a:t>Research Process as defined by Orna and Stevens (1995: 11)</a:t>
            </a:r>
          </a:p>
          <a:p>
            <a:r>
              <a:rPr lang="da-DK" dirty="0" smtClean="0">
                <a:solidFill>
                  <a:schemeClr val="tx1"/>
                </a:solidFill>
              </a:rPr>
              <a:t>A process that is circulatory at the top level and evolutionary within the main search/investigation stage of the process</a:t>
            </a:r>
          </a:p>
        </p:txBody>
      </p:sp>
    </p:spTree>
  </p:cSld>
  <p:clrMapOvr>
    <a:masterClrMapping/>
  </p:clrMapOvr>
  <p:transition spd="med">
    <p:blinds/>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dirty="0"/>
          </a:p>
        </p:txBody>
      </p:sp>
      <p:sp>
        <p:nvSpPr>
          <p:cNvPr id="3" name="Content Placeholder 2"/>
          <p:cNvSpPr>
            <a:spLocks noGrp="1"/>
          </p:cNvSpPr>
          <p:nvPr>
            <p:ph idx="1"/>
          </p:nvPr>
        </p:nvSpPr>
        <p:spPr/>
        <p:txBody>
          <a:bodyPr/>
          <a:lstStyle/>
          <a:p>
            <a:endParaRPr lang="en-PH" dirty="0"/>
          </a:p>
        </p:txBody>
      </p:sp>
      <p:pic>
        <p:nvPicPr>
          <p:cNvPr id="4" name="Picture 2"/>
          <p:cNvPicPr>
            <a:picLocks noChangeAspect="1" noChangeArrowheads="1"/>
          </p:cNvPicPr>
          <p:nvPr/>
        </p:nvPicPr>
        <p:blipFill>
          <a:blip r:embed="rId2" cstate="print"/>
          <a:srcRect/>
          <a:stretch>
            <a:fillRect/>
          </a:stretch>
        </p:blipFill>
        <p:spPr bwMode="auto">
          <a:xfrm>
            <a:off x="227531" y="533400"/>
            <a:ext cx="8687869" cy="5475288"/>
          </a:xfrm>
          <a:prstGeom prst="rect">
            <a:avLst/>
          </a:prstGeom>
          <a:noFill/>
          <a:ln w="9525">
            <a:noFill/>
            <a:miter lim="800000"/>
            <a:headEnd/>
            <a:tailEnd/>
          </a:ln>
        </p:spPr>
      </p:pic>
    </p:spTree>
  </p:cSld>
  <p:clrMapOvr>
    <a:masterClrMapping/>
  </p:clrMapOvr>
  <p:transition spd="med">
    <p:blinds/>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Common views of the Research Process</a:t>
            </a:r>
            <a:endParaRPr lang="en-PH" dirty="0"/>
          </a:p>
        </p:txBody>
      </p:sp>
      <p:sp>
        <p:nvSpPr>
          <p:cNvPr id="5" name="Content Placeholder 4"/>
          <p:cNvSpPr>
            <a:spLocks noGrp="1"/>
          </p:cNvSpPr>
          <p:nvPr>
            <p:ph idx="1"/>
          </p:nvPr>
        </p:nvSpPr>
        <p:spPr/>
        <p:txBody>
          <a:bodyPr/>
          <a:lstStyle/>
          <a:p>
            <a:r>
              <a:rPr lang="en-US" dirty="0" smtClean="0"/>
              <a:t>Orna and Stevens identify this search definition as an attempt to answer the following questions:</a:t>
            </a:r>
          </a:p>
          <a:p>
            <a:pPr lvl="1"/>
            <a:r>
              <a:rPr lang="en-US" dirty="0" smtClean="0"/>
              <a:t>What am I looking for?</a:t>
            </a:r>
          </a:p>
          <a:p>
            <a:pPr lvl="1"/>
            <a:r>
              <a:rPr lang="en-US" dirty="0" smtClean="0"/>
              <a:t>Why am I looking for it?</a:t>
            </a:r>
          </a:p>
          <a:p>
            <a:pPr lvl="1"/>
            <a:r>
              <a:rPr lang="en-US" dirty="0" smtClean="0"/>
              <a:t>How shall I set about it?</a:t>
            </a:r>
          </a:p>
          <a:p>
            <a:pPr lvl="1"/>
            <a:r>
              <a:rPr lang="en-US" dirty="0" smtClean="0"/>
              <a:t>Where shall I start looking?</a:t>
            </a:r>
            <a:endParaRPr lang="en-PH" dirty="0"/>
          </a:p>
        </p:txBody>
      </p:sp>
    </p:spTree>
  </p:cSld>
  <p:clrMapOvr>
    <a:masterClrMapping/>
  </p:clrMapOvr>
  <p:transition spd="med">
    <p:blinds/>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2401" dirty="0"/>
              <a:t>Research Process (Kothari, 2004)</a:t>
            </a:r>
          </a:p>
        </p:txBody>
      </p:sp>
      <p:sp>
        <p:nvSpPr>
          <p:cNvPr id="14" name="Content Placeholder 13"/>
          <p:cNvSpPr>
            <a:spLocks noGrp="1"/>
          </p:cNvSpPr>
          <p:nvPr>
            <p:ph idx="1"/>
          </p:nvPr>
        </p:nvSpPr>
        <p:spPr/>
        <p:txBody>
          <a:bodyPr>
            <a:normAutofit fontScale="92500" lnSpcReduction="10000"/>
          </a:bodyPr>
          <a:lstStyle/>
          <a:p>
            <a:pPr marL="0" indent="0">
              <a:buNone/>
            </a:pPr>
            <a:r>
              <a:rPr lang="en-GB" b="1" dirty="0"/>
              <a:t>I.   </a:t>
            </a:r>
            <a:r>
              <a:rPr lang="en-GB" b="1" dirty="0" smtClean="0"/>
              <a:t>Define Research Problem</a:t>
            </a:r>
            <a:endParaRPr lang="en-US" dirty="0"/>
          </a:p>
          <a:p>
            <a:pPr marL="0" indent="0">
              <a:buNone/>
            </a:pPr>
            <a:r>
              <a:rPr lang="en-GB" b="1" dirty="0"/>
              <a:t>II. </a:t>
            </a:r>
            <a:r>
              <a:rPr lang="en-GB" b="1" dirty="0" smtClean="0"/>
              <a:t>Review the Literature </a:t>
            </a:r>
          </a:p>
          <a:p>
            <a:pPr marL="0" indent="0">
              <a:buNone/>
            </a:pPr>
            <a:r>
              <a:rPr lang="en-GB" b="1" dirty="0"/>
              <a:t> </a:t>
            </a:r>
            <a:r>
              <a:rPr lang="en-GB" b="1" dirty="0" smtClean="0"/>
              <a:t>   (review concepts and theories, review previous research findings)</a:t>
            </a:r>
            <a:endParaRPr lang="en-US" dirty="0"/>
          </a:p>
          <a:p>
            <a:pPr marL="0" indent="0">
              <a:buNone/>
            </a:pPr>
            <a:r>
              <a:rPr lang="en-GB" b="1" dirty="0"/>
              <a:t>III. </a:t>
            </a:r>
            <a:r>
              <a:rPr lang="en-GB" b="1" dirty="0" smtClean="0"/>
              <a:t>Formulate Hypotheses</a:t>
            </a:r>
            <a:endParaRPr lang="en-US" dirty="0"/>
          </a:p>
          <a:p>
            <a:pPr marL="0" indent="0">
              <a:buNone/>
            </a:pPr>
            <a:r>
              <a:rPr lang="en-GB" b="1" dirty="0"/>
              <a:t>IV. </a:t>
            </a:r>
            <a:r>
              <a:rPr lang="en-GB" b="1" dirty="0" smtClean="0"/>
              <a:t>Prepare the Research Design</a:t>
            </a:r>
            <a:endParaRPr lang="en-US" dirty="0"/>
          </a:p>
          <a:p>
            <a:pPr marL="385865" indent="-385865">
              <a:buAutoNum type="romanUcPeriod" startAt="5"/>
            </a:pPr>
            <a:r>
              <a:rPr lang="en-GB" b="1" dirty="0" smtClean="0"/>
              <a:t>Collect data</a:t>
            </a:r>
          </a:p>
          <a:p>
            <a:pPr marL="385865" indent="-385865">
              <a:buAutoNum type="romanUcPeriod" startAt="5"/>
            </a:pPr>
            <a:r>
              <a:rPr lang="en-GB" b="1" dirty="0" smtClean="0"/>
              <a:t>Analyze data</a:t>
            </a:r>
          </a:p>
          <a:p>
            <a:pPr marL="385865" indent="-385865">
              <a:buAutoNum type="romanUcPeriod" startAt="5"/>
            </a:pPr>
            <a:r>
              <a:rPr lang="en-GB" b="1" dirty="0" smtClean="0"/>
              <a:t>Interpret and Report Data</a:t>
            </a:r>
            <a:endParaRPr lang="en-US" dirty="0"/>
          </a:p>
          <a:p>
            <a:pPr marL="0" indent="0">
              <a:buNone/>
            </a:pPr>
            <a:endParaRPr lang="en-US" dirty="0"/>
          </a:p>
        </p:txBody>
      </p:sp>
    </p:spTree>
    <p:extLst>
      <p:ext uri="{BB962C8B-B14F-4D97-AF65-F5344CB8AC3E}">
        <p14:creationId xmlns:p14="http://schemas.microsoft.com/office/powerpoint/2010/main" xmlns="" val="1362443287"/>
      </p:ext>
    </p:extLst>
  </p:cSld>
  <p:clrMapOvr>
    <a:masterClrMapping/>
  </p:clrMapOvr>
  <p:transition spd="med">
    <p:blinds/>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 Research Process</a:t>
            </a:r>
            <a:endParaRPr lang="en-PH" dirty="0"/>
          </a:p>
        </p:txBody>
      </p:sp>
      <p:sp>
        <p:nvSpPr>
          <p:cNvPr id="3" name="Content Placeholder 2"/>
          <p:cNvSpPr>
            <a:spLocks noGrp="1"/>
          </p:cNvSpPr>
          <p:nvPr>
            <p:ph idx="1"/>
          </p:nvPr>
        </p:nvSpPr>
        <p:spPr/>
        <p:txBody>
          <a:bodyPr>
            <a:normAutofit fontScale="92500" lnSpcReduction="20000"/>
          </a:bodyPr>
          <a:lstStyle/>
          <a:p>
            <a:pPr marL="457200" indent="-457200">
              <a:buFont typeface="+mj-lt"/>
              <a:buAutoNum type="arabicPeriod"/>
            </a:pPr>
            <a:r>
              <a:rPr lang="en-US" dirty="0" smtClean="0"/>
              <a:t>Formulating the Research Problem</a:t>
            </a:r>
          </a:p>
          <a:p>
            <a:pPr marL="457200" indent="-457200">
              <a:buFont typeface="+mj-lt"/>
              <a:buAutoNum type="arabicPeriod"/>
            </a:pPr>
            <a:r>
              <a:rPr lang="en-US" dirty="0" smtClean="0"/>
              <a:t>Extensive Literature Review</a:t>
            </a:r>
          </a:p>
          <a:p>
            <a:pPr marL="457200" indent="-457200">
              <a:buFont typeface="+mj-lt"/>
              <a:buAutoNum type="arabicPeriod"/>
            </a:pPr>
            <a:r>
              <a:rPr lang="en-US" dirty="0" smtClean="0"/>
              <a:t>Developing the Objectives</a:t>
            </a:r>
          </a:p>
          <a:p>
            <a:pPr marL="457200" indent="-457200">
              <a:buFont typeface="+mj-lt"/>
              <a:buAutoNum type="arabicPeriod"/>
            </a:pPr>
            <a:r>
              <a:rPr lang="en-US" dirty="0" smtClean="0"/>
              <a:t>Preparing the Research Design including Sample Design</a:t>
            </a:r>
          </a:p>
          <a:p>
            <a:pPr marL="457200" indent="-457200">
              <a:buFont typeface="+mj-lt"/>
              <a:buAutoNum type="arabicPeriod"/>
            </a:pPr>
            <a:r>
              <a:rPr lang="en-US" dirty="0" smtClean="0"/>
              <a:t>Collecting Data</a:t>
            </a:r>
          </a:p>
          <a:p>
            <a:pPr marL="457200" indent="-457200">
              <a:buFont typeface="+mj-lt"/>
              <a:buAutoNum type="arabicPeriod"/>
            </a:pPr>
            <a:r>
              <a:rPr lang="en-US" dirty="0" smtClean="0"/>
              <a:t>Analysis of Data</a:t>
            </a:r>
          </a:p>
          <a:p>
            <a:pPr marL="457200" indent="-457200">
              <a:buFont typeface="+mj-lt"/>
              <a:buAutoNum type="arabicPeriod"/>
            </a:pPr>
            <a:r>
              <a:rPr lang="en-US" dirty="0" smtClean="0"/>
              <a:t>Generalization and Interpretation</a:t>
            </a:r>
          </a:p>
          <a:p>
            <a:pPr marL="457200" indent="-457200">
              <a:buFont typeface="+mj-lt"/>
              <a:buAutoNum type="arabicPeriod"/>
            </a:pPr>
            <a:r>
              <a:rPr lang="en-US" dirty="0" smtClean="0"/>
              <a:t>Preparation of the Report or Presentation of Results</a:t>
            </a:r>
            <a:endParaRPr lang="en-PH" dirty="0"/>
          </a:p>
        </p:txBody>
      </p:sp>
    </p:spTree>
  </p:cSld>
  <p:clrMapOvr>
    <a:masterClrMapping/>
  </p:clrMapOvr>
  <p:transition spd="med">
    <p:blinds/>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solidFill>
                  <a:srgbClr val="C00000"/>
                </a:solidFill>
              </a:rPr>
              <a:t>Step 1. </a:t>
            </a:r>
            <a:r>
              <a:rPr lang="en-US" sz="4400" dirty="0" smtClean="0"/>
              <a:t>Formulating the research problem</a:t>
            </a:r>
            <a:endParaRPr lang="en-PH" sz="4400" dirty="0"/>
          </a:p>
        </p:txBody>
      </p:sp>
      <p:sp>
        <p:nvSpPr>
          <p:cNvPr id="3" name="Content Placeholder 2"/>
          <p:cNvSpPr>
            <a:spLocks noGrp="1"/>
          </p:cNvSpPr>
          <p:nvPr>
            <p:ph idx="1"/>
          </p:nvPr>
        </p:nvSpPr>
        <p:spPr/>
        <p:txBody>
          <a:bodyPr/>
          <a:lstStyle/>
          <a:p>
            <a:r>
              <a:rPr lang="en-US" dirty="0" smtClean="0"/>
              <a:t>Most </a:t>
            </a:r>
            <a:r>
              <a:rPr lang="en-US" b="1" dirty="0" smtClean="0">
                <a:solidFill>
                  <a:srgbClr val="C00000"/>
                </a:solidFill>
              </a:rPr>
              <a:t>crucial</a:t>
            </a:r>
            <a:r>
              <a:rPr lang="en-US" dirty="0" smtClean="0"/>
              <a:t> </a:t>
            </a:r>
            <a:r>
              <a:rPr lang="en-US" b="1" dirty="0" smtClean="0">
                <a:solidFill>
                  <a:srgbClr val="C00000"/>
                </a:solidFill>
              </a:rPr>
              <a:t>step</a:t>
            </a:r>
            <a:r>
              <a:rPr lang="en-US" dirty="0" smtClean="0"/>
              <a:t> in the research process</a:t>
            </a:r>
          </a:p>
          <a:p>
            <a:pPr lvl="1"/>
            <a:r>
              <a:rPr lang="en-US" dirty="0" smtClean="0"/>
              <a:t>Main function is to decide </a:t>
            </a:r>
            <a:r>
              <a:rPr lang="en-US" i="1" dirty="0" smtClean="0">
                <a:solidFill>
                  <a:srgbClr val="C00000"/>
                </a:solidFill>
              </a:rPr>
              <a:t>what</a:t>
            </a:r>
            <a:r>
              <a:rPr lang="en-US" dirty="0" smtClean="0"/>
              <a:t> you want to find out </a:t>
            </a:r>
            <a:r>
              <a:rPr lang="en-US" i="1" dirty="0" smtClean="0">
                <a:solidFill>
                  <a:srgbClr val="C00000"/>
                </a:solidFill>
              </a:rPr>
              <a:t>about</a:t>
            </a:r>
            <a:r>
              <a:rPr lang="en-US" i="1" dirty="0" smtClean="0"/>
              <a:t>.</a:t>
            </a:r>
            <a:endParaRPr lang="en-US" dirty="0" smtClean="0"/>
          </a:p>
          <a:p>
            <a:pPr lvl="1"/>
            <a:r>
              <a:rPr lang="en-US" dirty="0" smtClean="0"/>
              <a:t>The way you formulate a problem determines almost every step that follows.</a:t>
            </a:r>
            <a:endParaRPr lang="en-PH" dirty="0"/>
          </a:p>
        </p:txBody>
      </p:sp>
    </p:spTree>
  </p:cSld>
  <p:clrMapOvr>
    <a:masterClrMapping/>
  </p:clrMapOvr>
  <p:transition spd="med">
    <p:blinds/>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Journey</a:t>
            </a:r>
            <a:endParaRPr lang="en-PH" dirty="0"/>
          </a:p>
        </p:txBody>
      </p:sp>
      <p:sp>
        <p:nvSpPr>
          <p:cNvPr id="3" name="Text Placeholder 2"/>
          <p:cNvSpPr>
            <a:spLocks noGrp="1"/>
          </p:cNvSpPr>
          <p:nvPr>
            <p:ph type="body" idx="1"/>
          </p:nvPr>
        </p:nvSpPr>
        <p:spPr/>
        <p:txBody>
          <a:bodyPr/>
          <a:lstStyle/>
          <a:p>
            <a:endParaRPr lang="en-PH" dirty="0"/>
          </a:p>
        </p:txBody>
      </p:sp>
    </p:spTree>
  </p:cSld>
  <p:clrMapOvr>
    <a:masterClrMapping/>
  </p:clrMapOvr>
  <p:transition spd="med">
    <p:blinds/>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Formulating a Research Problem</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xmlns="" val="48409092"/>
      </p:ext>
    </p:extLst>
  </p:cSld>
  <p:clrMapOvr>
    <a:masterClrMapping/>
  </p:clrMapOvr>
  <p:transition spd="med">
    <p:blinds/>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Research Problem</a:t>
            </a:r>
            <a:endParaRPr lang="en-US" dirty="0"/>
          </a:p>
        </p:txBody>
      </p:sp>
      <p:sp>
        <p:nvSpPr>
          <p:cNvPr id="3" name="Content Placeholder 2"/>
          <p:cNvSpPr>
            <a:spLocks noGrp="1"/>
          </p:cNvSpPr>
          <p:nvPr>
            <p:ph idx="1"/>
          </p:nvPr>
        </p:nvSpPr>
        <p:spPr/>
        <p:txBody>
          <a:bodyPr>
            <a:normAutofit lnSpcReduction="10000"/>
          </a:bodyPr>
          <a:lstStyle/>
          <a:p>
            <a:r>
              <a:rPr lang="en-US" dirty="0" smtClean="0"/>
              <a:t>Conducted because of a problem that needs to be addressed, question to be answered, and knowledge gap that should be filled.</a:t>
            </a:r>
          </a:p>
          <a:p>
            <a:r>
              <a:rPr lang="en-US" dirty="0" smtClean="0"/>
              <a:t>Common mistake is to state titles then try to identify the components of the title.</a:t>
            </a:r>
          </a:p>
          <a:p>
            <a:r>
              <a:rPr lang="en-US" dirty="0" smtClean="0"/>
              <a:t>Title can be reworded even after the conduct of the study, but the problem cannot be changed. A change in the problem means a change in the entire study.</a:t>
            </a:r>
            <a:endParaRPr lang="en-US" dirty="0"/>
          </a:p>
        </p:txBody>
      </p:sp>
    </p:spTree>
    <p:extLst>
      <p:ext uri="{BB962C8B-B14F-4D97-AF65-F5344CB8AC3E}">
        <p14:creationId xmlns:p14="http://schemas.microsoft.com/office/powerpoint/2010/main" xmlns="" val="1862790678"/>
      </p:ext>
    </p:extLst>
  </p:cSld>
  <p:clrMapOvr>
    <a:masterClrMapping/>
  </p:clrMapOvr>
  <p:transition spd="med">
    <p:blinds/>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a:t>
            </a:r>
            <a:endParaRPr lang="en-US" dirty="0"/>
          </a:p>
        </p:txBody>
      </p:sp>
      <p:sp>
        <p:nvSpPr>
          <p:cNvPr id="3" name="Content Placeholder 2"/>
          <p:cNvSpPr>
            <a:spLocks noGrp="1"/>
          </p:cNvSpPr>
          <p:nvPr>
            <p:ph idx="1"/>
          </p:nvPr>
        </p:nvSpPr>
        <p:spPr/>
        <p:txBody>
          <a:bodyPr/>
          <a:lstStyle/>
          <a:p>
            <a:r>
              <a:rPr lang="en-US" dirty="0" smtClean="0"/>
              <a:t>Five characteristics to consider as bases in stating problems or objectives</a:t>
            </a:r>
          </a:p>
          <a:p>
            <a:pPr lvl="1"/>
            <a:r>
              <a:rPr lang="en-US" b="1" dirty="0" smtClean="0">
                <a:solidFill>
                  <a:srgbClr val="FF0000"/>
                </a:solidFill>
              </a:rPr>
              <a:t>S</a:t>
            </a:r>
            <a:r>
              <a:rPr lang="en-US" dirty="0" smtClean="0"/>
              <a:t>pecific</a:t>
            </a:r>
          </a:p>
          <a:p>
            <a:pPr lvl="1"/>
            <a:r>
              <a:rPr lang="en-US" b="1" dirty="0" smtClean="0">
                <a:solidFill>
                  <a:srgbClr val="FF0000"/>
                </a:solidFill>
              </a:rPr>
              <a:t>M</a:t>
            </a:r>
            <a:r>
              <a:rPr lang="en-US" dirty="0" smtClean="0"/>
              <a:t>easurable</a:t>
            </a:r>
          </a:p>
          <a:p>
            <a:pPr lvl="1"/>
            <a:r>
              <a:rPr lang="en-US" b="1" dirty="0" smtClean="0">
                <a:solidFill>
                  <a:srgbClr val="FF0000"/>
                </a:solidFill>
              </a:rPr>
              <a:t>A</a:t>
            </a:r>
            <a:r>
              <a:rPr lang="en-US" dirty="0" smtClean="0"/>
              <a:t>ttainable</a:t>
            </a:r>
          </a:p>
          <a:p>
            <a:pPr lvl="1"/>
            <a:r>
              <a:rPr lang="en-US" b="1" dirty="0" smtClean="0">
                <a:solidFill>
                  <a:srgbClr val="FF0000"/>
                </a:solidFill>
              </a:rPr>
              <a:t>R</a:t>
            </a:r>
            <a:r>
              <a:rPr lang="en-US" dirty="0" smtClean="0"/>
              <a:t>ealistic</a:t>
            </a:r>
          </a:p>
          <a:p>
            <a:pPr lvl="1"/>
            <a:r>
              <a:rPr lang="en-US" b="1" dirty="0" smtClean="0">
                <a:solidFill>
                  <a:srgbClr val="FF0000"/>
                </a:solidFill>
              </a:rPr>
              <a:t>T</a:t>
            </a:r>
            <a:r>
              <a:rPr lang="en-US" dirty="0" smtClean="0"/>
              <a:t>ime-bound</a:t>
            </a:r>
            <a:endParaRPr lang="en-US" dirty="0"/>
          </a:p>
        </p:txBody>
      </p:sp>
    </p:spTree>
    <p:extLst>
      <p:ext uri="{BB962C8B-B14F-4D97-AF65-F5344CB8AC3E}">
        <p14:creationId xmlns:p14="http://schemas.microsoft.com/office/powerpoint/2010/main" xmlns="" val="1906319180"/>
      </p:ext>
    </p:extLst>
  </p:cSld>
  <p:clrMapOvr>
    <a:masterClrMapping/>
  </p:clrMapOvr>
  <p:transition spd="med">
    <p:blinds/>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a:bodyPr>
          <a:lstStyle/>
          <a:p>
            <a:r>
              <a:rPr lang="en-US" dirty="0" smtClean="0"/>
              <a:t>Stated clearly in question form</a:t>
            </a:r>
          </a:p>
          <a:p>
            <a:r>
              <a:rPr lang="en-US" dirty="0" smtClean="0"/>
              <a:t>Should imply possibilities of empirical testing</a:t>
            </a:r>
          </a:p>
          <a:p>
            <a:r>
              <a:rPr lang="en-US" dirty="0" smtClean="0"/>
              <a:t>Statement of the problem can be a combination of descriptive and inferential questions.</a:t>
            </a:r>
          </a:p>
        </p:txBody>
      </p:sp>
    </p:spTree>
    <p:extLst>
      <p:ext uri="{BB962C8B-B14F-4D97-AF65-F5344CB8AC3E}">
        <p14:creationId xmlns:p14="http://schemas.microsoft.com/office/powerpoint/2010/main" xmlns="" val="1197928667"/>
      </p:ext>
    </p:extLst>
  </p:cSld>
  <p:clrMapOvr>
    <a:masterClrMapping/>
  </p:clrMapOvr>
  <p:transition spd="med">
    <p:blinds/>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a:bodyPr>
          <a:lstStyle/>
          <a:p>
            <a:pPr marL="457200" lvl="1" indent="0">
              <a:buNone/>
            </a:pPr>
            <a:r>
              <a:rPr lang="en-US" dirty="0" smtClean="0"/>
              <a:t>Descriptive questions – elicits responses explained through means, frequencies, ranks, SD and other descriptive statistical tools</a:t>
            </a:r>
          </a:p>
          <a:p>
            <a:pPr marL="457200" lvl="1" indent="0">
              <a:buNone/>
            </a:pPr>
            <a:endParaRPr lang="en-US" dirty="0" smtClean="0"/>
          </a:p>
          <a:p>
            <a:pPr marL="457200" lvl="1" indent="0">
              <a:buNone/>
            </a:pPr>
            <a:r>
              <a:rPr lang="en-US" dirty="0" smtClean="0"/>
              <a:t>Inferential questions – link together one or more descriptive questions by asking differences or relationship among the variables found in the descriptive questions.</a:t>
            </a:r>
            <a:endParaRPr lang="en-US" dirty="0"/>
          </a:p>
        </p:txBody>
      </p:sp>
    </p:spTree>
    <p:extLst>
      <p:ext uri="{BB962C8B-B14F-4D97-AF65-F5344CB8AC3E}">
        <p14:creationId xmlns:p14="http://schemas.microsoft.com/office/powerpoint/2010/main" xmlns="" val="927915644"/>
      </p:ext>
    </p:extLst>
  </p:cSld>
  <p:clrMapOvr>
    <a:masterClrMapping/>
  </p:clrMapOvr>
  <p:transition spd="med">
    <p:blinds/>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 (Sample1)</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 study is an attempt to answer the following questions:</a:t>
            </a:r>
          </a:p>
          <a:p>
            <a:pPr marL="514350" indent="-514350">
              <a:buAutoNum type="arabicPeriod"/>
            </a:pPr>
            <a:r>
              <a:rPr lang="en-US" dirty="0" smtClean="0"/>
              <a:t>What is the computer literacy level of the respondents in terms of the following indicators?:</a:t>
            </a:r>
          </a:p>
          <a:p>
            <a:pPr marL="914400" lvl="1" indent="-514350">
              <a:buFont typeface="+mj-lt"/>
              <a:buAutoNum type="alphaLcPeriod"/>
            </a:pPr>
            <a:r>
              <a:rPr lang="en-US" dirty="0" smtClean="0"/>
              <a:t>Number of hours of computer trainings</a:t>
            </a:r>
          </a:p>
          <a:p>
            <a:pPr marL="914400" lvl="1" indent="-514350">
              <a:buFont typeface="+mj-lt"/>
              <a:buAutoNum type="alphaLcPeriod"/>
            </a:pPr>
            <a:r>
              <a:rPr lang="en-US" dirty="0" smtClean="0"/>
              <a:t>Number of computer software used</a:t>
            </a:r>
          </a:p>
          <a:p>
            <a:pPr marL="914400" lvl="1" indent="-514350">
              <a:buFont typeface="+mj-lt"/>
              <a:buAutoNum type="alphaLcPeriod"/>
            </a:pPr>
            <a:r>
              <a:rPr lang="en-US" dirty="0" smtClean="0"/>
              <a:t>Score in the test on computer technology</a:t>
            </a:r>
          </a:p>
          <a:p>
            <a:pPr marL="0" indent="0">
              <a:buNone/>
            </a:pPr>
            <a:endParaRPr lang="en-US" dirty="0"/>
          </a:p>
        </p:txBody>
      </p:sp>
    </p:spTree>
    <p:extLst>
      <p:ext uri="{BB962C8B-B14F-4D97-AF65-F5344CB8AC3E}">
        <p14:creationId xmlns:p14="http://schemas.microsoft.com/office/powerpoint/2010/main" xmlns="" val="451984194"/>
      </p:ext>
    </p:extLst>
  </p:cSld>
  <p:clrMapOvr>
    <a:masterClrMapping/>
  </p:clrMapOvr>
  <p:transition spd="med">
    <p:blinds/>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 (Sample1)</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2"/>
            </a:pPr>
            <a:r>
              <a:rPr lang="en-US" dirty="0" smtClean="0"/>
              <a:t>Is the computer literacy level of the respondents related to the following characteristics?:</a:t>
            </a:r>
          </a:p>
          <a:p>
            <a:pPr marL="914400" lvl="1" indent="-514350">
              <a:buFont typeface="+mj-lt"/>
              <a:buAutoNum type="alphaLcPeriod"/>
            </a:pPr>
            <a:r>
              <a:rPr lang="en-US" dirty="0" smtClean="0"/>
              <a:t>Age</a:t>
            </a:r>
          </a:p>
          <a:p>
            <a:pPr marL="914400" lvl="1" indent="-514350">
              <a:buFont typeface="+mj-lt"/>
              <a:buAutoNum type="alphaLcPeriod"/>
            </a:pPr>
            <a:r>
              <a:rPr lang="en-US" dirty="0" smtClean="0"/>
              <a:t>Gender</a:t>
            </a:r>
          </a:p>
          <a:p>
            <a:pPr marL="914400" lvl="1" indent="-514350">
              <a:buFont typeface="+mj-lt"/>
              <a:buAutoNum type="alphaLcPeriod"/>
            </a:pPr>
            <a:r>
              <a:rPr lang="en-US" dirty="0" smtClean="0"/>
              <a:t>Length of service</a:t>
            </a:r>
          </a:p>
          <a:p>
            <a:pPr marL="514350" indent="-514350">
              <a:buAutoNum type="arabicPeriod" startAt="2"/>
            </a:pPr>
            <a:endParaRPr lang="en-US" dirty="0"/>
          </a:p>
        </p:txBody>
      </p:sp>
    </p:spTree>
    <p:extLst>
      <p:ext uri="{BB962C8B-B14F-4D97-AF65-F5344CB8AC3E}">
        <p14:creationId xmlns:p14="http://schemas.microsoft.com/office/powerpoint/2010/main" xmlns="" val="848689119"/>
      </p:ext>
    </p:extLst>
  </p:cSld>
  <p:clrMapOvr>
    <a:masterClrMapping/>
  </p:clrMapOvr>
  <p:transition spd="med">
    <p:blinds/>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 (Sample2)</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smtClean="0"/>
              <a:t>Is there a difference in the income derived from the livelihood projects between program beneficiaries and non-beneficiaries?</a:t>
            </a:r>
          </a:p>
          <a:p>
            <a:pPr marL="514350" indent="-514350">
              <a:buAutoNum type="arabicPeriod"/>
            </a:pPr>
            <a:r>
              <a:rPr lang="en-US" dirty="0" smtClean="0"/>
              <a:t>Is there a relationship between the adequacy of program inputs with the expected outputs of the program?</a:t>
            </a:r>
            <a:endParaRPr lang="en-US" dirty="0"/>
          </a:p>
        </p:txBody>
      </p:sp>
    </p:spTree>
    <p:extLst>
      <p:ext uri="{BB962C8B-B14F-4D97-AF65-F5344CB8AC3E}">
        <p14:creationId xmlns:p14="http://schemas.microsoft.com/office/powerpoint/2010/main" xmlns="" val="331639659"/>
      </p:ext>
    </p:extLst>
  </p:cSld>
  <p:clrMapOvr>
    <a:masterClrMapping/>
  </p:clrMapOvr>
  <p:transition spd="med">
    <p:blinds/>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In statistical analysis,</a:t>
            </a:r>
          </a:p>
          <a:p>
            <a:pPr marL="400050" lvl="1" indent="0" algn="just">
              <a:buNone/>
            </a:pPr>
            <a:r>
              <a:rPr lang="en-US" dirty="0" smtClean="0"/>
              <a:t>difference and relationship serve the same purpose because if the program beneficiaries and non-beneficiaries do not differ in income, it means that the variable </a:t>
            </a:r>
            <a:r>
              <a:rPr lang="en-US" b="1" dirty="0" smtClean="0"/>
              <a:t>income from livelihood projects</a:t>
            </a:r>
            <a:r>
              <a:rPr lang="en-US" dirty="0" smtClean="0"/>
              <a:t> is not related to the </a:t>
            </a:r>
            <a:r>
              <a:rPr lang="en-US" b="1" dirty="0" smtClean="0"/>
              <a:t>classification of the respondents whether beneficiaries or non-beneficiaries.</a:t>
            </a:r>
            <a:endParaRPr lang="en-US" dirty="0"/>
          </a:p>
        </p:txBody>
      </p:sp>
    </p:spTree>
    <p:extLst>
      <p:ext uri="{BB962C8B-B14F-4D97-AF65-F5344CB8AC3E}">
        <p14:creationId xmlns:p14="http://schemas.microsoft.com/office/powerpoint/2010/main" xmlns="" val="1147684848"/>
      </p:ext>
    </p:extLst>
  </p:cSld>
  <p:clrMapOvr>
    <a:masterClrMapping/>
  </p:clrMapOvr>
  <p:transition spd="med">
    <p:blinds/>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In natural sciences (and in applied sciences), research problems are stated in infinitive form as objectives of the study.</a:t>
            </a:r>
          </a:p>
          <a:p>
            <a:pPr marL="0" indent="0">
              <a:buNone/>
            </a:pPr>
            <a:r>
              <a:rPr lang="en-US" dirty="0" smtClean="0"/>
              <a:t>(Example)</a:t>
            </a:r>
            <a:endParaRPr lang="en-US" dirty="0"/>
          </a:p>
          <a:p>
            <a:pPr marL="0" indent="0" algn="just">
              <a:buNone/>
            </a:pPr>
            <a:r>
              <a:rPr lang="en-US" dirty="0" smtClean="0"/>
              <a:t>The study will be conducted to determine the growth and yield response of hybrid rice to different levels of nitrogen fertilizer.  Specifically, the study aims to:</a:t>
            </a:r>
          </a:p>
          <a:p>
            <a:pPr marL="0" indent="0">
              <a:buNone/>
            </a:pPr>
            <a:endParaRPr lang="en-US" dirty="0"/>
          </a:p>
        </p:txBody>
      </p:sp>
    </p:spTree>
    <p:extLst>
      <p:ext uri="{BB962C8B-B14F-4D97-AF65-F5344CB8AC3E}">
        <p14:creationId xmlns:p14="http://schemas.microsoft.com/office/powerpoint/2010/main" xmlns="" val="441122982"/>
      </p:ext>
    </p:extLst>
  </p:cSld>
  <p:clrMapOvr>
    <a:masterClrMapping/>
  </p:clrMapOvr>
  <p:transition spd="med">
    <p:blinds/>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Research Process</a:t>
            </a:r>
            <a:endParaRPr lang="en-PH" dirty="0"/>
          </a:p>
        </p:txBody>
      </p:sp>
      <p:sp>
        <p:nvSpPr>
          <p:cNvPr id="3" name="Content Placeholder 2"/>
          <p:cNvSpPr>
            <a:spLocks noGrp="1"/>
          </p:cNvSpPr>
          <p:nvPr>
            <p:ph idx="1"/>
          </p:nvPr>
        </p:nvSpPr>
        <p:spPr/>
        <p:txBody>
          <a:bodyPr/>
          <a:lstStyle/>
          <a:p>
            <a:r>
              <a:rPr lang="en-US" dirty="0" smtClean="0"/>
              <a:t>A </a:t>
            </a:r>
            <a:r>
              <a:rPr lang="en-US" b="1" dirty="0" smtClean="0">
                <a:solidFill>
                  <a:srgbClr val="C00000"/>
                </a:solidFill>
              </a:rPr>
              <a:t>journey</a:t>
            </a:r>
          </a:p>
          <a:p>
            <a:r>
              <a:rPr lang="en-US" dirty="0" smtClean="0"/>
              <a:t>Two important decisions to make in a research journey</a:t>
            </a:r>
          </a:p>
          <a:p>
            <a:pPr lvl="1"/>
            <a:r>
              <a:rPr lang="en-US" i="1" dirty="0" smtClean="0">
                <a:solidFill>
                  <a:srgbClr val="C00000"/>
                </a:solidFill>
              </a:rPr>
              <a:t>What you want to find out about</a:t>
            </a:r>
          </a:p>
          <a:p>
            <a:pPr lvl="2"/>
            <a:r>
              <a:rPr lang="en-US" dirty="0" smtClean="0"/>
              <a:t>Or what research questions (problems) you want to find answers to.</a:t>
            </a:r>
          </a:p>
          <a:p>
            <a:pPr lvl="1"/>
            <a:r>
              <a:rPr lang="en-US" i="1" dirty="0" smtClean="0">
                <a:solidFill>
                  <a:srgbClr val="C00000"/>
                </a:solidFill>
              </a:rPr>
              <a:t>How to go about finding their answers</a:t>
            </a:r>
          </a:p>
          <a:p>
            <a:pPr lvl="2"/>
            <a:endParaRPr lang="en-PH" dirty="0"/>
          </a:p>
        </p:txBody>
      </p:sp>
    </p:spTree>
  </p:cSld>
  <p:clrMapOvr>
    <a:masterClrMapping/>
  </p:clrMapOvr>
  <p:transition spd="med">
    <p:blinds/>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0000" lnSpcReduction="20000"/>
          </a:bodyPr>
          <a:lstStyle/>
          <a:p>
            <a:pPr marL="514350" indent="-514350">
              <a:buAutoNum type="arabicPeriod"/>
            </a:pPr>
            <a:r>
              <a:rPr lang="en-US" dirty="0" smtClean="0"/>
              <a:t>Determine the agronomic characteristics of PSB Rc-72H Mestizo hybrid rice in terms of the following parameters:</a:t>
            </a:r>
          </a:p>
          <a:p>
            <a:pPr marL="914400" lvl="1" indent="-514350">
              <a:buFont typeface="+mj-lt"/>
              <a:buAutoNum type="alphaUcPeriod"/>
            </a:pPr>
            <a:r>
              <a:rPr lang="en-US" dirty="0" smtClean="0"/>
              <a:t>Growth components</a:t>
            </a:r>
          </a:p>
          <a:p>
            <a:pPr marL="1314450" lvl="2" indent="-514350">
              <a:buFont typeface="+mj-lt"/>
              <a:buAutoNum type="alphaLcPeriod"/>
            </a:pPr>
            <a:r>
              <a:rPr lang="en-US" dirty="0" smtClean="0"/>
              <a:t>Number of days to flowering</a:t>
            </a:r>
          </a:p>
          <a:p>
            <a:pPr marL="1314450" lvl="2" indent="-514350">
              <a:buFont typeface="+mj-lt"/>
              <a:buAutoNum type="alphaLcPeriod"/>
            </a:pPr>
            <a:r>
              <a:rPr lang="en-US" dirty="0" smtClean="0"/>
              <a:t>Number of days to maturity</a:t>
            </a:r>
          </a:p>
          <a:p>
            <a:pPr marL="1314450" lvl="2" indent="-514350">
              <a:buFont typeface="+mj-lt"/>
              <a:buAutoNum type="alphaLcPeriod"/>
            </a:pPr>
            <a:r>
              <a:rPr lang="en-US" dirty="0" smtClean="0"/>
              <a:t>Plant height at maturity</a:t>
            </a:r>
          </a:p>
          <a:p>
            <a:pPr marL="914400" lvl="1" indent="-514350">
              <a:buAutoNum type="alphaUcPeriod"/>
            </a:pPr>
            <a:r>
              <a:rPr lang="en-US" dirty="0" smtClean="0"/>
              <a:t>Yield components</a:t>
            </a:r>
          </a:p>
          <a:p>
            <a:pPr marL="1314450" lvl="2" indent="-514350">
              <a:buFont typeface="+mj-lt"/>
              <a:buAutoNum type="alphaLcPeriod"/>
            </a:pPr>
            <a:r>
              <a:rPr lang="en-US" dirty="0" smtClean="0"/>
              <a:t>Average number of productive tillers per hill</a:t>
            </a:r>
          </a:p>
          <a:p>
            <a:pPr marL="1314450" lvl="2" indent="-514350">
              <a:buAutoNum type="alphaLcPeriod"/>
            </a:pPr>
            <a:r>
              <a:rPr lang="en-US" dirty="0" smtClean="0"/>
              <a:t>Average length of panicles at maturity</a:t>
            </a:r>
          </a:p>
          <a:p>
            <a:pPr marL="1314450" lvl="2" indent="-514350">
              <a:buAutoNum type="alphaLcPeriod"/>
            </a:pPr>
            <a:r>
              <a:rPr lang="en-US" dirty="0" smtClean="0"/>
              <a:t>Average number of grains per panicle</a:t>
            </a:r>
          </a:p>
          <a:p>
            <a:pPr marL="1314450" lvl="2" indent="-514350">
              <a:buAutoNum type="alphaLcPeriod"/>
            </a:pPr>
            <a:r>
              <a:rPr lang="en-US" dirty="0" smtClean="0"/>
              <a:t>Average number of filled grains per panicle</a:t>
            </a:r>
          </a:p>
          <a:p>
            <a:pPr marL="1314450" lvl="2" indent="-514350">
              <a:buAutoNum type="alphaLcPeriod"/>
            </a:pPr>
            <a:r>
              <a:rPr lang="en-US" dirty="0" smtClean="0"/>
              <a:t>Percent of filled grains per panicle</a:t>
            </a:r>
          </a:p>
          <a:p>
            <a:pPr marL="1314450" lvl="2" indent="-514350">
              <a:buAutoNum type="alphaLcPeriod"/>
            </a:pPr>
            <a:r>
              <a:rPr lang="en-US" dirty="0" smtClean="0"/>
              <a:t>Average weight of 1000 seeds</a:t>
            </a:r>
          </a:p>
          <a:p>
            <a:pPr marL="1314450" lvl="2" indent="-514350">
              <a:buAutoNum type="alphaLcPeriod"/>
            </a:pPr>
            <a:r>
              <a:rPr lang="en-US" dirty="0" smtClean="0"/>
              <a:t>Average grain yield per hectare</a:t>
            </a:r>
          </a:p>
          <a:p>
            <a:pPr marL="514350" indent="-514350">
              <a:buAutoNum type="arabicPeriod"/>
            </a:pPr>
            <a:r>
              <a:rPr lang="en-US" dirty="0" smtClean="0"/>
              <a:t>Find out which of the levels of nitrogen fertilizer gives the highest yield in tons per hectare</a:t>
            </a:r>
          </a:p>
          <a:p>
            <a:pPr marL="514350" indent="-514350">
              <a:buAutoNum type="arabicPeriod"/>
            </a:pPr>
            <a:endParaRPr lang="en-US" dirty="0"/>
          </a:p>
        </p:txBody>
      </p:sp>
    </p:spTree>
    <p:extLst>
      <p:ext uri="{BB962C8B-B14F-4D97-AF65-F5344CB8AC3E}">
        <p14:creationId xmlns:p14="http://schemas.microsoft.com/office/powerpoint/2010/main" xmlns="" val="840409030"/>
      </p:ext>
    </p:extLst>
  </p:cSld>
  <p:clrMapOvr>
    <a:masterClrMapping/>
  </p:clrMapOvr>
  <p:transition spd="med">
    <p:blinds/>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Criteria for Choosing a Topic</a:t>
            </a:r>
            <a:endParaRPr lang="en-US" dirty="0"/>
          </a:p>
        </p:txBody>
      </p:sp>
      <p:sp>
        <p:nvSpPr>
          <p:cNvPr id="3" name="Content Placeholder 2"/>
          <p:cNvSpPr>
            <a:spLocks noGrp="1"/>
          </p:cNvSpPr>
          <p:nvPr>
            <p:ph idx="1"/>
          </p:nvPr>
        </p:nvSpPr>
        <p:spPr/>
        <p:txBody>
          <a:bodyPr/>
          <a:lstStyle/>
          <a:p>
            <a:r>
              <a:rPr lang="en-US" dirty="0" smtClean="0"/>
              <a:t>Importance and urgency</a:t>
            </a:r>
          </a:p>
          <a:p>
            <a:r>
              <a:rPr lang="en-US" dirty="0" smtClean="0"/>
              <a:t>Interesting</a:t>
            </a:r>
          </a:p>
          <a:p>
            <a:r>
              <a:rPr lang="en-US" dirty="0" smtClean="0"/>
              <a:t>Researchability</a:t>
            </a:r>
          </a:p>
          <a:p>
            <a:r>
              <a:rPr lang="en-US" dirty="0" smtClean="0"/>
              <a:t>Relevance and moral implication</a:t>
            </a:r>
          </a:p>
          <a:p>
            <a:r>
              <a:rPr lang="en-US" dirty="0" smtClean="0"/>
              <a:t>Budgetary and time requirements</a:t>
            </a:r>
          </a:p>
          <a:p>
            <a:r>
              <a:rPr lang="en-US" dirty="0" smtClean="0"/>
              <a:t>Novelty</a:t>
            </a:r>
          </a:p>
          <a:p>
            <a:pPr marL="0" indent="0">
              <a:buNone/>
            </a:pPr>
            <a:endParaRPr lang="en-US" dirty="0"/>
          </a:p>
        </p:txBody>
      </p:sp>
    </p:spTree>
    <p:extLst>
      <p:ext uri="{BB962C8B-B14F-4D97-AF65-F5344CB8AC3E}">
        <p14:creationId xmlns:p14="http://schemas.microsoft.com/office/powerpoint/2010/main" xmlns="" val="754620891"/>
      </p:ext>
    </p:extLst>
  </p:cSld>
  <p:clrMapOvr>
    <a:masterClrMapping/>
  </p:clrMapOvr>
  <p:transition spd="med">
    <p:blinds/>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of Research Problem</a:t>
            </a:r>
            <a:endParaRPr lang="en-US" dirty="0"/>
          </a:p>
        </p:txBody>
      </p:sp>
      <p:sp>
        <p:nvSpPr>
          <p:cNvPr id="3" name="Content Placeholder 2"/>
          <p:cNvSpPr>
            <a:spLocks noGrp="1"/>
          </p:cNvSpPr>
          <p:nvPr>
            <p:ph idx="1"/>
          </p:nvPr>
        </p:nvSpPr>
        <p:spPr/>
        <p:txBody>
          <a:bodyPr/>
          <a:lstStyle/>
          <a:p>
            <a:r>
              <a:rPr lang="en-US" dirty="0" smtClean="0"/>
              <a:t>Researcher’s specialization</a:t>
            </a:r>
          </a:p>
          <a:p>
            <a:r>
              <a:rPr lang="en-US" dirty="0" smtClean="0"/>
              <a:t>Curiosity and creative ideas of the researcher</a:t>
            </a:r>
          </a:p>
          <a:p>
            <a:r>
              <a:rPr lang="en-US" dirty="0" smtClean="0"/>
              <a:t>Recommendations from theses; dissertations and published journals</a:t>
            </a:r>
          </a:p>
          <a:p>
            <a:r>
              <a:rPr lang="en-US" dirty="0" smtClean="0"/>
              <a:t>Research and development thrusts of R&amp;D institutions</a:t>
            </a:r>
            <a:endParaRPr lang="en-US" dirty="0"/>
          </a:p>
        </p:txBody>
      </p:sp>
    </p:spTree>
    <p:extLst>
      <p:ext uri="{BB962C8B-B14F-4D97-AF65-F5344CB8AC3E}">
        <p14:creationId xmlns:p14="http://schemas.microsoft.com/office/powerpoint/2010/main" xmlns="" val="2022379502"/>
      </p:ext>
    </p:extLst>
  </p:cSld>
  <p:clrMapOvr>
    <a:masterClrMapping/>
  </p:clrMapOvr>
  <p:transition spd="med">
    <p:blinds/>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Formulating Research Hypothesis</a:t>
            </a:r>
            <a:endParaRPr lang="en-US" dirty="0"/>
          </a:p>
        </p:txBody>
      </p:sp>
      <p:sp>
        <p:nvSpPr>
          <p:cNvPr id="3" name="Content Placeholder 2"/>
          <p:cNvSpPr>
            <a:spLocks noGrp="1"/>
          </p:cNvSpPr>
          <p:nvPr>
            <p:ph idx="1"/>
          </p:nvPr>
        </p:nvSpPr>
        <p:spPr/>
        <p:txBody>
          <a:bodyPr/>
          <a:lstStyle/>
          <a:p>
            <a:r>
              <a:rPr lang="en-US" dirty="0" smtClean="0"/>
              <a:t>Educated guess</a:t>
            </a:r>
          </a:p>
          <a:p>
            <a:r>
              <a:rPr lang="en-US" dirty="0"/>
              <a:t>C</a:t>
            </a:r>
            <a:r>
              <a:rPr lang="en-US" dirty="0" smtClean="0"/>
              <a:t>onjectural statement about relationship between two or more variables</a:t>
            </a:r>
          </a:p>
          <a:p>
            <a:r>
              <a:rPr lang="en-US" dirty="0" smtClean="0"/>
              <a:t>Needed when the research objective or problem statement calls for determining relationship between variables</a:t>
            </a:r>
            <a:endParaRPr lang="en-US" dirty="0"/>
          </a:p>
        </p:txBody>
      </p:sp>
    </p:spTree>
    <p:extLst>
      <p:ext uri="{BB962C8B-B14F-4D97-AF65-F5344CB8AC3E}">
        <p14:creationId xmlns:p14="http://schemas.microsoft.com/office/powerpoint/2010/main" xmlns="" val="1908609045"/>
      </p:ext>
    </p:extLst>
  </p:cSld>
  <p:clrMapOvr>
    <a:masterClrMapping/>
  </p:clrMapOvr>
  <p:transition spd="med">
    <p:blinds/>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marL="0" indent="0">
              <a:buNone/>
            </a:pPr>
            <a:r>
              <a:rPr lang="en-US" i="1" dirty="0" smtClean="0">
                <a:solidFill>
                  <a:srgbClr val="3366FF"/>
                </a:solidFill>
              </a:rPr>
              <a:t>Is the computer literacy level of the respondents related to the following characteristics?:</a:t>
            </a:r>
          </a:p>
          <a:p>
            <a:pPr marL="514350" indent="-514350">
              <a:buAutoNum type="alphaLcPeriod"/>
            </a:pPr>
            <a:r>
              <a:rPr lang="en-US" i="1" dirty="0" smtClean="0">
                <a:solidFill>
                  <a:srgbClr val="3366FF"/>
                </a:solidFill>
              </a:rPr>
              <a:t>Age</a:t>
            </a:r>
          </a:p>
          <a:p>
            <a:pPr marL="514350" indent="-514350">
              <a:buAutoNum type="alphaLcPeriod"/>
            </a:pPr>
            <a:r>
              <a:rPr lang="en-US" i="1" dirty="0" smtClean="0">
                <a:solidFill>
                  <a:srgbClr val="3366FF"/>
                </a:solidFill>
              </a:rPr>
              <a:t>Gender</a:t>
            </a:r>
          </a:p>
          <a:p>
            <a:pPr marL="514350" indent="-514350">
              <a:buAutoNum type="alphaLcPeriod"/>
            </a:pPr>
            <a:r>
              <a:rPr lang="en-US" i="1" dirty="0" smtClean="0">
                <a:solidFill>
                  <a:srgbClr val="3366FF"/>
                </a:solidFill>
              </a:rPr>
              <a:t>Length of service</a:t>
            </a:r>
          </a:p>
          <a:p>
            <a:pPr marL="0" indent="0">
              <a:buNone/>
            </a:pPr>
            <a:endParaRPr lang="en-US" dirty="0" smtClean="0"/>
          </a:p>
          <a:p>
            <a:pPr marL="0" indent="0">
              <a:buNone/>
            </a:pPr>
            <a:r>
              <a:rPr lang="en-US" dirty="0" smtClean="0"/>
              <a:t>What is the relationship between the computer literacy level and each of the following characteristics of the respondents?:</a:t>
            </a:r>
          </a:p>
          <a:p>
            <a:pPr marL="514350" indent="-514350">
              <a:buAutoNum type="alphaLcPeriod"/>
            </a:pPr>
            <a:r>
              <a:rPr lang="en-US" dirty="0" smtClean="0"/>
              <a:t>Age</a:t>
            </a:r>
          </a:p>
          <a:p>
            <a:pPr marL="514350" indent="-514350">
              <a:buAutoNum type="alphaLcPeriod"/>
            </a:pPr>
            <a:r>
              <a:rPr lang="en-US" dirty="0" smtClean="0"/>
              <a:t>Gender</a:t>
            </a:r>
          </a:p>
          <a:p>
            <a:pPr marL="514350" indent="-514350">
              <a:buAutoNum type="alphaLcPeriod"/>
            </a:pPr>
            <a:r>
              <a:rPr lang="en-US" dirty="0" smtClean="0"/>
              <a:t>Length of service</a:t>
            </a:r>
          </a:p>
        </p:txBody>
      </p:sp>
    </p:spTree>
    <p:extLst>
      <p:ext uri="{BB962C8B-B14F-4D97-AF65-F5344CB8AC3E}">
        <p14:creationId xmlns:p14="http://schemas.microsoft.com/office/powerpoint/2010/main" xmlns="" val="1028984076"/>
      </p:ext>
    </p:extLst>
  </p:cSld>
  <p:clrMapOvr>
    <a:masterClrMapping/>
  </p:clrMapOvr>
  <p:transition spd="med">
    <p:blinds/>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Is there a relationship between the computer literacy level and each of the following characteristics of the respondents?:</a:t>
            </a:r>
          </a:p>
          <a:p>
            <a:pPr marL="514350" indent="-514350">
              <a:buAutoNum type="alphaLcPeriod"/>
            </a:pPr>
            <a:r>
              <a:rPr lang="en-US" dirty="0" smtClean="0"/>
              <a:t>Age</a:t>
            </a:r>
          </a:p>
          <a:p>
            <a:pPr marL="514350" indent="-514350">
              <a:buAutoNum type="alphaLcPeriod"/>
            </a:pPr>
            <a:r>
              <a:rPr lang="en-US" dirty="0" smtClean="0"/>
              <a:t>Gender</a:t>
            </a:r>
          </a:p>
          <a:p>
            <a:pPr marL="514350" indent="-514350">
              <a:buAutoNum type="alphaLcPeriod"/>
            </a:pPr>
            <a:r>
              <a:rPr lang="en-US" dirty="0" smtClean="0"/>
              <a:t>Length of service</a:t>
            </a:r>
          </a:p>
          <a:p>
            <a:pPr marL="0" indent="0">
              <a:buNone/>
            </a:pPr>
            <a:endParaRPr lang="en-US" dirty="0" smtClean="0"/>
          </a:p>
          <a:p>
            <a:pPr marL="0" indent="0">
              <a:buNone/>
            </a:pPr>
            <a:r>
              <a:rPr lang="en-US" dirty="0" smtClean="0"/>
              <a:t>Are the following variables associated with the computer literacy level of the respondents?:</a:t>
            </a:r>
          </a:p>
          <a:p>
            <a:pPr marL="514350" indent="-514350">
              <a:buAutoNum type="alphaLcPeriod"/>
            </a:pPr>
            <a:r>
              <a:rPr lang="en-US" dirty="0" smtClean="0"/>
              <a:t>Age</a:t>
            </a:r>
          </a:p>
          <a:p>
            <a:pPr marL="514350" indent="-514350">
              <a:buAutoNum type="alphaLcPeriod"/>
            </a:pPr>
            <a:r>
              <a:rPr lang="en-US" dirty="0" smtClean="0"/>
              <a:t>Gender</a:t>
            </a:r>
          </a:p>
          <a:p>
            <a:pPr marL="514350" indent="-514350">
              <a:buAutoNum type="alphaLcPeriod"/>
            </a:pPr>
            <a:r>
              <a:rPr lang="en-US" dirty="0" smtClean="0"/>
              <a:t>Length of service</a:t>
            </a:r>
          </a:p>
          <a:p>
            <a:pPr marL="0" indent="0">
              <a:buNone/>
            </a:pPr>
            <a:endParaRPr lang="en-US" dirty="0"/>
          </a:p>
        </p:txBody>
      </p:sp>
    </p:spTree>
    <p:extLst>
      <p:ext uri="{BB962C8B-B14F-4D97-AF65-F5344CB8AC3E}">
        <p14:creationId xmlns:p14="http://schemas.microsoft.com/office/powerpoint/2010/main" xmlns="" val="449556041"/>
      </p:ext>
    </p:extLst>
  </p:cSld>
  <p:clrMapOvr>
    <a:masterClrMapping/>
  </p:clrMapOvr>
  <p:transition spd="med">
    <p:blinds/>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Types</a:t>
            </a:r>
          </a:p>
          <a:p>
            <a:pPr lvl="1"/>
            <a:r>
              <a:rPr lang="en-US" dirty="0" smtClean="0"/>
              <a:t>Null Hypothesis (H</a:t>
            </a:r>
            <a:r>
              <a:rPr lang="en-US" baseline="-25000" dirty="0" smtClean="0"/>
              <a:t>0</a:t>
            </a:r>
            <a:r>
              <a:rPr lang="en-US" dirty="0" smtClean="0"/>
              <a:t>)</a:t>
            </a:r>
            <a:endParaRPr lang="en-US" baseline="-25000" dirty="0" smtClean="0"/>
          </a:p>
          <a:p>
            <a:pPr lvl="1"/>
            <a:r>
              <a:rPr lang="en-US" dirty="0" smtClean="0"/>
              <a:t>Research (alternative) Hypothesis  (H</a:t>
            </a:r>
            <a:r>
              <a:rPr lang="en-US" baseline="-25000" dirty="0" smtClean="0"/>
              <a:t>1</a:t>
            </a:r>
            <a:r>
              <a:rPr lang="en-US" dirty="0" smtClean="0"/>
              <a:t> or Ha )</a:t>
            </a:r>
          </a:p>
          <a:p>
            <a:pPr lvl="1"/>
            <a:endParaRPr lang="en-US" dirty="0"/>
          </a:p>
          <a:p>
            <a:pPr marL="0" indent="0">
              <a:buNone/>
            </a:pPr>
            <a:r>
              <a:rPr lang="en-US" dirty="0" smtClean="0"/>
              <a:t>Is there a relationship between the computer literacy level and each of the following characteristics of the respondents?:</a:t>
            </a:r>
          </a:p>
          <a:p>
            <a:pPr marL="514350" indent="-514350">
              <a:buAutoNum type="alphaLcPeriod"/>
            </a:pPr>
            <a:r>
              <a:rPr lang="en-US" dirty="0" smtClean="0"/>
              <a:t>Age</a:t>
            </a:r>
          </a:p>
          <a:p>
            <a:pPr marL="514350" indent="-514350">
              <a:buAutoNum type="alphaLcPeriod"/>
            </a:pPr>
            <a:r>
              <a:rPr lang="en-US" dirty="0" smtClean="0"/>
              <a:t>Gender</a:t>
            </a:r>
          </a:p>
          <a:p>
            <a:pPr marL="514350" indent="-514350">
              <a:buAutoNum type="alphaLcPeriod"/>
            </a:pPr>
            <a:r>
              <a:rPr lang="en-US" dirty="0" smtClean="0"/>
              <a:t>Length of service</a:t>
            </a:r>
          </a:p>
          <a:p>
            <a:endParaRPr lang="en-US" dirty="0"/>
          </a:p>
        </p:txBody>
      </p:sp>
    </p:spTree>
    <p:extLst>
      <p:ext uri="{BB962C8B-B14F-4D97-AF65-F5344CB8AC3E}">
        <p14:creationId xmlns:p14="http://schemas.microsoft.com/office/powerpoint/2010/main" xmlns="" val="840910941"/>
      </p:ext>
    </p:extLst>
  </p:cSld>
  <p:clrMapOvr>
    <a:masterClrMapping/>
  </p:clrMapOvr>
  <p:transition spd="med">
    <p:blinds/>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(Sample)</a:t>
            </a:r>
            <a:endParaRPr lang="en-US" dirty="0"/>
          </a:p>
        </p:txBody>
      </p:sp>
      <p:sp>
        <p:nvSpPr>
          <p:cNvPr id="3" name="Content Placeholder 2"/>
          <p:cNvSpPr>
            <a:spLocks noGrp="1"/>
          </p:cNvSpPr>
          <p:nvPr>
            <p:ph idx="1"/>
          </p:nvPr>
        </p:nvSpPr>
        <p:spPr/>
        <p:txBody>
          <a:bodyPr/>
          <a:lstStyle/>
          <a:p>
            <a:r>
              <a:rPr lang="en-US" dirty="0" smtClean="0"/>
              <a:t>Null Hypothesis</a:t>
            </a:r>
          </a:p>
          <a:p>
            <a:pPr marL="0" indent="0">
              <a:buNone/>
            </a:pPr>
            <a:endParaRPr lang="en-US" sz="2800" dirty="0" smtClean="0"/>
          </a:p>
          <a:p>
            <a:pPr marL="0" indent="0">
              <a:buNone/>
            </a:pPr>
            <a:r>
              <a:rPr lang="en-US" sz="2800" dirty="0" smtClean="0"/>
              <a:t>There </a:t>
            </a:r>
            <a:r>
              <a:rPr lang="en-US" sz="2800" b="1" dirty="0" smtClean="0">
                <a:solidFill>
                  <a:srgbClr val="FF0000"/>
                </a:solidFill>
              </a:rPr>
              <a:t>is no </a:t>
            </a:r>
            <a:r>
              <a:rPr lang="en-US" sz="2800" dirty="0" smtClean="0"/>
              <a:t>relationship between the computer literacy level and each of the following characteristics of the respondents:</a:t>
            </a:r>
          </a:p>
          <a:p>
            <a:pPr marL="514350" indent="-514350">
              <a:buAutoNum type="alphaLcPeriod"/>
            </a:pPr>
            <a:r>
              <a:rPr lang="en-US" sz="2800" dirty="0" smtClean="0"/>
              <a:t>Age</a:t>
            </a:r>
          </a:p>
          <a:p>
            <a:pPr marL="514350" indent="-514350">
              <a:buAutoNum type="alphaLcPeriod"/>
            </a:pPr>
            <a:r>
              <a:rPr lang="en-US" sz="2800" dirty="0" smtClean="0"/>
              <a:t>Gender</a:t>
            </a:r>
          </a:p>
          <a:p>
            <a:pPr marL="514350" indent="-514350">
              <a:buAutoNum type="alphaLcPeriod"/>
            </a:pPr>
            <a:r>
              <a:rPr lang="en-US" sz="2800" dirty="0" smtClean="0"/>
              <a:t>Length of service</a:t>
            </a:r>
          </a:p>
        </p:txBody>
      </p:sp>
    </p:spTree>
    <p:extLst>
      <p:ext uri="{BB962C8B-B14F-4D97-AF65-F5344CB8AC3E}">
        <p14:creationId xmlns:p14="http://schemas.microsoft.com/office/powerpoint/2010/main" xmlns="" val="600304480"/>
      </p:ext>
    </p:extLst>
  </p:cSld>
  <p:clrMapOvr>
    <a:masterClrMapping/>
  </p:clrMapOvr>
  <p:transition spd="med">
    <p:blinds/>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(Sample)</a:t>
            </a:r>
            <a:endParaRPr lang="en-US" dirty="0"/>
          </a:p>
        </p:txBody>
      </p:sp>
      <p:sp>
        <p:nvSpPr>
          <p:cNvPr id="3" name="Content Placeholder 2"/>
          <p:cNvSpPr>
            <a:spLocks noGrp="1"/>
          </p:cNvSpPr>
          <p:nvPr>
            <p:ph idx="1"/>
          </p:nvPr>
        </p:nvSpPr>
        <p:spPr/>
        <p:txBody>
          <a:bodyPr/>
          <a:lstStyle/>
          <a:p>
            <a:r>
              <a:rPr lang="en-US" dirty="0" smtClean="0"/>
              <a:t>Research (alternative) Hypothesis</a:t>
            </a:r>
          </a:p>
          <a:p>
            <a:pPr marL="0" indent="0">
              <a:buNone/>
            </a:pPr>
            <a:endParaRPr lang="en-US" sz="2800" dirty="0" smtClean="0"/>
          </a:p>
          <a:p>
            <a:pPr marL="0" indent="0">
              <a:buNone/>
            </a:pPr>
            <a:r>
              <a:rPr lang="en-US" sz="2800" dirty="0" smtClean="0"/>
              <a:t>There </a:t>
            </a:r>
            <a:r>
              <a:rPr lang="en-US" sz="2800" b="1" dirty="0" smtClean="0">
                <a:solidFill>
                  <a:srgbClr val="FF0000"/>
                </a:solidFill>
              </a:rPr>
              <a:t>is</a:t>
            </a:r>
            <a:r>
              <a:rPr lang="en-US" sz="2800" b="1" dirty="0" smtClean="0"/>
              <a:t> </a:t>
            </a:r>
            <a:r>
              <a:rPr lang="en-US" sz="2800" dirty="0" smtClean="0"/>
              <a:t>relationship between the computer literacy level and each of the following characteristics of the respondents:</a:t>
            </a:r>
          </a:p>
          <a:p>
            <a:pPr marL="514350" indent="-514350">
              <a:buAutoNum type="alphaLcPeriod"/>
            </a:pPr>
            <a:r>
              <a:rPr lang="en-US" sz="2800" dirty="0" smtClean="0"/>
              <a:t>Age</a:t>
            </a:r>
          </a:p>
          <a:p>
            <a:pPr marL="514350" indent="-514350">
              <a:buAutoNum type="alphaLcPeriod"/>
            </a:pPr>
            <a:r>
              <a:rPr lang="en-US" sz="2800" dirty="0" smtClean="0"/>
              <a:t>Gender</a:t>
            </a:r>
          </a:p>
          <a:p>
            <a:pPr marL="514350" indent="-514350">
              <a:buAutoNum type="alphaLcPeriod"/>
            </a:pPr>
            <a:r>
              <a:rPr lang="en-US" sz="2800" dirty="0" smtClean="0"/>
              <a:t>Length of service</a:t>
            </a:r>
          </a:p>
        </p:txBody>
      </p:sp>
    </p:spTree>
    <p:extLst>
      <p:ext uri="{BB962C8B-B14F-4D97-AF65-F5344CB8AC3E}">
        <p14:creationId xmlns:p14="http://schemas.microsoft.com/office/powerpoint/2010/main" xmlns="" val="439221754"/>
      </p:ext>
    </p:extLst>
  </p:cSld>
  <p:clrMapOvr>
    <a:masterClrMapping/>
  </p:clrMapOvr>
  <p:transition spd="med">
    <p:blinds/>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PH" dirty="0" smtClean="0"/>
              <a:t>Hypotheses</a:t>
            </a:r>
            <a:endParaRPr lang="en-PH" dirty="0"/>
          </a:p>
        </p:txBody>
      </p:sp>
      <p:sp>
        <p:nvSpPr>
          <p:cNvPr id="5" name="Text Placeholder 4"/>
          <p:cNvSpPr>
            <a:spLocks noGrp="1"/>
          </p:cNvSpPr>
          <p:nvPr>
            <p:ph type="body" idx="1"/>
          </p:nvPr>
        </p:nvSpPr>
        <p:spPr/>
        <p:txBody>
          <a:bodyPr/>
          <a:lstStyle/>
          <a:p>
            <a:endParaRPr lang="en-PH" dirty="0"/>
          </a:p>
        </p:txBody>
      </p:sp>
    </p:spTree>
    <p:extLst>
      <p:ext uri="{BB962C8B-B14F-4D97-AF65-F5344CB8AC3E}">
        <p14:creationId xmlns:p14="http://schemas.microsoft.com/office/powerpoint/2010/main" xmlns="" val="514937148"/>
      </p:ext>
    </p:extLst>
  </p:cSld>
  <p:clrMapOvr>
    <a:masterClrMapping/>
  </p:clrMapOvr>
  <mc:AlternateContent xmlns:mc="http://schemas.openxmlformats.org/markup-compatibility/2006">
    <mc:Choice xmlns:p14="http://schemas.microsoft.com/office/powerpoint/2010/main" xmlns="" Requires="p14">
      <p:transition spd="slow" p14:dur="1250">
        <p:blinds dir="vert"/>
      </p:transition>
    </mc:Choice>
    <mc:Fallback>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of Knowing</a:t>
            </a:r>
            <a:endParaRPr lang="en-PH" dirty="0"/>
          </a:p>
        </p:txBody>
      </p:sp>
      <p:sp>
        <p:nvSpPr>
          <p:cNvPr id="3" name="Content Placeholder 2"/>
          <p:cNvSpPr>
            <a:spLocks noGrp="1"/>
          </p:cNvSpPr>
          <p:nvPr>
            <p:ph idx="1"/>
          </p:nvPr>
        </p:nvSpPr>
        <p:spPr/>
        <p:txBody>
          <a:bodyPr>
            <a:normAutofit lnSpcReduction="10000"/>
          </a:bodyPr>
          <a:lstStyle/>
          <a:p>
            <a:r>
              <a:rPr lang="en-US" dirty="0" smtClean="0">
                <a:solidFill>
                  <a:srgbClr val="C00000"/>
                </a:solidFill>
                <a:effectLst>
                  <a:outerShdw blurRad="38100" dist="38100" dir="2700000" algn="tl">
                    <a:srgbClr val="000000">
                      <a:alpha val="43137"/>
                    </a:srgbClr>
                  </a:outerShdw>
                </a:effectLst>
              </a:rPr>
              <a:t>Tenacity </a:t>
            </a:r>
            <a:r>
              <a:rPr lang="en-US" dirty="0" smtClean="0"/>
              <a:t>– hold on to beliefs because you always thought they were true</a:t>
            </a:r>
          </a:p>
          <a:p>
            <a:r>
              <a:rPr lang="en-US" dirty="0" smtClean="0">
                <a:solidFill>
                  <a:srgbClr val="C00000"/>
                </a:solidFill>
                <a:effectLst>
                  <a:outerShdw blurRad="38100" dist="38100" dir="2700000" algn="tl">
                    <a:srgbClr val="000000">
                      <a:alpha val="43137"/>
                    </a:srgbClr>
                  </a:outerShdw>
                </a:effectLst>
              </a:rPr>
              <a:t>Reference to Authority </a:t>
            </a:r>
            <a:r>
              <a:rPr lang="en-US" dirty="0" smtClean="0"/>
              <a:t>– believe something is true because it comes from someone you respect</a:t>
            </a:r>
          </a:p>
          <a:p>
            <a:r>
              <a:rPr lang="en-US" dirty="0" smtClean="0">
                <a:solidFill>
                  <a:srgbClr val="C00000"/>
                </a:solidFill>
                <a:effectLst>
                  <a:outerShdw blurRad="38100" dist="38100" dir="2700000" algn="tl">
                    <a:srgbClr val="000000">
                      <a:alpha val="43137"/>
                    </a:srgbClr>
                  </a:outerShdw>
                </a:effectLst>
              </a:rPr>
              <a:t>Priori Method </a:t>
            </a:r>
            <a:r>
              <a:rPr lang="en-US" dirty="0" smtClean="0"/>
              <a:t>– believe something is true because it appeals to common sense</a:t>
            </a:r>
          </a:p>
          <a:p>
            <a:r>
              <a:rPr lang="en-US" dirty="0" smtClean="0">
                <a:solidFill>
                  <a:srgbClr val="C00000"/>
                </a:solidFill>
                <a:effectLst>
                  <a:outerShdw blurRad="38100" dist="38100" dir="2700000" algn="tl">
                    <a:srgbClr val="000000">
                      <a:alpha val="43137"/>
                    </a:srgbClr>
                  </a:outerShdw>
                </a:effectLst>
              </a:rPr>
              <a:t>Scientific Method </a:t>
            </a:r>
            <a:r>
              <a:rPr lang="en-US" dirty="0" smtClean="0"/>
              <a:t>– truth is based on objective, public, and published information</a:t>
            </a:r>
            <a:endParaRPr lang="en-PH" dirty="0"/>
          </a:p>
        </p:txBody>
      </p:sp>
    </p:spTree>
    <p:extLst>
      <p:ext uri="{BB962C8B-B14F-4D97-AF65-F5344CB8AC3E}">
        <p14:creationId xmlns:p14="http://schemas.microsoft.com/office/powerpoint/2010/main" xmlns="" val="1873981674"/>
      </p:ext>
    </p:extLst>
  </p:cSld>
  <p:clrMapOvr>
    <a:masterClrMapping/>
  </p:clrMapOvr>
  <p:transition spd="med">
    <p:blinds/>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PH" dirty="0" smtClean="0"/>
              <a:t>Hypothesis</a:t>
            </a:r>
            <a:endParaRPr lang="en-PH" dirty="0"/>
          </a:p>
        </p:txBody>
      </p:sp>
      <p:sp>
        <p:nvSpPr>
          <p:cNvPr id="5" name="Content Placeholder 4"/>
          <p:cNvSpPr>
            <a:spLocks noGrp="1"/>
          </p:cNvSpPr>
          <p:nvPr>
            <p:ph idx="1"/>
          </p:nvPr>
        </p:nvSpPr>
        <p:spPr/>
        <p:txBody>
          <a:bodyPr>
            <a:normAutofit lnSpcReduction="10000"/>
          </a:bodyPr>
          <a:lstStyle/>
          <a:p>
            <a:pPr marL="0" indent="0" algn="ctr">
              <a:buNone/>
            </a:pPr>
            <a:r>
              <a:rPr lang="en-PH" b="1" dirty="0" smtClean="0"/>
              <a:t>Educated guess</a:t>
            </a:r>
          </a:p>
          <a:p>
            <a:pPr marL="0" indent="0" algn="ctr">
              <a:buNone/>
            </a:pPr>
            <a:endParaRPr lang="en-PH" b="1" dirty="0" smtClean="0"/>
          </a:p>
          <a:p>
            <a:pPr marL="0" indent="0" algn="ctr">
              <a:buNone/>
            </a:pPr>
            <a:r>
              <a:rPr lang="en-PH" i="1" dirty="0" smtClean="0"/>
              <a:t>Its most important role is to reflect the </a:t>
            </a:r>
            <a:r>
              <a:rPr lang="en-PH" b="1" i="1" dirty="0" smtClean="0">
                <a:solidFill>
                  <a:srgbClr val="C00000"/>
                </a:solidFill>
              </a:rPr>
              <a:t>general problem statement</a:t>
            </a:r>
            <a:r>
              <a:rPr lang="en-PH" i="1" dirty="0" smtClean="0"/>
              <a:t>.</a:t>
            </a:r>
          </a:p>
          <a:p>
            <a:pPr marL="0" indent="0" algn="ctr">
              <a:buNone/>
            </a:pPr>
            <a:endParaRPr lang="en-PH" dirty="0" smtClean="0"/>
          </a:p>
          <a:p>
            <a:pPr marL="0" indent="0">
              <a:buNone/>
            </a:pPr>
            <a:r>
              <a:rPr lang="en-PH" dirty="0" smtClean="0"/>
              <a:t>Types:</a:t>
            </a:r>
          </a:p>
          <a:p>
            <a:r>
              <a:rPr lang="en-PH" b="1" dirty="0" smtClean="0"/>
              <a:t>null hypothesis</a:t>
            </a:r>
          </a:p>
          <a:p>
            <a:r>
              <a:rPr lang="en-PH" b="1" dirty="0" smtClean="0"/>
              <a:t>research hypothesis</a:t>
            </a:r>
          </a:p>
        </p:txBody>
      </p:sp>
    </p:spTree>
    <p:extLst>
      <p:ext uri="{BB962C8B-B14F-4D97-AF65-F5344CB8AC3E}">
        <p14:creationId xmlns:p14="http://schemas.microsoft.com/office/powerpoint/2010/main" xmlns="" val="3789804414"/>
      </p:ext>
    </p:extLst>
  </p:cSld>
  <p:clrMapOvr>
    <a:masterClrMapping/>
  </p:clrMapOvr>
  <p:transition spd="med">
    <p:blinds/>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Null Hypothesis (H</a:t>
            </a:r>
            <a:r>
              <a:rPr lang="en-PH" baseline="-25000" dirty="0"/>
              <a:t>0</a:t>
            </a:r>
            <a:r>
              <a:rPr lang="en-PH" dirty="0"/>
              <a:t>)</a:t>
            </a:r>
          </a:p>
        </p:txBody>
      </p:sp>
      <p:sp>
        <p:nvSpPr>
          <p:cNvPr id="3" name="Content Placeholder 2"/>
          <p:cNvSpPr>
            <a:spLocks noGrp="1"/>
          </p:cNvSpPr>
          <p:nvPr>
            <p:ph idx="1"/>
          </p:nvPr>
        </p:nvSpPr>
        <p:spPr/>
        <p:txBody>
          <a:bodyPr>
            <a:normAutofit fontScale="85000" lnSpcReduction="10000"/>
          </a:bodyPr>
          <a:lstStyle/>
          <a:p>
            <a:pPr marL="0" indent="0" algn="ctr">
              <a:buNone/>
            </a:pPr>
            <a:r>
              <a:rPr lang="en-PH" b="1" dirty="0" smtClean="0"/>
              <a:t>Statement of equality</a:t>
            </a:r>
          </a:p>
          <a:p>
            <a:endParaRPr lang="en-PH" dirty="0" smtClean="0"/>
          </a:p>
          <a:p>
            <a:pPr marL="0" indent="0" algn="ctr">
              <a:buNone/>
            </a:pPr>
            <a:r>
              <a:rPr lang="en-PH" i="1" dirty="0" smtClean="0"/>
              <a:t>It acts as a </a:t>
            </a:r>
            <a:r>
              <a:rPr lang="en-PH" b="1" i="1" dirty="0" smtClean="0">
                <a:solidFill>
                  <a:srgbClr val="C00000"/>
                </a:solidFill>
              </a:rPr>
              <a:t>starting point </a:t>
            </a:r>
            <a:r>
              <a:rPr lang="en-PH" i="1" dirty="0" smtClean="0"/>
              <a:t>and a </a:t>
            </a:r>
            <a:r>
              <a:rPr lang="en-PH" b="1" i="1" dirty="0" smtClean="0">
                <a:solidFill>
                  <a:srgbClr val="C00000"/>
                </a:solidFill>
              </a:rPr>
              <a:t>benchmark</a:t>
            </a:r>
            <a:r>
              <a:rPr lang="en-PH" i="1" dirty="0" smtClean="0"/>
              <a:t> against which that actual outcomes of a study will be measured</a:t>
            </a:r>
          </a:p>
          <a:p>
            <a:endParaRPr lang="en-PH" dirty="0" smtClean="0"/>
          </a:p>
          <a:p>
            <a:pPr marL="1828800" indent="-1477963">
              <a:buNone/>
            </a:pPr>
            <a:r>
              <a:rPr lang="en-PH" cap="small" dirty="0" smtClean="0"/>
              <a:t>Example</a:t>
            </a:r>
            <a:r>
              <a:rPr lang="en-PH" dirty="0" smtClean="0"/>
              <a:t>:	Average scores of 9</a:t>
            </a:r>
            <a:r>
              <a:rPr lang="en-PH" baseline="30000" dirty="0" smtClean="0"/>
              <a:t>th</a:t>
            </a:r>
            <a:r>
              <a:rPr lang="en-PH" dirty="0" smtClean="0"/>
              <a:t> graders and 12</a:t>
            </a:r>
            <a:r>
              <a:rPr lang="en-PH" baseline="30000" dirty="0" smtClean="0"/>
              <a:t>th</a:t>
            </a:r>
            <a:r>
              <a:rPr lang="en-PH" dirty="0" smtClean="0"/>
              <a:t> graders on the ABC memory test</a:t>
            </a:r>
          </a:p>
          <a:p>
            <a:pPr marL="1828800" indent="-1477963">
              <a:buNone/>
            </a:pPr>
            <a:r>
              <a:rPr lang="en-PH" dirty="0" smtClean="0"/>
              <a:t>H</a:t>
            </a:r>
            <a:r>
              <a:rPr lang="en-PH" baseline="-25000" dirty="0" smtClean="0"/>
              <a:t>0</a:t>
            </a:r>
            <a:r>
              <a:rPr lang="en-PH" dirty="0" smtClean="0"/>
              <a:t>:	</a:t>
            </a:r>
            <a:r>
              <a:rPr lang="en-PH" b="1" dirty="0" smtClean="0">
                <a:solidFill>
                  <a:srgbClr val="C00000"/>
                </a:solidFill>
              </a:rPr>
              <a:t>No difference </a:t>
            </a:r>
            <a:r>
              <a:rPr lang="en-PH" dirty="0" smtClean="0"/>
              <a:t>in the scores of 9</a:t>
            </a:r>
            <a:r>
              <a:rPr lang="en-PH" baseline="30000" dirty="0" smtClean="0"/>
              <a:t>th</a:t>
            </a:r>
            <a:r>
              <a:rPr lang="en-PH" dirty="0" smtClean="0"/>
              <a:t> graders and 12</a:t>
            </a:r>
            <a:r>
              <a:rPr lang="en-PH" baseline="30000" dirty="0" smtClean="0"/>
              <a:t>th</a:t>
            </a:r>
            <a:r>
              <a:rPr lang="en-PH" dirty="0" smtClean="0"/>
              <a:t> graders on the ABC memory test</a:t>
            </a:r>
          </a:p>
        </p:txBody>
      </p:sp>
    </p:spTree>
    <p:extLst>
      <p:ext uri="{BB962C8B-B14F-4D97-AF65-F5344CB8AC3E}">
        <p14:creationId xmlns:p14="http://schemas.microsoft.com/office/powerpoint/2010/main" xmlns="" val="2735238325"/>
      </p:ext>
    </p:extLst>
  </p:cSld>
  <p:clrMapOvr>
    <a:masterClrMapping/>
  </p:clrMapOvr>
  <p:transition spd="med">
    <p:blinds/>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Research </a:t>
            </a:r>
            <a:r>
              <a:rPr lang="en-PH" dirty="0"/>
              <a:t>Hypothesis </a:t>
            </a:r>
            <a:r>
              <a:rPr lang="en-PH" dirty="0" smtClean="0"/>
              <a:t>(</a:t>
            </a:r>
            <a:r>
              <a:rPr lang="en-PH" dirty="0"/>
              <a:t>H</a:t>
            </a:r>
            <a:r>
              <a:rPr lang="en-PH" baseline="-25000" dirty="0"/>
              <a:t>1</a:t>
            </a:r>
            <a:r>
              <a:rPr lang="en-PH" dirty="0" smtClean="0"/>
              <a:t>)</a:t>
            </a:r>
            <a:endParaRPr lang="en-PH" dirty="0"/>
          </a:p>
        </p:txBody>
      </p:sp>
      <p:sp>
        <p:nvSpPr>
          <p:cNvPr id="3" name="Content Placeholder 2"/>
          <p:cNvSpPr>
            <a:spLocks noGrp="1"/>
          </p:cNvSpPr>
          <p:nvPr>
            <p:ph idx="1"/>
          </p:nvPr>
        </p:nvSpPr>
        <p:spPr/>
        <p:txBody>
          <a:bodyPr>
            <a:normAutofit fontScale="92500" lnSpcReduction="20000"/>
          </a:bodyPr>
          <a:lstStyle/>
          <a:p>
            <a:pPr marL="0" indent="0" algn="ctr">
              <a:buNone/>
            </a:pPr>
            <a:r>
              <a:rPr lang="en-PH" b="1" dirty="0" smtClean="0"/>
              <a:t>Statement of inequality</a:t>
            </a:r>
          </a:p>
          <a:p>
            <a:endParaRPr lang="en-PH" dirty="0" smtClean="0"/>
          </a:p>
          <a:p>
            <a:pPr marL="0" indent="0" algn="ctr">
              <a:buNone/>
            </a:pPr>
            <a:r>
              <a:rPr lang="en-PH" b="1" i="1" dirty="0" smtClean="0">
                <a:solidFill>
                  <a:srgbClr val="C00000"/>
                </a:solidFill>
              </a:rPr>
              <a:t>There can be more than one research hypothesis</a:t>
            </a:r>
            <a:r>
              <a:rPr lang="en-PH" i="1" dirty="0" smtClean="0"/>
              <a:t> for any one null hypothesis</a:t>
            </a:r>
          </a:p>
          <a:p>
            <a:endParaRPr lang="en-PH" dirty="0" smtClean="0"/>
          </a:p>
          <a:p>
            <a:pPr marL="1828800" indent="-1477963">
              <a:buNone/>
            </a:pPr>
            <a:r>
              <a:rPr lang="en-PH" cap="small" dirty="0"/>
              <a:t>Example</a:t>
            </a:r>
            <a:r>
              <a:rPr lang="en-PH" dirty="0"/>
              <a:t>:	Average scores of 9</a:t>
            </a:r>
            <a:r>
              <a:rPr lang="en-PH" baseline="30000" dirty="0"/>
              <a:t>th</a:t>
            </a:r>
            <a:r>
              <a:rPr lang="en-PH" dirty="0"/>
              <a:t> graders and 12</a:t>
            </a:r>
            <a:r>
              <a:rPr lang="en-PH" baseline="30000" dirty="0"/>
              <a:t>th</a:t>
            </a:r>
            <a:r>
              <a:rPr lang="en-PH" dirty="0"/>
              <a:t> graders on the ABC memory test</a:t>
            </a:r>
          </a:p>
          <a:p>
            <a:pPr marL="1828800" indent="-1477963">
              <a:buNone/>
            </a:pPr>
            <a:r>
              <a:rPr lang="en-PH" dirty="0" smtClean="0"/>
              <a:t>H</a:t>
            </a:r>
            <a:r>
              <a:rPr lang="en-PH" baseline="-25000" dirty="0" smtClean="0"/>
              <a:t>1</a:t>
            </a:r>
            <a:r>
              <a:rPr lang="en-PH" dirty="0" smtClean="0"/>
              <a:t>:</a:t>
            </a:r>
            <a:r>
              <a:rPr lang="en-PH" dirty="0"/>
              <a:t>	</a:t>
            </a:r>
            <a:r>
              <a:rPr lang="en-PH" b="1" dirty="0" smtClean="0">
                <a:solidFill>
                  <a:srgbClr val="C00000"/>
                </a:solidFill>
              </a:rPr>
              <a:t>Difference </a:t>
            </a:r>
            <a:r>
              <a:rPr lang="en-PH" dirty="0"/>
              <a:t>in the scores of 9</a:t>
            </a:r>
            <a:r>
              <a:rPr lang="en-PH" baseline="30000" dirty="0"/>
              <a:t>th</a:t>
            </a:r>
            <a:r>
              <a:rPr lang="en-PH" dirty="0"/>
              <a:t> graders and 12</a:t>
            </a:r>
            <a:r>
              <a:rPr lang="en-PH" baseline="30000" dirty="0"/>
              <a:t>th</a:t>
            </a:r>
            <a:r>
              <a:rPr lang="en-PH" dirty="0"/>
              <a:t> graders on the ABC memory </a:t>
            </a:r>
            <a:r>
              <a:rPr lang="en-PH" dirty="0" smtClean="0"/>
              <a:t>test</a:t>
            </a:r>
          </a:p>
          <a:p>
            <a:endParaRPr lang="en-PH" dirty="0" smtClean="0"/>
          </a:p>
        </p:txBody>
      </p:sp>
    </p:spTree>
    <p:extLst>
      <p:ext uri="{BB962C8B-B14F-4D97-AF65-F5344CB8AC3E}">
        <p14:creationId xmlns:p14="http://schemas.microsoft.com/office/powerpoint/2010/main" xmlns="" val="711704295"/>
      </p:ext>
    </p:extLst>
  </p:cSld>
  <p:clrMapOvr>
    <a:masterClrMapping/>
  </p:clrMapOvr>
  <p:transition spd="med">
    <p:blinds/>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smtClean="0"/>
              <a:t>Types of Research Hypothesis</a:t>
            </a:r>
            <a:endParaRPr lang="en-PH" i="1" dirty="0"/>
          </a:p>
        </p:txBody>
      </p:sp>
      <p:sp>
        <p:nvSpPr>
          <p:cNvPr id="4" name="Text Placeholder 3"/>
          <p:cNvSpPr>
            <a:spLocks noGrp="1"/>
          </p:cNvSpPr>
          <p:nvPr>
            <p:ph type="body" idx="1"/>
          </p:nvPr>
        </p:nvSpPr>
        <p:spPr/>
        <p:txBody>
          <a:bodyPr>
            <a:normAutofit/>
          </a:bodyPr>
          <a:lstStyle/>
          <a:p>
            <a:r>
              <a:rPr lang="en-PH" dirty="0" smtClean="0"/>
              <a:t>Non-directional</a:t>
            </a:r>
            <a:endParaRPr lang="en-PH" dirty="0"/>
          </a:p>
        </p:txBody>
      </p:sp>
      <p:sp>
        <p:nvSpPr>
          <p:cNvPr id="3" name="Content Placeholder 2"/>
          <p:cNvSpPr>
            <a:spLocks noGrp="1"/>
          </p:cNvSpPr>
          <p:nvPr>
            <p:ph sz="half" idx="2"/>
          </p:nvPr>
        </p:nvSpPr>
        <p:spPr/>
        <p:txBody>
          <a:bodyPr>
            <a:normAutofit lnSpcReduction="10000"/>
          </a:bodyPr>
          <a:lstStyle/>
          <a:p>
            <a:r>
              <a:rPr lang="en-PH" dirty="0" smtClean="0"/>
              <a:t>Posits </a:t>
            </a:r>
            <a:r>
              <a:rPr lang="en-PH" b="1" dirty="0" smtClean="0">
                <a:solidFill>
                  <a:srgbClr val="C00000"/>
                </a:solidFill>
              </a:rPr>
              <a:t>no direction to the inequality </a:t>
            </a:r>
            <a:r>
              <a:rPr lang="en-PH" dirty="0" smtClean="0"/>
              <a:t>(“</a:t>
            </a:r>
            <a:r>
              <a:rPr lang="en-PH" b="1" dirty="0" smtClean="0"/>
              <a:t>different from</a:t>
            </a:r>
            <a:r>
              <a:rPr lang="en-PH" dirty="0" smtClean="0"/>
              <a:t>”)</a:t>
            </a:r>
          </a:p>
          <a:p>
            <a:endParaRPr lang="en-PH" dirty="0" smtClean="0"/>
          </a:p>
          <a:p>
            <a:pPr marL="1376363" indent="-1025525">
              <a:buNone/>
            </a:pPr>
            <a:r>
              <a:rPr lang="en-PH" cap="small" dirty="0" smtClean="0"/>
              <a:t>Example</a:t>
            </a:r>
            <a:r>
              <a:rPr lang="en-PH" dirty="0" smtClean="0"/>
              <a:t>:	The average score of 9</a:t>
            </a:r>
            <a:r>
              <a:rPr lang="en-PH" baseline="30000" dirty="0" smtClean="0"/>
              <a:t>th</a:t>
            </a:r>
            <a:r>
              <a:rPr lang="en-PH" dirty="0" smtClean="0"/>
              <a:t> graders </a:t>
            </a:r>
            <a:r>
              <a:rPr lang="en-PH" b="1" dirty="0" smtClean="0">
                <a:solidFill>
                  <a:srgbClr val="C00000"/>
                </a:solidFill>
              </a:rPr>
              <a:t>is different from </a:t>
            </a:r>
            <a:r>
              <a:rPr lang="en-PH" dirty="0" smtClean="0"/>
              <a:t>the average score of 12</a:t>
            </a:r>
            <a:r>
              <a:rPr lang="en-PH" baseline="30000" dirty="0" smtClean="0"/>
              <a:t>th</a:t>
            </a:r>
            <a:r>
              <a:rPr lang="en-PH" dirty="0" smtClean="0"/>
              <a:t> graders on the ABC memory test</a:t>
            </a:r>
          </a:p>
        </p:txBody>
      </p:sp>
      <p:sp>
        <p:nvSpPr>
          <p:cNvPr id="5" name="Text Placeholder 4"/>
          <p:cNvSpPr>
            <a:spLocks noGrp="1"/>
          </p:cNvSpPr>
          <p:nvPr>
            <p:ph type="body" sz="quarter" idx="3"/>
          </p:nvPr>
        </p:nvSpPr>
        <p:spPr/>
        <p:txBody>
          <a:bodyPr>
            <a:normAutofit/>
          </a:bodyPr>
          <a:lstStyle/>
          <a:p>
            <a:r>
              <a:rPr lang="en-PH" dirty="0" smtClean="0"/>
              <a:t>Directional</a:t>
            </a:r>
            <a:endParaRPr lang="en-PH" dirty="0"/>
          </a:p>
        </p:txBody>
      </p:sp>
      <p:sp>
        <p:nvSpPr>
          <p:cNvPr id="6" name="Content Placeholder 5"/>
          <p:cNvSpPr>
            <a:spLocks noGrp="1"/>
          </p:cNvSpPr>
          <p:nvPr>
            <p:ph sz="quarter" idx="4"/>
          </p:nvPr>
        </p:nvSpPr>
        <p:spPr/>
        <p:txBody>
          <a:bodyPr>
            <a:normAutofit/>
          </a:bodyPr>
          <a:lstStyle/>
          <a:p>
            <a:r>
              <a:rPr lang="en-PH" dirty="0" smtClean="0"/>
              <a:t>Posits </a:t>
            </a:r>
            <a:r>
              <a:rPr lang="en-PH" b="1" dirty="0" smtClean="0">
                <a:solidFill>
                  <a:srgbClr val="C00000"/>
                </a:solidFill>
              </a:rPr>
              <a:t>a direction to the inequality </a:t>
            </a:r>
            <a:r>
              <a:rPr lang="en-PH" dirty="0" smtClean="0"/>
              <a:t>(“</a:t>
            </a:r>
            <a:r>
              <a:rPr lang="en-PH" b="1" dirty="0" smtClean="0"/>
              <a:t>more than</a:t>
            </a:r>
            <a:r>
              <a:rPr lang="en-PH" dirty="0" smtClean="0"/>
              <a:t>”, “</a:t>
            </a:r>
            <a:r>
              <a:rPr lang="en-PH" b="1" dirty="0" smtClean="0"/>
              <a:t>less than</a:t>
            </a:r>
            <a:r>
              <a:rPr lang="en-PH" dirty="0" smtClean="0"/>
              <a:t>”)</a:t>
            </a:r>
          </a:p>
          <a:p>
            <a:endParaRPr lang="en-PH" dirty="0" smtClean="0"/>
          </a:p>
          <a:p>
            <a:pPr marL="1376363" indent="-1025525">
              <a:buNone/>
            </a:pPr>
            <a:r>
              <a:rPr lang="en-PH" cap="small" dirty="0"/>
              <a:t>Example</a:t>
            </a:r>
            <a:r>
              <a:rPr lang="en-PH" dirty="0"/>
              <a:t>:	The average score of 9</a:t>
            </a:r>
            <a:r>
              <a:rPr lang="en-PH" baseline="30000" dirty="0"/>
              <a:t>th</a:t>
            </a:r>
            <a:r>
              <a:rPr lang="en-PH" dirty="0"/>
              <a:t> graders </a:t>
            </a:r>
            <a:r>
              <a:rPr lang="en-PH" b="1" dirty="0">
                <a:solidFill>
                  <a:srgbClr val="C00000"/>
                </a:solidFill>
              </a:rPr>
              <a:t>is </a:t>
            </a:r>
            <a:r>
              <a:rPr lang="en-PH" b="1" dirty="0" smtClean="0">
                <a:solidFill>
                  <a:srgbClr val="C00000"/>
                </a:solidFill>
              </a:rPr>
              <a:t>greater than </a:t>
            </a:r>
            <a:r>
              <a:rPr lang="en-PH" dirty="0" smtClean="0"/>
              <a:t>the </a:t>
            </a:r>
            <a:r>
              <a:rPr lang="en-PH" dirty="0"/>
              <a:t>average score of 12</a:t>
            </a:r>
            <a:r>
              <a:rPr lang="en-PH" baseline="30000" dirty="0"/>
              <a:t>th</a:t>
            </a:r>
            <a:r>
              <a:rPr lang="en-PH" dirty="0"/>
              <a:t> graders on the ABC memory test</a:t>
            </a:r>
          </a:p>
          <a:p>
            <a:endParaRPr lang="en-PH" dirty="0" smtClean="0"/>
          </a:p>
          <a:p>
            <a:endParaRPr lang="en-PH" dirty="0"/>
          </a:p>
        </p:txBody>
      </p:sp>
    </p:spTree>
    <p:extLst>
      <p:ext uri="{BB962C8B-B14F-4D97-AF65-F5344CB8AC3E}">
        <p14:creationId xmlns:p14="http://schemas.microsoft.com/office/powerpoint/2010/main" xmlns="" val="303428917"/>
      </p:ext>
    </p:extLst>
  </p:cSld>
  <p:clrMapOvr>
    <a:masterClrMapping/>
  </p:clrMapOvr>
  <p:transition spd="med">
    <p:blinds/>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smtClean="0"/>
              <a:t>Purposes of Research Hypothesis</a:t>
            </a:r>
            <a:endParaRPr lang="en-PH" dirty="0"/>
          </a:p>
        </p:txBody>
      </p:sp>
      <p:sp>
        <p:nvSpPr>
          <p:cNvPr id="3" name="Content Placeholder 2"/>
          <p:cNvSpPr>
            <a:spLocks noGrp="1"/>
          </p:cNvSpPr>
          <p:nvPr>
            <p:ph idx="1"/>
          </p:nvPr>
        </p:nvSpPr>
        <p:spPr/>
        <p:txBody>
          <a:bodyPr>
            <a:normAutofit/>
          </a:bodyPr>
          <a:lstStyle/>
          <a:p>
            <a:r>
              <a:rPr lang="en-PH" dirty="0" smtClean="0"/>
              <a:t>Hypothesis to be tested directly as one step in the research process.</a:t>
            </a:r>
          </a:p>
          <a:p>
            <a:endParaRPr lang="en-PH" dirty="0" smtClean="0"/>
          </a:p>
          <a:p>
            <a:r>
              <a:rPr lang="en-PH" dirty="0" smtClean="0"/>
              <a:t>Results of this test </a:t>
            </a:r>
            <a:r>
              <a:rPr lang="en-PH" b="1" dirty="0" smtClean="0">
                <a:solidFill>
                  <a:srgbClr val="C00000"/>
                </a:solidFill>
              </a:rPr>
              <a:t>are compared with what is expected by chance </a:t>
            </a:r>
            <a:r>
              <a:rPr lang="en-PH" dirty="0" smtClean="0"/>
              <a:t>alone to see which of the two explanations is </a:t>
            </a:r>
            <a:r>
              <a:rPr lang="en-PH" b="1" dirty="0" smtClean="0">
                <a:solidFill>
                  <a:srgbClr val="C00000"/>
                </a:solidFill>
              </a:rPr>
              <a:t>the more attractive one for observed differences between groups</a:t>
            </a:r>
            <a:r>
              <a:rPr lang="en-PH" dirty="0" smtClean="0"/>
              <a:t>.</a:t>
            </a:r>
          </a:p>
        </p:txBody>
      </p:sp>
    </p:spTree>
    <p:extLst>
      <p:ext uri="{BB962C8B-B14F-4D97-AF65-F5344CB8AC3E}">
        <p14:creationId xmlns:p14="http://schemas.microsoft.com/office/powerpoint/2010/main" xmlns="" val="1247304405"/>
      </p:ext>
    </p:extLst>
  </p:cSld>
  <p:clrMapOvr>
    <a:masterClrMapping/>
  </p:clrMapOvr>
  <p:transition spd="med">
    <p:blinds/>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3800" dirty="0" smtClean="0"/>
              <a:t>Purpose of Research Hypothesis </a:t>
            </a:r>
            <a:r>
              <a:rPr lang="en-PH" sz="3800" i="1" dirty="0" smtClean="0"/>
              <a:t>(cont’d)</a:t>
            </a:r>
            <a:endParaRPr lang="en-PH" sz="3800" i="1" dirty="0"/>
          </a:p>
        </p:txBody>
      </p:sp>
      <p:sp>
        <p:nvSpPr>
          <p:cNvPr id="3" name="Content Placeholder 2"/>
          <p:cNvSpPr>
            <a:spLocks noGrp="1"/>
          </p:cNvSpPr>
          <p:nvPr>
            <p:ph idx="1"/>
          </p:nvPr>
        </p:nvSpPr>
        <p:spPr/>
        <p:txBody>
          <a:bodyPr/>
          <a:lstStyle/>
          <a:p>
            <a:pPr marL="0" indent="0" algn="ctr">
              <a:buNone/>
            </a:pPr>
            <a:r>
              <a:rPr lang="en-PH" b="1" dirty="0" smtClean="0">
                <a:solidFill>
                  <a:srgbClr val="C00000"/>
                </a:solidFill>
              </a:rPr>
              <a:t>Do not prove the research hypothesis.</a:t>
            </a:r>
          </a:p>
          <a:p>
            <a:pPr marL="0" indent="0" algn="ctr">
              <a:buNone/>
            </a:pPr>
            <a:r>
              <a:rPr lang="en-PH" dirty="0" smtClean="0"/>
              <a:t>Rather than setting out to prove anything, always </a:t>
            </a:r>
            <a:r>
              <a:rPr lang="en-PH" b="1" dirty="0" smtClean="0">
                <a:solidFill>
                  <a:srgbClr val="C00000"/>
                </a:solidFill>
              </a:rPr>
              <a:t>set out to test the research</a:t>
            </a:r>
            <a:r>
              <a:rPr lang="en-PH" dirty="0" smtClean="0"/>
              <a:t>.</a:t>
            </a:r>
            <a:endParaRPr lang="en-PH" dirty="0"/>
          </a:p>
        </p:txBody>
      </p:sp>
    </p:spTree>
    <p:extLst>
      <p:ext uri="{BB962C8B-B14F-4D97-AF65-F5344CB8AC3E}">
        <p14:creationId xmlns:p14="http://schemas.microsoft.com/office/powerpoint/2010/main" xmlns="" val="836747593"/>
      </p:ext>
    </p:extLst>
  </p:cSld>
  <p:clrMapOvr>
    <a:masterClrMapping/>
  </p:clrMapOvr>
  <p:transition spd="med">
    <p:blinds/>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dirty="0" smtClean="0"/>
              <a:t>Null </a:t>
            </a:r>
            <a:r>
              <a:rPr lang="en-PH" dirty="0"/>
              <a:t>Hypothesis </a:t>
            </a:r>
            <a:r>
              <a:rPr lang="en-PH" dirty="0" smtClean="0"/>
              <a:t>v. Research </a:t>
            </a:r>
            <a:r>
              <a:rPr lang="en-PH" dirty="0"/>
              <a:t>Hypothesis</a:t>
            </a:r>
          </a:p>
        </p:txBody>
      </p:sp>
      <p:sp>
        <p:nvSpPr>
          <p:cNvPr id="3" name="Content Placeholder 2"/>
          <p:cNvSpPr>
            <a:spLocks noGrp="1"/>
          </p:cNvSpPr>
          <p:nvPr>
            <p:ph idx="1"/>
          </p:nvPr>
        </p:nvSpPr>
        <p:spPr>
          <a:xfrm>
            <a:off x="457200" y="1646237"/>
            <a:ext cx="4114800" cy="4525963"/>
          </a:xfrm>
        </p:spPr>
        <p:txBody>
          <a:bodyPr>
            <a:normAutofit/>
          </a:bodyPr>
          <a:lstStyle/>
          <a:p>
            <a:pPr marL="0" indent="0" algn="ctr">
              <a:buNone/>
            </a:pPr>
            <a:endParaRPr lang="en-PH" sz="2000" dirty="0" smtClean="0"/>
          </a:p>
          <a:p>
            <a:pPr marL="0" indent="0" algn="ctr">
              <a:buNone/>
            </a:pPr>
            <a:r>
              <a:rPr lang="en-PH" sz="2000" dirty="0" smtClean="0"/>
              <a:t>Null Hypothesis</a:t>
            </a:r>
          </a:p>
          <a:p>
            <a:r>
              <a:rPr lang="en-PH" sz="2000" dirty="0" smtClean="0"/>
              <a:t>There is </a:t>
            </a:r>
            <a:r>
              <a:rPr lang="en-PH" sz="2000" b="1" i="1" dirty="0" smtClean="0">
                <a:solidFill>
                  <a:srgbClr val="C00000"/>
                </a:solidFill>
              </a:rPr>
              <a:t>no</a:t>
            </a:r>
            <a:r>
              <a:rPr lang="en-PH" sz="2000" b="1" dirty="0" smtClean="0">
                <a:solidFill>
                  <a:srgbClr val="C00000"/>
                </a:solidFill>
              </a:rPr>
              <a:t> relationship between variables</a:t>
            </a:r>
            <a:r>
              <a:rPr lang="en-PH" sz="2000" dirty="0" smtClean="0"/>
              <a:t>.</a:t>
            </a:r>
          </a:p>
          <a:p>
            <a:r>
              <a:rPr lang="en-PH" sz="2000" dirty="0" smtClean="0"/>
              <a:t>It always refer to the </a:t>
            </a:r>
            <a:r>
              <a:rPr lang="en-PH" sz="2000" b="1" i="1" dirty="0" smtClean="0">
                <a:solidFill>
                  <a:srgbClr val="C00000"/>
                </a:solidFill>
              </a:rPr>
              <a:t>population</a:t>
            </a:r>
          </a:p>
          <a:p>
            <a:r>
              <a:rPr lang="en-PH" sz="2000" dirty="0"/>
              <a:t>It must be </a:t>
            </a:r>
            <a:r>
              <a:rPr lang="en-PH" sz="2000" b="1" i="1" dirty="0" smtClean="0">
                <a:solidFill>
                  <a:srgbClr val="C00000"/>
                </a:solidFill>
              </a:rPr>
              <a:t>indirectly</a:t>
            </a:r>
            <a:r>
              <a:rPr lang="en-PH" sz="2000" dirty="0" smtClean="0"/>
              <a:t> </a:t>
            </a:r>
            <a:r>
              <a:rPr lang="en-PH" sz="2000" dirty="0"/>
              <a:t>tested</a:t>
            </a:r>
          </a:p>
          <a:p>
            <a:r>
              <a:rPr lang="en-PH" sz="2000" dirty="0" smtClean="0"/>
              <a:t>It is always stated in </a:t>
            </a:r>
            <a:r>
              <a:rPr lang="en-PH" sz="2000" b="1" i="1" dirty="0" smtClean="0">
                <a:solidFill>
                  <a:srgbClr val="C00000"/>
                </a:solidFill>
              </a:rPr>
              <a:t>Greek symbols</a:t>
            </a:r>
          </a:p>
          <a:p>
            <a:r>
              <a:rPr lang="en-PH" sz="2000" dirty="0" smtClean="0"/>
              <a:t>It is an </a:t>
            </a:r>
            <a:r>
              <a:rPr lang="en-PH" sz="2000" b="1" i="1" dirty="0" smtClean="0">
                <a:solidFill>
                  <a:srgbClr val="C00000"/>
                </a:solidFill>
              </a:rPr>
              <a:t>implied</a:t>
            </a:r>
            <a:r>
              <a:rPr lang="en-PH" sz="2000" dirty="0" smtClean="0"/>
              <a:t> hypothesis</a:t>
            </a:r>
            <a:endParaRPr lang="en-PH" sz="2000" dirty="0"/>
          </a:p>
        </p:txBody>
      </p:sp>
      <p:sp>
        <p:nvSpPr>
          <p:cNvPr id="4" name="Content Placeholder 2"/>
          <p:cNvSpPr txBox="1">
            <a:spLocks/>
          </p:cNvSpPr>
          <p:nvPr/>
        </p:nvSpPr>
        <p:spPr>
          <a:xfrm>
            <a:off x="4572000" y="1646237"/>
            <a:ext cx="4114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endParaRPr lang="en-PH" sz="2000" dirty="0" smtClean="0"/>
          </a:p>
          <a:p>
            <a:pPr marL="0" indent="0" algn="ctr">
              <a:buFont typeface="Arial" pitchFamily="34" charset="0"/>
              <a:buNone/>
            </a:pPr>
            <a:r>
              <a:rPr lang="en-PH" sz="2000" dirty="0" smtClean="0"/>
              <a:t>Research Hypothesis</a:t>
            </a:r>
          </a:p>
          <a:p>
            <a:r>
              <a:rPr lang="en-PH" sz="2000" dirty="0" smtClean="0"/>
              <a:t>There is </a:t>
            </a:r>
            <a:r>
              <a:rPr lang="en-PH" sz="2000" b="1" i="1" dirty="0" smtClean="0">
                <a:solidFill>
                  <a:srgbClr val="C00000"/>
                </a:solidFill>
              </a:rPr>
              <a:t>a</a:t>
            </a:r>
            <a:r>
              <a:rPr lang="en-PH" sz="2000" b="1" dirty="0" smtClean="0">
                <a:solidFill>
                  <a:srgbClr val="C00000"/>
                </a:solidFill>
              </a:rPr>
              <a:t> relationship between variables</a:t>
            </a:r>
            <a:r>
              <a:rPr lang="en-PH" sz="2000" dirty="0" smtClean="0"/>
              <a:t>.</a:t>
            </a:r>
          </a:p>
          <a:p>
            <a:r>
              <a:rPr lang="en-PH" sz="2000" dirty="0" smtClean="0"/>
              <a:t>It always refers to the </a:t>
            </a:r>
            <a:r>
              <a:rPr lang="en-PH" sz="2000" b="1" i="1" dirty="0" smtClean="0">
                <a:solidFill>
                  <a:srgbClr val="C00000"/>
                </a:solidFill>
              </a:rPr>
              <a:t>sample</a:t>
            </a:r>
          </a:p>
          <a:p>
            <a:r>
              <a:rPr lang="en-PH" sz="2000" dirty="0"/>
              <a:t>It must be </a:t>
            </a:r>
            <a:r>
              <a:rPr lang="en-PH" sz="2000" b="1" i="1" dirty="0" smtClean="0">
                <a:solidFill>
                  <a:srgbClr val="C00000"/>
                </a:solidFill>
              </a:rPr>
              <a:t>directly</a:t>
            </a:r>
            <a:r>
              <a:rPr lang="en-PH" sz="2000" dirty="0" smtClean="0"/>
              <a:t> </a:t>
            </a:r>
            <a:r>
              <a:rPr lang="en-PH" sz="2000" dirty="0"/>
              <a:t>tested</a:t>
            </a:r>
          </a:p>
          <a:p>
            <a:r>
              <a:rPr lang="en-PH" sz="2000" dirty="0"/>
              <a:t>It is always stated in </a:t>
            </a:r>
            <a:r>
              <a:rPr lang="en-PH" sz="2000" b="1" i="1" dirty="0" smtClean="0">
                <a:solidFill>
                  <a:srgbClr val="C00000"/>
                </a:solidFill>
              </a:rPr>
              <a:t>Roman symbols</a:t>
            </a:r>
            <a:endParaRPr lang="en-PH" sz="2000" b="1" i="1" dirty="0">
              <a:solidFill>
                <a:srgbClr val="C00000"/>
              </a:solidFill>
            </a:endParaRPr>
          </a:p>
          <a:p>
            <a:r>
              <a:rPr lang="en-PH" sz="2000" dirty="0"/>
              <a:t>It is an </a:t>
            </a:r>
            <a:r>
              <a:rPr lang="en-PH" sz="2000" b="1" i="1" dirty="0" smtClean="0">
                <a:solidFill>
                  <a:srgbClr val="C00000"/>
                </a:solidFill>
              </a:rPr>
              <a:t>explicit</a:t>
            </a:r>
            <a:r>
              <a:rPr lang="en-PH" sz="2000" dirty="0" smtClean="0"/>
              <a:t> hypothesis</a:t>
            </a:r>
          </a:p>
          <a:p>
            <a:endParaRPr lang="en-PH" sz="2000" dirty="0"/>
          </a:p>
        </p:txBody>
      </p:sp>
    </p:spTree>
    <p:extLst>
      <p:ext uri="{BB962C8B-B14F-4D97-AF65-F5344CB8AC3E}">
        <p14:creationId xmlns:p14="http://schemas.microsoft.com/office/powerpoint/2010/main" xmlns="" val="3292852420"/>
      </p:ext>
    </p:extLst>
  </p:cSld>
  <p:clrMapOvr>
    <a:masterClrMapping/>
  </p:clrMapOvr>
  <p:transition spd="med">
    <p:blinds/>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smtClean="0"/>
              <a:t>What Makes a </a:t>
            </a:r>
            <a:r>
              <a:rPr lang="en-PH" b="1" dirty="0" smtClean="0">
                <a:solidFill>
                  <a:srgbClr val="C00000"/>
                </a:solidFill>
              </a:rPr>
              <a:t>GOOD</a:t>
            </a:r>
            <a:r>
              <a:rPr lang="en-PH" dirty="0" smtClean="0"/>
              <a:t> Hypothesis?</a:t>
            </a:r>
            <a:endParaRPr lang="en-PH" dirty="0"/>
          </a:p>
        </p:txBody>
      </p:sp>
      <p:sp>
        <p:nvSpPr>
          <p:cNvPr id="3" name="Content Placeholder 2"/>
          <p:cNvSpPr>
            <a:spLocks noGrp="1"/>
          </p:cNvSpPr>
          <p:nvPr>
            <p:ph idx="1"/>
          </p:nvPr>
        </p:nvSpPr>
        <p:spPr/>
        <p:txBody>
          <a:bodyPr>
            <a:normAutofit/>
          </a:bodyPr>
          <a:lstStyle/>
          <a:p>
            <a:r>
              <a:rPr lang="en-PH" dirty="0" smtClean="0"/>
              <a:t>Stated in a </a:t>
            </a:r>
            <a:r>
              <a:rPr lang="en-PH" b="1" dirty="0" smtClean="0">
                <a:solidFill>
                  <a:srgbClr val="C00000"/>
                </a:solidFill>
              </a:rPr>
              <a:t>declarative form</a:t>
            </a:r>
          </a:p>
          <a:p>
            <a:r>
              <a:rPr lang="en-PH" dirty="0" smtClean="0"/>
              <a:t>Posits an </a:t>
            </a:r>
            <a:r>
              <a:rPr lang="en-PH" b="1" dirty="0" smtClean="0">
                <a:solidFill>
                  <a:srgbClr val="C00000"/>
                </a:solidFill>
              </a:rPr>
              <a:t>expected relationship between variables</a:t>
            </a:r>
          </a:p>
          <a:p>
            <a:r>
              <a:rPr lang="en-PH" b="1" dirty="0" smtClean="0">
                <a:solidFill>
                  <a:srgbClr val="C00000"/>
                </a:solidFill>
              </a:rPr>
              <a:t>Reflect a theory or a body of literature </a:t>
            </a:r>
            <a:r>
              <a:rPr lang="en-PH" dirty="0" smtClean="0"/>
              <a:t>upon which they are based</a:t>
            </a:r>
          </a:p>
          <a:p>
            <a:r>
              <a:rPr lang="en-PH" b="1" dirty="0" smtClean="0">
                <a:solidFill>
                  <a:srgbClr val="C00000"/>
                </a:solidFill>
              </a:rPr>
              <a:t>Brief </a:t>
            </a:r>
            <a:r>
              <a:rPr lang="en-PH" dirty="0" smtClean="0"/>
              <a:t>and </a:t>
            </a:r>
            <a:r>
              <a:rPr lang="en-PH" b="1" dirty="0" smtClean="0">
                <a:solidFill>
                  <a:srgbClr val="C00000"/>
                </a:solidFill>
              </a:rPr>
              <a:t>to the point</a:t>
            </a:r>
          </a:p>
          <a:p>
            <a:r>
              <a:rPr lang="en-PH" dirty="0" smtClean="0"/>
              <a:t>Testable</a:t>
            </a:r>
          </a:p>
          <a:p>
            <a:endParaRPr lang="en-PH" dirty="0" smtClean="0"/>
          </a:p>
          <a:p>
            <a:endParaRPr lang="en-PH" dirty="0"/>
          </a:p>
        </p:txBody>
      </p:sp>
    </p:spTree>
    <p:extLst>
      <p:ext uri="{BB962C8B-B14F-4D97-AF65-F5344CB8AC3E}">
        <p14:creationId xmlns:p14="http://schemas.microsoft.com/office/powerpoint/2010/main" xmlns="" val="1538536203"/>
      </p:ext>
    </p:extLst>
  </p:cSld>
  <p:clrMapOvr>
    <a:masterClrMapping/>
  </p:clrMapOvr>
  <p:transition spd="med">
    <p:blinds/>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PH" dirty="0" smtClean="0"/>
              <a:t>All About Variables</a:t>
            </a:r>
            <a:endParaRPr lang="en-PH" dirty="0"/>
          </a:p>
        </p:txBody>
      </p:sp>
      <p:sp>
        <p:nvSpPr>
          <p:cNvPr id="5" name="Text Placeholder 4"/>
          <p:cNvSpPr>
            <a:spLocks noGrp="1"/>
          </p:cNvSpPr>
          <p:nvPr>
            <p:ph type="body" idx="1"/>
          </p:nvPr>
        </p:nvSpPr>
        <p:spPr/>
        <p:txBody>
          <a:bodyPr/>
          <a:lstStyle/>
          <a:p>
            <a:endParaRPr lang="en-PH" dirty="0"/>
          </a:p>
        </p:txBody>
      </p:sp>
    </p:spTree>
    <p:extLst>
      <p:ext uri="{BB962C8B-B14F-4D97-AF65-F5344CB8AC3E}">
        <p14:creationId xmlns:p14="http://schemas.microsoft.com/office/powerpoint/2010/main" xmlns="" val="3662864665"/>
      </p:ext>
    </p:extLst>
  </p:cSld>
  <p:clrMapOvr>
    <a:masterClrMapping/>
  </p:clrMapOvr>
  <mc:AlternateContent xmlns:mc="http://schemas.openxmlformats.org/markup-compatibility/2006">
    <mc:Choice xmlns:p14="http://schemas.microsoft.com/office/powerpoint/2010/main" xmlns="" Requires="p14">
      <p:transition spd="slow" p14:dur="1250">
        <p:blinds dir="vert"/>
      </p:transition>
    </mc:Choice>
    <mc:Fallback>
      <p:transition spd="slow">
        <p:blinds dir="vert"/>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PH" dirty="0" smtClean="0"/>
              <a:t>Variables</a:t>
            </a:r>
            <a:endParaRPr lang="en-PH" dirty="0"/>
          </a:p>
        </p:txBody>
      </p:sp>
      <p:sp>
        <p:nvSpPr>
          <p:cNvPr id="5" name="Content Placeholder 4"/>
          <p:cNvSpPr>
            <a:spLocks noGrp="1"/>
          </p:cNvSpPr>
          <p:nvPr>
            <p:ph idx="1"/>
          </p:nvPr>
        </p:nvSpPr>
        <p:spPr/>
        <p:txBody>
          <a:bodyPr>
            <a:normAutofit lnSpcReduction="10000"/>
          </a:bodyPr>
          <a:lstStyle/>
          <a:p>
            <a:pPr marL="0" indent="0" algn="ctr">
              <a:buNone/>
            </a:pPr>
            <a:r>
              <a:rPr lang="en-PH" b="1" dirty="0" smtClean="0"/>
              <a:t>Represent a </a:t>
            </a:r>
            <a:r>
              <a:rPr lang="en-PH" b="1" dirty="0" smtClean="0">
                <a:solidFill>
                  <a:srgbClr val="C00000"/>
                </a:solidFill>
              </a:rPr>
              <a:t>class of outcomes (characteristic of a unit of observation) </a:t>
            </a:r>
            <a:r>
              <a:rPr lang="en-PH" b="1" dirty="0" smtClean="0"/>
              <a:t>that can take </a:t>
            </a:r>
            <a:r>
              <a:rPr lang="en-PH" b="1" dirty="0" smtClean="0">
                <a:solidFill>
                  <a:srgbClr val="C00000"/>
                </a:solidFill>
              </a:rPr>
              <a:t>more than one value</a:t>
            </a:r>
            <a:r>
              <a:rPr lang="en-PH" b="1" dirty="0" smtClean="0"/>
              <a:t>.</a:t>
            </a:r>
          </a:p>
          <a:p>
            <a:endParaRPr lang="en-PH" dirty="0" smtClean="0"/>
          </a:p>
          <a:p>
            <a:pPr marL="1993900" indent="-1649413">
              <a:buNone/>
            </a:pPr>
            <a:r>
              <a:rPr lang="en-PH" sz="2000" cap="small" dirty="0" smtClean="0"/>
              <a:t>Examples</a:t>
            </a:r>
            <a:r>
              <a:rPr lang="en-PH" sz="2000" dirty="0" smtClean="0"/>
              <a:t>:	</a:t>
            </a:r>
            <a:r>
              <a:rPr lang="en-PH" sz="2000" b="1" dirty="0" smtClean="0"/>
              <a:t>hair color</a:t>
            </a:r>
            <a:r>
              <a:rPr lang="en-PH" sz="2000" b="1" dirty="0"/>
              <a:t>	</a:t>
            </a:r>
            <a:r>
              <a:rPr lang="en-PH" sz="1600" i="1" dirty="0" smtClean="0"/>
              <a:t>red, brown, black, blond</a:t>
            </a:r>
            <a:endParaRPr lang="en-PH" sz="2000" dirty="0" smtClean="0"/>
          </a:p>
          <a:p>
            <a:pPr marL="1993900" indent="0">
              <a:buNone/>
            </a:pPr>
            <a:r>
              <a:rPr lang="en-PH" sz="2000" b="1" dirty="0" smtClean="0"/>
              <a:t>height		</a:t>
            </a:r>
            <a:r>
              <a:rPr lang="en-PH" sz="1600" i="1" dirty="0" smtClean="0"/>
              <a:t>short, tall, 5’3”, 6’1”</a:t>
            </a:r>
            <a:endParaRPr lang="en-PH" sz="2000" dirty="0" smtClean="0"/>
          </a:p>
          <a:p>
            <a:pPr marL="1993900" indent="0">
              <a:buNone/>
            </a:pPr>
            <a:r>
              <a:rPr lang="en-PH" sz="2000" b="1" dirty="0" smtClean="0"/>
              <a:t>weight</a:t>
            </a:r>
            <a:r>
              <a:rPr lang="en-PH" sz="2000" dirty="0"/>
              <a:t>	</a:t>
            </a:r>
            <a:r>
              <a:rPr lang="en-PH" sz="2000" dirty="0" smtClean="0"/>
              <a:t>	</a:t>
            </a:r>
            <a:r>
              <a:rPr lang="en-PH" sz="1600" i="1" dirty="0" smtClean="0"/>
              <a:t>heavy, light, 128 lbs., 150 lbs.</a:t>
            </a:r>
          </a:p>
          <a:p>
            <a:pPr marL="1993900" indent="0">
              <a:buNone/>
            </a:pPr>
            <a:endParaRPr lang="en-PH" sz="1800" i="1" dirty="0" smtClean="0"/>
          </a:p>
          <a:p>
            <a:pPr marL="0" indent="0">
              <a:buNone/>
            </a:pPr>
            <a:r>
              <a:rPr lang="en-PH" i="1" dirty="0" smtClean="0"/>
              <a:t>The more precisely that a variable is measured, the more useful the measurement is.</a:t>
            </a:r>
            <a:endParaRPr lang="en-PH" i="1" dirty="0"/>
          </a:p>
        </p:txBody>
      </p:sp>
    </p:spTree>
    <p:extLst>
      <p:ext uri="{BB962C8B-B14F-4D97-AF65-F5344CB8AC3E}">
        <p14:creationId xmlns:p14="http://schemas.microsoft.com/office/powerpoint/2010/main" xmlns="" val="1643364355"/>
      </p:ext>
    </p:extLst>
  </p:cSld>
  <p:clrMapOvr>
    <a:masterClrMapping/>
  </p:clrMapOvr>
  <p:transition spd="med">
    <p:blinds/>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xmlns="" val="841590224"/>
      </p:ext>
    </p:extLst>
  </p:cSld>
  <p:clrMapOvr>
    <a:masterClrMapping/>
  </p:clrMapOvr>
  <p:transition spd="med">
    <p:blinds/>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PH" dirty="0" smtClean="0"/>
              <a:t>Data and Observed Values</a:t>
            </a:r>
            <a:endParaRPr lang="en-PH" dirty="0"/>
          </a:p>
        </p:txBody>
      </p:sp>
      <p:sp>
        <p:nvSpPr>
          <p:cNvPr id="5" name="Content Placeholder 4"/>
          <p:cNvSpPr>
            <a:spLocks noGrp="1"/>
          </p:cNvSpPr>
          <p:nvPr>
            <p:ph idx="1"/>
          </p:nvPr>
        </p:nvSpPr>
        <p:spPr/>
        <p:txBody>
          <a:bodyPr>
            <a:normAutofit/>
          </a:bodyPr>
          <a:lstStyle/>
          <a:p>
            <a:pPr marL="0" indent="0" algn="ctr">
              <a:buNone/>
            </a:pPr>
            <a:endParaRPr lang="en-US" dirty="0" smtClean="0"/>
          </a:p>
          <a:p>
            <a:pPr marL="0" indent="0" algn="ctr">
              <a:buNone/>
            </a:pPr>
            <a:r>
              <a:rPr lang="en-US" dirty="0" smtClean="0"/>
              <a:t>When the value of a variable is </a:t>
            </a:r>
            <a:r>
              <a:rPr lang="en-US" b="1" dirty="0" smtClean="0"/>
              <a:t>observed</a:t>
            </a:r>
            <a:r>
              <a:rPr lang="en-US" dirty="0" smtClean="0"/>
              <a:t> and </a:t>
            </a:r>
            <a:r>
              <a:rPr lang="en-US" b="1" dirty="0" smtClean="0"/>
              <a:t>recorded</a:t>
            </a:r>
            <a:r>
              <a:rPr lang="en-US" dirty="0" smtClean="0"/>
              <a:t>, it is known as an </a:t>
            </a:r>
            <a:r>
              <a:rPr lang="en-US" b="1" dirty="0" smtClean="0">
                <a:solidFill>
                  <a:srgbClr val="C00000"/>
                </a:solidFill>
              </a:rPr>
              <a:t>observed value</a:t>
            </a:r>
            <a:r>
              <a:rPr lang="en-US" dirty="0" smtClean="0"/>
              <a:t>.</a:t>
            </a:r>
            <a:endParaRPr lang="en-PH" dirty="0" smtClean="0"/>
          </a:p>
          <a:p>
            <a:pPr marL="0" indent="0">
              <a:buNone/>
            </a:pPr>
            <a:endParaRPr lang="en-US" dirty="0" smtClean="0"/>
          </a:p>
          <a:p>
            <a:pPr marL="0" indent="0">
              <a:buNone/>
            </a:pPr>
            <a:endParaRPr lang="en-US" dirty="0"/>
          </a:p>
          <a:p>
            <a:pPr marL="0" indent="0" algn="ctr">
              <a:buNone/>
            </a:pPr>
            <a:r>
              <a:rPr lang="en-US" dirty="0" smtClean="0"/>
              <a:t>The set of observed values is called </a:t>
            </a:r>
            <a:r>
              <a:rPr lang="en-US" b="1" dirty="0" smtClean="0">
                <a:solidFill>
                  <a:srgbClr val="C00000"/>
                </a:solidFill>
              </a:rPr>
              <a:t>data</a:t>
            </a:r>
            <a:r>
              <a:rPr lang="en-US" dirty="0" smtClean="0"/>
              <a:t>.</a:t>
            </a:r>
            <a:endParaRPr lang="en-PH" dirty="0" smtClean="0"/>
          </a:p>
        </p:txBody>
      </p:sp>
    </p:spTree>
    <p:extLst>
      <p:ext uri="{BB962C8B-B14F-4D97-AF65-F5344CB8AC3E}">
        <p14:creationId xmlns:p14="http://schemas.microsoft.com/office/powerpoint/2010/main" xmlns="" val="1002211790"/>
      </p:ext>
    </p:extLst>
  </p:cSld>
  <p:clrMapOvr>
    <a:masterClrMapping/>
  </p:clrMapOvr>
  <p:transition spd="med">
    <p:blinds/>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PH" dirty="0" smtClean="0"/>
              <a:t>Qualitative and Quantitative Data</a:t>
            </a:r>
            <a:endParaRPr lang="en-PH" dirty="0"/>
          </a:p>
        </p:txBody>
      </p:sp>
      <p:sp>
        <p:nvSpPr>
          <p:cNvPr id="5" name="Content Placeholder 4"/>
          <p:cNvSpPr>
            <a:spLocks noGrp="1"/>
          </p:cNvSpPr>
          <p:nvPr>
            <p:ph idx="1"/>
          </p:nvPr>
        </p:nvSpPr>
        <p:spPr/>
        <p:txBody>
          <a:bodyPr>
            <a:normAutofit/>
          </a:bodyPr>
          <a:lstStyle/>
          <a:p>
            <a:pPr marL="0" indent="0" algn="ctr">
              <a:buNone/>
            </a:pPr>
            <a:endParaRPr lang="en-US" dirty="0" smtClean="0"/>
          </a:p>
          <a:p>
            <a:pPr marL="0" indent="0" algn="ctr">
              <a:buNone/>
            </a:pPr>
            <a:r>
              <a:rPr lang="en-US" b="1" dirty="0" smtClean="0">
                <a:solidFill>
                  <a:srgbClr val="C00000"/>
                </a:solidFill>
              </a:rPr>
              <a:t>Qualitative data </a:t>
            </a:r>
            <a:r>
              <a:rPr lang="en-US" dirty="0" smtClean="0"/>
              <a:t>– values of variables expressed in words or statements.  Also called categorical data.</a:t>
            </a:r>
          </a:p>
          <a:p>
            <a:pPr marL="0" indent="0" algn="ctr">
              <a:buNone/>
            </a:pPr>
            <a:endParaRPr lang="en-US" dirty="0" smtClean="0"/>
          </a:p>
          <a:p>
            <a:pPr marL="1993900" indent="-1649413">
              <a:buNone/>
            </a:pPr>
            <a:r>
              <a:rPr lang="en-PH" sz="2000" cap="small" dirty="0"/>
              <a:t>Examples</a:t>
            </a:r>
            <a:r>
              <a:rPr lang="en-PH" sz="2000" dirty="0"/>
              <a:t>:	</a:t>
            </a:r>
            <a:r>
              <a:rPr lang="en-PH" sz="2000" b="1" dirty="0" smtClean="0"/>
              <a:t>gender			educational qualification</a:t>
            </a:r>
          </a:p>
          <a:p>
            <a:pPr marL="1993900" indent="-1649413">
              <a:buNone/>
            </a:pPr>
            <a:r>
              <a:rPr lang="en-US" sz="2000" b="1" dirty="0"/>
              <a:t>	</a:t>
            </a:r>
            <a:r>
              <a:rPr lang="en-US" sz="2000" b="1" dirty="0" smtClean="0"/>
              <a:t>ethnic groups		sibling order</a:t>
            </a:r>
          </a:p>
          <a:p>
            <a:pPr marL="1993900" indent="-1649413">
              <a:buNone/>
            </a:pPr>
            <a:r>
              <a:rPr lang="en-US" sz="2000" b="1" dirty="0"/>
              <a:t>	</a:t>
            </a:r>
            <a:r>
              <a:rPr lang="en-US" sz="2000" b="1" dirty="0" smtClean="0"/>
              <a:t>civil status</a:t>
            </a:r>
            <a:endParaRPr lang="en-PH" sz="2000" dirty="0"/>
          </a:p>
        </p:txBody>
      </p:sp>
    </p:spTree>
    <p:extLst>
      <p:ext uri="{BB962C8B-B14F-4D97-AF65-F5344CB8AC3E}">
        <p14:creationId xmlns:p14="http://schemas.microsoft.com/office/powerpoint/2010/main" xmlns="" val="2187837405"/>
      </p:ext>
    </p:extLst>
  </p:cSld>
  <p:clrMapOvr>
    <a:masterClrMapping/>
  </p:clrMapOvr>
  <p:transition spd="med">
    <p:blinds/>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PH" dirty="0" smtClean="0"/>
              <a:t>Qualitative and Quantitative Data</a:t>
            </a:r>
            <a:endParaRPr lang="en-PH" dirty="0"/>
          </a:p>
        </p:txBody>
      </p:sp>
      <p:sp>
        <p:nvSpPr>
          <p:cNvPr id="5" name="Content Placeholder 4"/>
          <p:cNvSpPr>
            <a:spLocks noGrp="1"/>
          </p:cNvSpPr>
          <p:nvPr>
            <p:ph idx="1"/>
          </p:nvPr>
        </p:nvSpPr>
        <p:spPr/>
        <p:txBody>
          <a:bodyPr>
            <a:normAutofit/>
          </a:bodyPr>
          <a:lstStyle/>
          <a:p>
            <a:pPr marL="0" indent="0" algn="ctr">
              <a:buNone/>
            </a:pPr>
            <a:endParaRPr lang="en-US" dirty="0" smtClean="0"/>
          </a:p>
          <a:p>
            <a:pPr marL="0" indent="0" algn="ctr">
              <a:buNone/>
            </a:pPr>
            <a:r>
              <a:rPr lang="en-US" b="1" dirty="0" smtClean="0">
                <a:solidFill>
                  <a:srgbClr val="C00000"/>
                </a:solidFill>
              </a:rPr>
              <a:t>Quantitative data </a:t>
            </a:r>
            <a:r>
              <a:rPr lang="en-US" dirty="0" smtClean="0"/>
              <a:t>– values of variables expressed in numerical terms (either counted or measured).  Also called numerical data.</a:t>
            </a:r>
          </a:p>
          <a:p>
            <a:pPr marL="0" indent="0" algn="ctr">
              <a:buNone/>
            </a:pPr>
            <a:endParaRPr lang="en-US" dirty="0" smtClean="0"/>
          </a:p>
          <a:p>
            <a:pPr marL="1993900" indent="-1649413">
              <a:buNone/>
            </a:pPr>
            <a:r>
              <a:rPr lang="en-PH" sz="2000" cap="small" dirty="0"/>
              <a:t>Examples</a:t>
            </a:r>
            <a:r>
              <a:rPr lang="en-PH" sz="2000" dirty="0"/>
              <a:t>:	</a:t>
            </a:r>
            <a:r>
              <a:rPr lang="en-PH" sz="2000" b="1" dirty="0" smtClean="0"/>
              <a:t>age			</a:t>
            </a:r>
          </a:p>
          <a:p>
            <a:pPr marL="1993900" indent="-1649413">
              <a:buNone/>
            </a:pPr>
            <a:r>
              <a:rPr lang="en-US" sz="2000" b="1" dirty="0"/>
              <a:t>	</a:t>
            </a:r>
            <a:r>
              <a:rPr lang="en-US" sz="2000" b="1" dirty="0" smtClean="0"/>
              <a:t>economic status		</a:t>
            </a:r>
          </a:p>
          <a:p>
            <a:pPr marL="1993900" indent="-1649413">
              <a:buNone/>
            </a:pPr>
            <a:r>
              <a:rPr lang="en-US" sz="2000" b="1" dirty="0"/>
              <a:t>	</a:t>
            </a:r>
            <a:r>
              <a:rPr lang="en-US" sz="2000" b="1" dirty="0" smtClean="0"/>
              <a:t>number of live births</a:t>
            </a:r>
            <a:endParaRPr lang="en-PH" sz="2000" dirty="0"/>
          </a:p>
        </p:txBody>
      </p:sp>
    </p:spTree>
    <p:extLst>
      <p:ext uri="{BB962C8B-B14F-4D97-AF65-F5344CB8AC3E}">
        <p14:creationId xmlns:p14="http://schemas.microsoft.com/office/powerpoint/2010/main" xmlns="" val="3880868356"/>
      </p:ext>
    </p:extLst>
  </p:cSld>
  <p:clrMapOvr>
    <a:masterClrMapping/>
  </p:clrMapOvr>
  <p:transition spd="med">
    <p:blinds/>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smtClean="0"/>
              <a:t>Types of Variables</a:t>
            </a:r>
            <a:endParaRPr lang="en-PH" dirty="0"/>
          </a:p>
        </p:txBody>
      </p:sp>
      <p:sp>
        <p:nvSpPr>
          <p:cNvPr id="5" name="Content Placeholder 4"/>
          <p:cNvSpPr>
            <a:spLocks noGrp="1"/>
          </p:cNvSpPr>
          <p:nvPr>
            <p:ph idx="1"/>
          </p:nvPr>
        </p:nvSpPr>
        <p:spPr/>
        <p:txBody>
          <a:bodyPr/>
          <a:lstStyle/>
          <a:p>
            <a:r>
              <a:rPr lang="en-US" dirty="0" smtClean="0"/>
              <a:t>Discrete</a:t>
            </a:r>
          </a:p>
          <a:p>
            <a:r>
              <a:rPr lang="en-US" dirty="0" smtClean="0"/>
              <a:t>Continuous</a:t>
            </a:r>
            <a:endParaRPr lang="en-PH" dirty="0" smtClean="0"/>
          </a:p>
          <a:p>
            <a:r>
              <a:rPr lang="en-PH" dirty="0" smtClean="0"/>
              <a:t>Dependent</a:t>
            </a:r>
          </a:p>
          <a:p>
            <a:r>
              <a:rPr lang="en-PH" dirty="0" smtClean="0"/>
              <a:t>Independent</a:t>
            </a:r>
          </a:p>
          <a:p>
            <a:r>
              <a:rPr lang="en-PH" dirty="0" smtClean="0"/>
              <a:t>Control</a:t>
            </a:r>
          </a:p>
          <a:p>
            <a:r>
              <a:rPr lang="en-PH" dirty="0" smtClean="0"/>
              <a:t>Extraneous</a:t>
            </a:r>
          </a:p>
          <a:p>
            <a:r>
              <a:rPr lang="en-PH" dirty="0" smtClean="0"/>
              <a:t>Moderator</a:t>
            </a:r>
            <a:endParaRPr lang="en-PH" dirty="0"/>
          </a:p>
        </p:txBody>
      </p:sp>
    </p:spTree>
    <p:extLst>
      <p:ext uri="{BB962C8B-B14F-4D97-AF65-F5344CB8AC3E}">
        <p14:creationId xmlns:p14="http://schemas.microsoft.com/office/powerpoint/2010/main" xmlns="" val="2997742437"/>
      </p:ext>
    </p:extLst>
  </p:cSld>
  <p:clrMapOvr>
    <a:masterClrMapping/>
  </p:clrMapOvr>
  <p:transition spd="med">
    <p:blinds/>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smtClean="0"/>
              <a:t>Discrete and Continuous Variables</a:t>
            </a:r>
            <a:endParaRPr lang="en-PH" dirty="0"/>
          </a:p>
        </p:txBody>
      </p:sp>
      <p:sp>
        <p:nvSpPr>
          <p:cNvPr id="4" name="Text Placeholder 3"/>
          <p:cNvSpPr>
            <a:spLocks noGrp="1"/>
          </p:cNvSpPr>
          <p:nvPr>
            <p:ph type="body" idx="1"/>
          </p:nvPr>
        </p:nvSpPr>
        <p:spPr/>
        <p:txBody>
          <a:bodyPr>
            <a:normAutofit/>
          </a:bodyPr>
          <a:lstStyle/>
          <a:p>
            <a:r>
              <a:rPr lang="en-PH" dirty="0" smtClean="0"/>
              <a:t>Discrete</a:t>
            </a:r>
            <a:endParaRPr lang="en-PH" dirty="0"/>
          </a:p>
        </p:txBody>
      </p:sp>
      <p:sp>
        <p:nvSpPr>
          <p:cNvPr id="3" name="Content Placeholder 2"/>
          <p:cNvSpPr>
            <a:spLocks noGrp="1"/>
          </p:cNvSpPr>
          <p:nvPr>
            <p:ph sz="half" idx="2"/>
          </p:nvPr>
        </p:nvSpPr>
        <p:spPr/>
        <p:txBody>
          <a:bodyPr>
            <a:normAutofit/>
          </a:bodyPr>
          <a:lstStyle/>
          <a:p>
            <a:r>
              <a:rPr lang="en-PH" dirty="0" smtClean="0"/>
              <a:t>Can take only a finite number of possible values within a limited range of values</a:t>
            </a:r>
            <a:endParaRPr lang="en-PH" dirty="0" smtClean="0">
              <a:solidFill>
                <a:srgbClr val="C00000"/>
              </a:solidFill>
            </a:endParaRPr>
          </a:p>
          <a:p>
            <a:pPr marL="0" indent="0">
              <a:buNone/>
            </a:pPr>
            <a:endParaRPr lang="en-US" dirty="0" smtClean="0"/>
          </a:p>
          <a:p>
            <a:pPr marL="0" indent="0">
              <a:buNone/>
            </a:pPr>
            <a:r>
              <a:rPr lang="en-US" dirty="0" smtClean="0"/>
              <a:t>Example.</a:t>
            </a:r>
          </a:p>
          <a:p>
            <a:pPr marL="0" indent="0">
              <a:buNone/>
            </a:pPr>
            <a:r>
              <a:rPr lang="en-US" sz="2000" dirty="0" smtClean="0"/>
              <a:t>number of female students in a class</a:t>
            </a:r>
          </a:p>
          <a:p>
            <a:pPr marL="0" indent="0">
              <a:buNone/>
            </a:pPr>
            <a:r>
              <a:rPr lang="en-US" sz="2000" dirty="0" smtClean="0"/>
              <a:t>number of male mayors in a province</a:t>
            </a:r>
            <a:endParaRPr lang="en-PH" sz="2000" dirty="0"/>
          </a:p>
        </p:txBody>
      </p:sp>
      <p:sp>
        <p:nvSpPr>
          <p:cNvPr id="5" name="Text Placeholder 4"/>
          <p:cNvSpPr>
            <a:spLocks noGrp="1"/>
          </p:cNvSpPr>
          <p:nvPr>
            <p:ph type="body" sz="quarter" idx="3"/>
          </p:nvPr>
        </p:nvSpPr>
        <p:spPr/>
        <p:txBody>
          <a:bodyPr>
            <a:normAutofit/>
          </a:bodyPr>
          <a:lstStyle/>
          <a:p>
            <a:r>
              <a:rPr lang="en-PH" dirty="0" smtClean="0"/>
              <a:t>Continuous</a:t>
            </a:r>
            <a:endParaRPr lang="en-PH" dirty="0"/>
          </a:p>
        </p:txBody>
      </p:sp>
      <p:sp>
        <p:nvSpPr>
          <p:cNvPr id="6" name="Content Placeholder 5"/>
          <p:cNvSpPr>
            <a:spLocks noGrp="1"/>
          </p:cNvSpPr>
          <p:nvPr>
            <p:ph sz="quarter" idx="4"/>
          </p:nvPr>
        </p:nvSpPr>
        <p:spPr/>
        <p:txBody>
          <a:bodyPr>
            <a:normAutofit/>
          </a:bodyPr>
          <a:lstStyle/>
          <a:p>
            <a:r>
              <a:rPr lang="en-PH" dirty="0" smtClean="0"/>
              <a:t>Variable that can take an infinite number of possible values within a range.</a:t>
            </a:r>
          </a:p>
          <a:p>
            <a:pPr marL="0" indent="0">
              <a:buNone/>
            </a:pPr>
            <a:endParaRPr lang="en-US" dirty="0"/>
          </a:p>
          <a:p>
            <a:pPr marL="0" indent="0">
              <a:buNone/>
            </a:pPr>
            <a:r>
              <a:rPr lang="en-US" dirty="0" smtClean="0"/>
              <a:t>Example.</a:t>
            </a:r>
          </a:p>
          <a:p>
            <a:pPr marL="0" indent="0">
              <a:buNone/>
            </a:pPr>
            <a:r>
              <a:rPr lang="en-US" sz="2000" dirty="0" smtClean="0"/>
              <a:t>weight of babies born</a:t>
            </a:r>
          </a:p>
          <a:p>
            <a:pPr marL="0" indent="0">
              <a:buNone/>
            </a:pPr>
            <a:r>
              <a:rPr lang="en-US" sz="2000" dirty="0"/>
              <a:t>c</a:t>
            </a:r>
            <a:r>
              <a:rPr lang="en-US" sz="2000" dirty="0" smtClean="0"/>
              <a:t>ost of gasoline</a:t>
            </a:r>
          </a:p>
          <a:p>
            <a:pPr marL="0" indent="0">
              <a:buNone/>
            </a:pPr>
            <a:r>
              <a:rPr lang="en-US" sz="2000" dirty="0"/>
              <a:t>t</a:t>
            </a:r>
            <a:r>
              <a:rPr lang="en-US" sz="2000" dirty="0" smtClean="0"/>
              <a:t>ime it takes to finish a test</a:t>
            </a:r>
            <a:endParaRPr lang="en-PH" sz="2000" dirty="0"/>
          </a:p>
          <a:p>
            <a:pPr marL="0" indent="0">
              <a:buNone/>
            </a:pPr>
            <a:endParaRPr lang="en-PH" dirty="0" smtClean="0"/>
          </a:p>
        </p:txBody>
      </p:sp>
    </p:spTree>
    <p:extLst>
      <p:ext uri="{BB962C8B-B14F-4D97-AF65-F5344CB8AC3E}">
        <p14:creationId xmlns:p14="http://schemas.microsoft.com/office/powerpoint/2010/main" xmlns="" val="1742177589"/>
      </p:ext>
    </p:extLst>
  </p:cSld>
  <p:clrMapOvr>
    <a:masterClrMapping/>
  </p:clrMapOvr>
  <p:transition spd="med">
    <p:blinds/>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dirty="0" smtClean="0"/>
              <a:t>Dependent and Independent Variables</a:t>
            </a:r>
            <a:endParaRPr lang="en-PH" dirty="0"/>
          </a:p>
        </p:txBody>
      </p:sp>
      <p:sp>
        <p:nvSpPr>
          <p:cNvPr id="4" name="Text Placeholder 3"/>
          <p:cNvSpPr>
            <a:spLocks noGrp="1"/>
          </p:cNvSpPr>
          <p:nvPr>
            <p:ph type="body" idx="1"/>
          </p:nvPr>
        </p:nvSpPr>
        <p:spPr/>
        <p:txBody>
          <a:bodyPr>
            <a:normAutofit/>
          </a:bodyPr>
          <a:lstStyle/>
          <a:p>
            <a:r>
              <a:rPr lang="en-PH" dirty="0" smtClean="0"/>
              <a:t>Dependent</a:t>
            </a:r>
            <a:endParaRPr lang="en-PH" dirty="0"/>
          </a:p>
        </p:txBody>
      </p:sp>
      <p:sp>
        <p:nvSpPr>
          <p:cNvPr id="3" name="Content Placeholder 2"/>
          <p:cNvSpPr>
            <a:spLocks noGrp="1"/>
          </p:cNvSpPr>
          <p:nvPr>
            <p:ph sz="half" idx="2"/>
          </p:nvPr>
        </p:nvSpPr>
        <p:spPr/>
        <p:txBody>
          <a:bodyPr>
            <a:normAutofit/>
          </a:bodyPr>
          <a:lstStyle/>
          <a:p>
            <a:r>
              <a:rPr lang="en-PH" dirty="0" smtClean="0"/>
              <a:t>Represent the measure that </a:t>
            </a:r>
            <a:r>
              <a:rPr lang="en-PH" dirty="0" smtClean="0">
                <a:solidFill>
                  <a:srgbClr val="C00000"/>
                </a:solidFill>
              </a:rPr>
              <a:t>reflects the outcomes of a research study</a:t>
            </a:r>
          </a:p>
          <a:p>
            <a:endParaRPr lang="en-PH" dirty="0" smtClean="0"/>
          </a:p>
          <a:p>
            <a:r>
              <a:rPr lang="en-PH" dirty="0" smtClean="0">
                <a:solidFill>
                  <a:srgbClr val="C00000"/>
                </a:solidFill>
              </a:rPr>
              <a:t>Sensitive to changes </a:t>
            </a:r>
            <a:r>
              <a:rPr lang="en-PH" dirty="0" smtClean="0"/>
              <a:t>in the different levels of the independent variable</a:t>
            </a:r>
          </a:p>
          <a:p>
            <a:endParaRPr lang="en-PH" dirty="0"/>
          </a:p>
        </p:txBody>
      </p:sp>
      <p:sp>
        <p:nvSpPr>
          <p:cNvPr id="5" name="Text Placeholder 4"/>
          <p:cNvSpPr>
            <a:spLocks noGrp="1"/>
          </p:cNvSpPr>
          <p:nvPr>
            <p:ph type="body" sz="quarter" idx="3"/>
          </p:nvPr>
        </p:nvSpPr>
        <p:spPr/>
        <p:txBody>
          <a:bodyPr>
            <a:normAutofit/>
          </a:bodyPr>
          <a:lstStyle/>
          <a:p>
            <a:r>
              <a:rPr lang="en-PH" dirty="0" smtClean="0"/>
              <a:t>Independent</a:t>
            </a:r>
            <a:endParaRPr lang="en-PH" dirty="0"/>
          </a:p>
        </p:txBody>
      </p:sp>
      <p:sp>
        <p:nvSpPr>
          <p:cNvPr id="6" name="Content Placeholder 5"/>
          <p:cNvSpPr>
            <a:spLocks noGrp="1"/>
          </p:cNvSpPr>
          <p:nvPr>
            <p:ph sz="quarter" idx="4"/>
          </p:nvPr>
        </p:nvSpPr>
        <p:spPr/>
        <p:txBody>
          <a:bodyPr>
            <a:normAutofit/>
          </a:bodyPr>
          <a:lstStyle/>
          <a:p>
            <a:r>
              <a:rPr lang="en-PH" dirty="0" smtClean="0"/>
              <a:t>Represent the treatments or conditions that the researcher has either direct or indirect controls over </a:t>
            </a:r>
            <a:r>
              <a:rPr lang="en-PH" dirty="0" smtClean="0">
                <a:solidFill>
                  <a:srgbClr val="C00000"/>
                </a:solidFill>
              </a:rPr>
              <a:t>to test their effects on a particular outcome</a:t>
            </a:r>
          </a:p>
          <a:p>
            <a:endParaRPr lang="en-PH" dirty="0" smtClean="0"/>
          </a:p>
          <a:p>
            <a:r>
              <a:rPr lang="en-PH" dirty="0" smtClean="0">
                <a:solidFill>
                  <a:srgbClr val="C00000"/>
                </a:solidFill>
              </a:rPr>
              <a:t>Independent of any other variable </a:t>
            </a:r>
            <a:r>
              <a:rPr lang="en-PH" dirty="0" smtClean="0"/>
              <a:t>that is being used in the same study</a:t>
            </a:r>
          </a:p>
        </p:txBody>
      </p:sp>
    </p:spTree>
    <p:extLst>
      <p:ext uri="{BB962C8B-B14F-4D97-AF65-F5344CB8AC3E}">
        <p14:creationId xmlns:p14="http://schemas.microsoft.com/office/powerpoint/2010/main" xmlns="" val="3441162139"/>
      </p:ext>
    </p:extLst>
  </p:cSld>
  <p:clrMapOvr>
    <a:masterClrMapping/>
  </p:clrMapOvr>
  <p:transition spd="med">
    <p:blinds/>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PH" dirty="0" smtClean="0"/>
              <a:t>Dependent Variable</a:t>
            </a:r>
            <a:endParaRPr lang="en-PH" dirty="0"/>
          </a:p>
        </p:txBody>
      </p:sp>
      <p:sp>
        <p:nvSpPr>
          <p:cNvPr id="8" name="Content Placeholder 7"/>
          <p:cNvSpPr>
            <a:spLocks noGrp="1"/>
          </p:cNvSpPr>
          <p:nvPr>
            <p:ph idx="1"/>
          </p:nvPr>
        </p:nvSpPr>
        <p:spPr/>
        <p:txBody>
          <a:bodyPr>
            <a:normAutofit/>
          </a:bodyPr>
          <a:lstStyle/>
          <a:p>
            <a:pPr marL="0" indent="0" algn="ctr">
              <a:buNone/>
            </a:pPr>
            <a:r>
              <a:rPr lang="en-PH" b="1" dirty="0" smtClean="0"/>
              <a:t>Type of variable that is measured to see</a:t>
            </a:r>
            <a:r>
              <a:rPr lang="en-PH" b="1" baseline="0" dirty="0" smtClean="0"/>
              <a:t> whether the treatment or manipulation of the independent variable </a:t>
            </a:r>
            <a:r>
              <a:rPr lang="en-PH" b="1" baseline="0" dirty="0" smtClean="0">
                <a:solidFill>
                  <a:srgbClr val="C00000"/>
                </a:solidFill>
              </a:rPr>
              <a:t>had an effect</a:t>
            </a:r>
          </a:p>
          <a:p>
            <a:pPr marL="0" indent="0" algn="ctr">
              <a:buNone/>
            </a:pPr>
            <a:endParaRPr lang="en-PH" baseline="0" dirty="0" smtClean="0"/>
          </a:p>
          <a:p>
            <a:pPr marL="1828800" indent="-1484313">
              <a:buNone/>
            </a:pPr>
            <a:r>
              <a:rPr lang="en-PH" sz="1900" cap="small" dirty="0" smtClean="0"/>
              <a:t>Example</a:t>
            </a:r>
            <a:r>
              <a:rPr lang="en-PH" sz="1900" dirty="0" smtClean="0"/>
              <a:t>:	Effect of parental involvement in school on children’s grades</a:t>
            </a:r>
          </a:p>
          <a:p>
            <a:pPr marL="1828800" indent="-1484313">
              <a:buNone/>
            </a:pPr>
            <a:r>
              <a:rPr lang="en-PH" sz="1900" cap="small" dirty="0" smtClean="0"/>
              <a:t>Dependent variable</a:t>
            </a:r>
            <a:r>
              <a:rPr lang="en-PH" sz="1900" baseline="0" dirty="0" smtClean="0"/>
              <a:t>:</a:t>
            </a:r>
            <a:r>
              <a:rPr lang="en-PH" sz="1900" dirty="0" smtClean="0"/>
              <a:t> Children’s grades</a:t>
            </a:r>
            <a:endParaRPr lang="en-PH" sz="1900" baseline="0" dirty="0" smtClean="0"/>
          </a:p>
        </p:txBody>
      </p:sp>
    </p:spTree>
    <p:extLst>
      <p:ext uri="{BB962C8B-B14F-4D97-AF65-F5344CB8AC3E}">
        <p14:creationId xmlns:p14="http://schemas.microsoft.com/office/powerpoint/2010/main" xmlns="" val="3449661590"/>
      </p:ext>
    </p:extLst>
  </p:cSld>
  <p:clrMapOvr>
    <a:masterClrMapping/>
  </p:clrMapOvr>
  <p:transition spd="med">
    <p:blinds/>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PH" dirty="0" smtClean="0"/>
              <a:t>Dependent Variable </a:t>
            </a:r>
            <a:r>
              <a:rPr lang="en-PH" i="1" dirty="0" smtClean="0"/>
              <a:t>(cont’d)</a:t>
            </a:r>
            <a:endParaRPr lang="en-PH" i="1" dirty="0"/>
          </a:p>
        </p:txBody>
      </p:sp>
      <p:sp>
        <p:nvSpPr>
          <p:cNvPr id="8" name="Content Placeholder 7"/>
          <p:cNvSpPr>
            <a:spLocks noGrp="1"/>
          </p:cNvSpPr>
          <p:nvPr>
            <p:ph idx="1"/>
          </p:nvPr>
        </p:nvSpPr>
        <p:spPr/>
        <p:txBody>
          <a:bodyPr>
            <a:normAutofit/>
          </a:bodyPr>
          <a:lstStyle/>
          <a:p>
            <a:pPr marL="0" indent="0">
              <a:buNone/>
            </a:pPr>
            <a:r>
              <a:rPr lang="en-PH" dirty="0" smtClean="0"/>
              <a:t>Other terms for dependent variables:</a:t>
            </a:r>
          </a:p>
          <a:p>
            <a:pPr marL="285750" indent="-285750"/>
            <a:r>
              <a:rPr lang="en-PH" dirty="0" smtClean="0"/>
              <a:t>Outcome variable</a:t>
            </a:r>
          </a:p>
          <a:p>
            <a:pPr marL="285750" indent="-285750"/>
            <a:r>
              <a:rPr lang="en-PH" dirty="0" smtClean="0"/>
              <a:t>Results variable</a:t>
            </a:r>
          </a:p>
          <a:p>
            <a:pPr marL="285750" indent="-285750"/>
            <a:r>
              <a:rPr lang="en-PH" dirty="0" smtClean="0"/>
              <a:t>Criterion variable</a:t>
            </a:r>
          </a:p>
          <a:p>
            <a:endParaRPr lang="en-PH" dirty="0"/>
          </a:p>
        </p:txBody>
      </p:sp>
    </p:spTree>
    <p:extLst>
      <p:ext uri="{BB962C8B-B14F-4D97-AF65-F5344CB8AC3E}">
        <p14:creationId xmlns:p14="http://schemas.microsoft.com/office/powerpoint/2010/main" xmlns="" val="2958602485"/>
      </p:ext>
    </p:extLst>
  </p:cSld>
  <p:clrMapOvr>
    <a:masterClrMapping/>
  </p:clrMapOvr>
  <p:transition spd="med">
    <p:blinds/>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PH" dirty="0" smtClean="0"/>
              <a:t>Independent Variable</a:t>
            </a:r>
            <a:endParaRPr lang="en-PH" dirty="0"/>
          </a:p>
        </p:txBody>
      </p:sp>
      <p:sp>
        <p:nvSpPr>
          <p:cNvPr id="8" name="Content Placeholder 7"/>
          <p:cNvSpPr>
            <a:spLocks noGrp="1"/>
          </p:cNvSpPr>
          <p:nvPr>
            <p:ph idx="1"/>
          </p:nvPr>
        </p:nvSpPr>
        <p:spPr/>
        <p:txBody>
          <a:bodyPr>
            <a:normAutofit/>
          </a:bodyPr>
          <a:lstStyle/>
          <a:p>
            <a:pPr marL="0" indent="0" algn="ctr">
              <a:buNone/>
            </a:pPr>
            <a:r>
              <a:rPr lang="en-PH" b="1" dirty="0" smtClean="0"/>
              <a:t>Type of variable that is </a:t>
            </a:r>
            <a:r>
              <a:rPr lang="en-PH" b="1" dirty="0" smtClean="0">
                <a:solidFill>
                  <a:srgbClr val="C00000"/>
                </a:solidFill>
              </a:rPr>
              <a:t>m</a:t>
            </a:r>
            <a:r>
              <a:rPr lang="en-PH" b="1" baseline="0" dirty="0" smtClean="0">
                <a:solidFill>
                  <a:srgbClr val="C00000"/>
                </a:solidFill>
              </a:rPr>
              <a:t>anipulated</a:t>
            </a:r>
            <a:r>
              <a:rPr lang="en-PH" b="1" baseline="0" dirty="0" smtClean="0"/>
              <a:t> to </a:t>
            </a:r>
            <a:r>
              <a:rPr lang="en-PH" b="1" baseline="0" dirty="0" smtClean="0">
                <a:solidFill>
                  <a:srgbClr val="C00000"/>
                </a:solidFill>
              </a:rPr>
              <a:t>examine its impact </a:t>
            </a:r>
            <a:r>
              <a:rPr lang="en-PH" b="1" baseline="0" dirty="0" smtClean="0"/>
              <a:t>on a dependent variable</a:t>
            </a:r>
          </a:p>
          <a:p>
            <a:pPr marL="0" indent="0" algn="ctr">
              <a:buNone/>
            </a:pPr>
            <a:endParaRPr lang="en-PH" dirty="0" smtClean="0"/>
          </a:p>
          <a:p>
            <a:pPr marL="0" indent="0" algn="ctr">
              <a:buNone/>
            </a:pPr>
            <a:r>
              <a:rPr lang="en-PH" i="1" dirty="0" smtClean="0"/>
              <a:t>Independent variables must take on at least two levels on values.</a:t>
            </a:r>
          </a:p>
          <a:p>
            <a:endParaRPr lang="en-PH" dirty="0" smtClean="0"/>
          </a:p>
          <a:p>
            <a:pPr marL="1828800" indent="-1484313">
              <a:buNone/>
            </a:pPr>
            <a:r>
              <a:rPr lang="en-PH" sz="1900" cap="small" dirty="0" smtClean="0"/>
              <a:t>Example</a:t>
            </a:r>
            <a:r>
              <a:rPr lang="en-PH" sz="1900" dirty="0" smtClean="0"/>
              <a:t>:	Age differences in stress for people ages 30-39, 40-49 and 50-59</a:t>
            </a:r>
          </a:p>
          <a:p>
            <a:pPr marL="1828800" indent="-1484313">
              <a:buNone/>
            </a:pPr>
            <a:r>
              <a:rPr lang="en-PH" sz="1900" cap="small" dirty="0" smtClean="0"/>
              <a:t>Independent </a:t>
            </a:r>
            <a:r>
              <a:rPr lang="en-PH" sz="1900" cap="small" dirty="0"/>
              <a:t>v</a:t>
            </a:r>
            <a:r>
              <a:rPr lang="en-PH" sz="1900" cap="small" dirty="0" smtClean="0"/>
              <a:t>ariable</a:t>
            </a:r>
            <a:r>
              <a:rPr lang="en-PH" sz="1900" dirty="0" smtClean="0"/>
              <a:t>: Age, 3 levels (30-39, 40-49, 50-59)</a:t>
            </a:r>
          </a:p>
        </p:txBody>
      </p:sp>
    </p:spTree>
    <p:extLst>
      <p:ext uri="{BB962C8B-B14F-4D97-AF65-F5344CB8AC3E}">
        <p14:creationId xmlns:p14="http://schemas.microsoft.com/office/powerpoint/2010/main" xmlns="" val="1431275531"/>
      </p:ext>
    </p:extLst>
  </p:cSld>
  <p:clrMapOvr>
    <a:masterClrMapping/>
  </p:clrMapOvr>
  <p:transition spd="med">
    <p:blinds/>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PH" dirty="0" smtClean="0"/>
              <a:t>Independent Variable </a:t>
            </a:r>
            <a:r>
              <a:rPr lang="en-PH" i="1" dirty="0" smtClean="0"/>
              <a:t>(cont’d)</a:t>
            </a:r>
            <a:endParaRPr lang="en-PH" i="1" dirty="0"/>
          </a:p>
        </p:txBody>
      </p:sp>
      <p:sp>
        <p:nvSpPr>
          <p:cNvPr id="8" name="Content Placeholder 7"/>
          <p:cNvSpPr>
            <a:spLocks noGrp="1"/>
          </p:cNvSpPr>
          <p:nvPr>
            <p:ph idx="1"/>
          </p:nvPr>
        </p:nvSpPr>
        <p:spPr/>
        <p:txBody>
          <a:bodyPr>
            <a:normAutofit/>
          </a:bodyPr>
          <a:lstStyle/>
          <a:p>
            <a:pPr marL="0" indent="0">
              <a:buNone/>
            </a:pPr>
            <a:r>
              <a:rPr lang="en-PH" dirty="0" smtClean="0"/>
              <a:t>Other terms for independent variables:</a:t>
            </a:r>
          </a:p>
          <a:p>
            <a:pPr marL="285750" indent="-285750"/>
            <a:r>
              <a:rPr lang="en-PH" dirty="0" smtClean="0"/>
              <a:t>Treatment variable</a:t>
            </a:r>
          </a:p>
          <a:p>
            <a:pPr marL="285750" indent="-285750"/>
            <a:r>
              <a:rPr lang="en-PH" dirty="0" smtClean="0"/>
              <a:t>Factor</a:t>
            </a:r>
          </a:p>
          <a:p>
            <a:pPr marL="285750" indent="-285750"/>
            <a:r>
              <a:rPr lang="en-PH" dirty="0" smtClean="0"/>
              <a:t>Predictor variable</a:t>
            </a:r>
          </a:p>
        </p:txBody>
      </p:sp>
    </p:spTree>
    <p:extLst>
      <p:ext uri="{BB962C8B-B14F-4D97-AF65-F5344CB8AC3E}">
        <p14:creationId xmlns:p14="http://schemas.microsoft.com/office/powerpoint/2010/main" xmlns="" val="2258232649"/>
      </p:ext>
    </p:extLst>
  </p:cSld>
  <p:clrMapOvr>
    <a:masterClrMapping/>
  </p:clrMapOvr>
  <p:transition spd="med">
    <p:blinds/>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Taking the Path</a:t>
            </a:r>
            <a:endParaRPr lang="en-PH" dirty="0"/>
          </a:p>
        </p:txBody>
      </p:sp>
      <p:sp>
        <p:nvSpPr>
          <p:cNvPr id="3" name="Content Placeholder 2"/>
          <p:cNvSpPr>
            <a:spLocks noGrp="1"/>
          </p:cNvSpPr>
          <p:nvPr>
            <p:ph idx="1"/>
          </p:nvPr>
        </p:nvSpPr>
        <p:spPr/>
        <p:txBody>
          <a:bodyPr>
            <a:noAutofit/>
          </a:bodyPr>
          <a:lstStyle/>
          <a:p>
            <a:pPr algn="just"/>
            <a:r>
              <a:rPr lang="en-US" dirty="0" smtClean="0"/>
              <a:t>There are steps through which you must pass in order to find answers.</a:t>
            </a:r>
          </a:p>
          <a:p>
            <a:pPr algn="just"/>
            <a:r>
              <a:rPr lang="en-US" dirty="0" smtClean="0"/>
              <a:t>The </a:t>
            </a:r>
            <a:r>
              <a:rPr lang="en-US" b="1" dirty="0" smtClean="0">
                <a:solidFill>
                  <a:srgbClr val="C00000"/>
                </a:solidFill>
              </a:rPr>
              <a:t>path</a:t>
            </a:r>
            <a:r>
              <a:rPr lang="en-US" dirty="0" smtClean="0"/>
              <a:t> to finding answers to your research questions constitutes </a:t>
            </a:r>
            <a:r>
              <a:rPr lang="en-US" i="1" dirty="0" smtClean="0">
                <a:solidFill>
                  <a:srgbClr val="C00000"/>
                </a:solidFill>
              </a:rPr>
              <a:t>research methodology</a:t>
            </a:r>
            <a:r>
              <a:rPr lang="en-US" dirty="0" smtClean="0"/>
              <a:t>.</a:t>
            </a:r>
          </a:p>
          <a:p>
            <a:pPr algn="just"/>
            <a:r>
              <a:rPr lang="en-US" dirty="0" smtClean="0"/>
              <a:t>At each step, you are required to choose from a multiplicity of </a:t>
            </a:r>
            <a:r>
              <a:rPr lang="en-US" i="1" dirty="0" smtClean="0">
                <a:solidFill>
                  <a:srgbClr val="C00000"/>
                </a:solidFill>
              </a:rPr>
              <a:t>methods</a:t>
            </a:r>
            <a:r>
              <a:rPr lang="en-US" i="1" dirty="0" smtClean="0"/>
              <a:t>, </a:t>
            </a:r>
            <a:r>
              <a:rPr lang="en-US" i="1" dirty="0" smtClean="0">
                <a:solidFill>
                  <a:srgbClr val="C00000"/>
                </a:solidFill>
              </a:rPr>
              <a:t>procedures</a:t>
            </a:r>
            <a:r>
              <a:rPr lang="en-US" i="1" dirty="0" smtClean="0"/>
              <a:t> and </a:t>
            </a:r>
            <a:r>
              <a:rPr lang="en-US" i="1" dirty="0" smtClean="0">
                <a:solidFill>
                  <a:srgbClr val="C00000"/>
                </a:solidFill>
              </a:rPr>
              <a:t>models</a:t>
            </a:r>
            <a:r>
              <a:rPr lang="en-US" dirty="0" smtClean="0"/>
              <a:t> of research methodology which will help you achieve your objectives</a:t>
            </a:r>
          </a:p>
          <a:p>
            <a:pPr algn="just">
              <a:buNone/>
            </a:pPr>
            <a:endParaRPr lang="en-PH" dirty="0"/>
          </a:p>
        </p:txBody>
      </p:sp>
    </p:spTree>
  </p:cSld>
  <p:clrMapOvr>
    <a:masterClrMapping/>
  </p:clrMapOvr>
  <p:transition spd="med">
    <p:blinds/>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PH" dirty="0" smtClean="0"/>
              <a:t>Independent Variables </a:t>
            </a:r>
            <a:r>
              <a:rPr lang="en-PH" i="1" dirty="0" smtClean="0"/>
              <a:t>(cont’d)</a:t>
            </a:r>
            <a:endParaRPr lang="en-PH" dirty="0"/>
          </a:p>
        </p:txBody>
      </p:sp>
      <p:sp>
        <p:nvSpPr>
          <p:cNvPr id="8" name="Content Placeholder 7"/>
          <p:cNvSpPr>
            <a:spLocks noGrp="1"/>
          </p:cNvSpPr>
          <p:nvPr>
            <p:ph idx="1"/>
          </p:nvPr>
        </p:nvSpPr>
        <p:spPr/>
        <p:txBody>
          <a:bodyPr>
            <a:normAutofit/>
          </a:bodyPr>
          <a:lstStyle/>
          <a:p>
            <a:pPr marL="0" indent="0" algn="ctr">
              <a:buNone/>
            </a:pPr>
            <a:r>
              <a:rPr lang="en-PH" dirty="0" smtClean="0"/>
              <a:t>When researchers are not interested in looking at the effects of one thing on another, but only in how variables may be related, there are no independent variables.</a:t>
            </a:r>
          </a:p>
          <a:p>
            <a:pPr marL="0" indent="0" algn="ctr">
              <a:buNone/>
            </a:pPr>
            <a:endParaRPr lang="en-PH" dirty="0" smtClean="0"/>
          </a:p>
          <a:p>
            <a:pPr marL="1993900" indent="-1649413">
              <a:buNone/>
            </a:pPr>
            <a:r>
              <a:rPr lang="en-PH" sz="1800" cap="small" dirty="0" smtClean="0"/>
              <a:t>Example</a:t>
            </a:r>
            <a:r>
              <a:rPr lang="en-PH" sz="1800" dirty="0" smtClean="0"/>
              <a:t>:	Relationship between that amount of time a father spends with his children and his job performance</a:t>
            </a:r>
          </a:p>
        </p:txBody>
      </p:sp>
    </p:spTree>
    <p:extLst>
      <p:ext uri="{BB962C8B-B14F-4D97-AF65-F5344CB8AC3E}">
        <p14:creationId xmlns:p14="http://schemas.microsoft.com/office/powerpoint/2010/main" xmlns="" val="28334735"/>
      </p:ext>
    </p:extLst>
  </p:cSld>
  <p:clrMapOvr>
    <a:masterClrMapping/>
  </p:clrMapOvr>
  <p:transition spd="med">
    <p:blinds/>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Independent  &amp; Dependent Variables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Some examples </a:t>
            </a:r>
            <a:r>
              <a:rPr lang="en-US" dirty="0"/>
              <a:t>of dependent and independent variables in scientific experiments:</a:t>
            </a:r>
          </a:p>
          <a:p>
            <a:r>
              <a:rPr lang="en-US" dirty="0"/>
              <a:t>A scientist studies the impact of a drug on cancer. </a:t>
            </a:r>
            <a:endParaRPr lang="en-US" dirty="0" smtClean="0"/>
          </a:p>
          <a:p>
            <a:r>
              <a:rPr lang="en-US" dirty="0" smtClean="0"/>
              <a:t>A </a:t>
            </a:r>
            <a:r>
              <a:rPr lang="en-US" dirty="0"/>
              <a:t>scientist studies the impact of withholding affection on rats. </a:t>
            </a:r>
            <a:endParaRPr lang="en-US" dirty="0" smtClean="0"/>
          </a:p>
          <a:p>
            <a:r>
              <a:rPr lang="en-US" dirty="0" smtClean="0"/>
              <a:t>A </a:t>
            </a:r>
            <a:r>
              <a:rPr lang="en-US" dirty="0"/>
              <a:t>scientist studies how many days people can eat soup until they get sick. </a:t>
            </a:r>
            <a:endParaRPr lang="en-US" dirty="0" smtClean="0"/>
          </a:p>
          <a:p>
            <a:r>
              <a:rPr lang="en-US" dirty="0"/>
              <a:t>If a scientist conducts an experiment to test the theory that a vitamin could extend a person’s </a:t>
            </a:r>
            <a:r>
              <a:rPr lang="en-US" dirty="0" smtClean="0"/>
              <a:t>life-expectancy.</a:t>
            </a:r>
          </a:p>
          <a:p>
            <a:r>
              <a:rPr lang="en-US" dirty="0" smtClean="0"/>
              <a:t>If a researcher studies the effect of the amount of information remembered.</a:t>
            </a:r>
            <a:r>
              <a:rPr lang="en-US" dirty="0"/>
              <a:t/>
            </a:r>
            <a:br>
              <a:rPr lang="en-US" dirty="0"/>
            </a:br>
            <a:r>
              <a:rPr lang="en-US" dirty="0"/>
              <a:t/>
            </a:r>
            <a:br>
              <a:rPr lang="en-US" dirty="0"/>
            </a:br>
            <a:r>
              <a:rPr lang="en-US" dirty="0" smtClean="0"/>
              <a:t>Source: </a:t>
            </a:r>
            <a:r>
              <a:rPr lang="en-US" dirty="0"/>
              <a:t>http://examples.yourdictionary.com/independent-and-dependent-variable-examples.html#48vEMdWXDyQdQzVJ.99</a:t>
            </a:r>
          </a:p>
          <a:p>
            <a:endParaRPr lang="en-US" dirty="0"/>
          </a:p>
        </p:txBody>
      </p:sp>
    </p:spTree>
    <p:extLst>
      <p:ext uri="{BB962C8B-B14F-4D97-AF65-F5344CB8AC3E}">
        <p14:creationId xmlns:p14="http://schemas.microsoft.com/office/powerpoint/2010/main" xmlns="" val="3469845961"/>
      </p:ext>
    </p:extLst>
  </p:cSld>
  <p:clrMapOvr>
    <a:masterClrMapping/>
  </p:clrMapOvr>
  <p:transition spd="med">
    <p:blinds/>
  </p:transition>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PH" dirty="0" smtClean="0"/>
              <a:t>Factorial Design</a:t>
            </a:r>
            <a:endParaRPr lang="en-PH" dirty="0"/>
          </a:p>
        </p:txBody>
      </p:sp>
      <p:sp>
        <p:nvSpPr>
          <p:cNvPr id="8" name="Content Placeholder 7"/>
          <p:cNvSpPr>
            <a:spLocks noGrp="1"/>
          </p:cNvSpPr>
          <p:nvPr>
            <p:ph idx="1"/>
          </p:nvPr>
        </p:nvSpPr>
        <p:spPr/>
        <p:txBody>
          <a:bodyPr/>
          <a:lstStyle/>
          <a:p>
            <a:pPr marL="0" indent="0" algn="ctr">
              <a:buNone/>
            </a:pPr>
            <a:r>
              <a:rPr lang="en-PH" b="1" dirty="0" smtClean="0"/>
              <a:t>Experiments that </a:t>
            </a:r>
            <a:r>
              <a:rPr lang="en-PH" b="1" dirty="0" smtClean="0">
                <a:solidFill>
                  <a:srgbClr val="C00000"/>
                </a:solidFill>
              </a:rPr>
              <a:t>include more than one independent variable</a:t>
            </a:r>
            <a:endParaRPr lang="en-PH" b="1" dirty="0">
              <a:solidFill>
                <a:srgbClr val="C00000"/>
              </a:solidFill>
            </a:endParaRPr>
          </a:p>
        </p:txBody>
      </p:sp>
    </p:spTree>
    <p:extLst>
      <p:ext uri="{BB962C8B-B14F-4D97-AF65-F5344CB8AC3E}">
        <p14:creationId xmlns:p14="http://schemas.microsoft.com/office/powerpoint/2010/main" xmlns="" val="1056067927"/>
      </p:ext>
    </p:extLst>
  </p:cSld>
  <p:clrMapOvr>
    <a:masterClrMapping/>
  </p:clrMapOvr>
  <p:transition spd="med">
    <p:blinds/>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PH" dirty="0" smtClean="0"/>
              <a:t>Confounding Variables</a:t>
            </a:r>
            <a:endParaRPr lang="en-PH" dirty="0"/>
          </a:p>
        </p:txBody>
      </p:sp>
      <p:sp>
        <p:nvSpPr>
          <p:cNvPr id="8" name="Content Placeholder 7"/>
          <p:cNvSpPr>
            <a:spLocks noGrp="1"/>
          </p:cNvSpPr>
          <p:nvPr>
            <p:ph idx="1"/>
          </p:nvPr>
        </p:nvSpPr>
        <p:spPr/>
        <p:txBody>
          <a:bodyPr/>
          <a:lstStyle/>
          <a:p>
            <a:pPr marL="0" indent="0" algn="ctr">
              <a:buNone/>
            </a:pPr>
            <a:r>
              <a:rPr lang="en-PH" b="1" dirty="0" smtClean="0"/>
              <a:t>Variables that </a:t>
            </a:r>
            <a:r>
              <a:rPr lang="en-PH" b="1" dirty="0" smtClean="0">
                <a:solidFill>
                  <a:srgbClr val="C00000"/>
                </a:solidFill>
              </a:rPr>
              <a:t>compete to explain the effects</a:t>
            </a:r>
            <a:endParaRPr lang="en-PH" b="1" dirty="0">
              <a:solidFill>
                <a:srgbClr val="C00000"/>
              </a:solidFill>
            </a:endParaRPr>
          </a:p>
        </p:txBody>
      </p:sp>
    </p:spTree>
    <p:extLst>
      <p:ext uri="{BB962C8B-B14F-4D97-AF65-F5344CB8AC3E}">
        <p14:creationId xmlns:p14="http://schemas.microsoft.com/office/powerpoint/2010/main" xmlns="" val="1712022812"/>
      </p:ext>
    </p:extLst>
  </p:cSld>
  <p:clrMapOvr>
    <a:masterClrMapping/>
  </p:clrMapOvr>
  <p:transition spd="med">
    <p:blinds/>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Control Variable</a:t>
            </a:r>
            <a:endParaRPr lang="en-PH" dirty="0"/>
          </a:p>
        </p:txBody>
      </p:sp>
      <p:sp>
        <p:nvSpPr>
          <p:cNvPr id="3" name="Content Placeholder 2"/>
          <p:cNvSpPr>
            <a:spLocks noGrp="1"/>
          </p:cNvSpPr>
          <p:nvPr>
            <p:ph idx="1"/>
          </p:nvPr>
        </p:nvSpPr>
        <p:spPr/>
        <p:txBody>
          <a:bodyPr>
            <a:normAutofit lnSpcReduction="10000"/>
          </a:bodyPr>
          <a:lstStyle/>
          <a:p>
            <a:pPr marL="0" indent="0" algn="ctr">
              <a:buNone/>
            </a:pPr>
            <a:r>
              <a:rPr lang="en-PH" b="1" dirty="0" smtClean="0"/>
              <a:t>Type of variable that is </a:t>
            </a:r>
            <a:r>
              <a:rPr lang="en-PH" b="1" dirty="0" smtClean="0">
                <a:solidFill>
                  <a:srgbClr val="C00000"/>
                </a:solidFill>
              </a:rPr>
              <a:t>related to the dependent variable</a:t>
            </a:r>
            <a:r>
              <a:rPr lang="en-PH" b="1" dirty="0" smtClean="0"/>
              <a:t>,</a:t>
            </a:r>
            <a:r>
              <a:rPr lang="en-PH" b="1" baseline="0" dirty="0" smtClean="0"/>
              <a:t> the </a:t>
            </a:r>
            <a:r>
              <a:rPr lang="en-PH" b="1" baseline="0" dirty="0" smtClean="0">
                <a:solidFill>
                  <a:srgbClr val="C00000"/>
                </a:solidFill>
              </a:rPr>
              <a:t>influence</a:t>
            </a:r>
            <a:r>
              <a:rPr lang="en-PH" b="1" baseline="0" dirty="0" smtClean="0"/>
              <a:t> of which </a:t>
            </a:r>
            <a:r>
              <a:rPr lang="en-PH" b="1" baseline="0" dirty="0" smtClean="0">
                <a:solidFill>
                  <a:srgbClr val="C00000"/>
                </a:solidFill>
              </a:rPr>
              <a:t>needs to be removed</a:t>
            </a:r>
          </a:p>
          <a:p>
            <a:endParaRPr lang="en-PH" baseline="0" dirty="0" smtClean="0"/>
          </a:p>
          <a:p>
            <a:pPr marL="1828800" indent="-1484313">
              <a:buNone/>
            </a:pPr>
            <a:r>
              <a:rPr lang="en-PH" cap="small" dirty="0" smtClean="0"/>
              <a:t>Example</a:t>
            </a:r>
            <a:r>
              <a:rPr lang="en-PH" dirty="0" smtClean="0"/>
              <a:t>:	Relationship between reading speed and comprehension</a:t>
            </a:r>
          </a:p>
          <a:p>
            <a:pPr marL="1828800" indent="-1484313">
              <a:buNone/>
            </a:pPr>
            <a:r>
              <a:rPr lang="en-PH" cap="small" dirty="0" smtClean="0"/>
              <a:t>Control variable</a:t>
            </a:r>
            <a:r>
              <a:rPr lang="en-PH" dirty="0" smtClean="0"/>
              <a:t>: Intelligence</a:t>
            </a:r>
          </a:p>
          <a:p>
            <a:pPr marL="1828800" indent="-1484313">
              <a:buNone/>
            </a:pPr>
            <a:r>
              <a:rPr lang="en-PH" cap="small" dirty="0"/>
              <a:t>Reason</a:t>
            </a:r>
            <a:r>
              <a:rPr lang="en-PH" dirty="0" smtClean="0"/>
              <a:t>:	Intelligence is related both to reading speed and comprehension</a:t>
            </a:r>
          </a:p>
        </p:txBody>
      </p:sp>
    </p:spTree>
    <p:extLst>
      <p:ext uri="{BB962C8B-B14F-4D97-AF65-F5344CB8AC3E}">
        <p14:creationId xmlns:p14="http://schemas.microsoft.com/office/powerpoint/2010/main" xmlns="" val="4012156737"/>
      </p:ext>
    </p:extLst>
  </p:cSld>
  <p:clrMapOvr>
    <a:masterClrMapping/>
  </p:clrMapOvr>
  <p:transition spd="med">
    <p:blinds/>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Extraneous Variables</a:t>
            </a:r>
            <a:endParaRPr lang="en-PH" dirty="0"/>
          </a:p>
        </p:txBody>
      </p:sp>
      <p:sp>
        <p:nvSpPr>
          <p:cNvPr id="3" name="Content Placeholder 2"/>
          <p:cNvSpPr>
            <a:spLocks noGrp="1"/>
          </p:cNvSpPr>
          <p:nvPr>
            <p:ph idx="1"/>
          </p:nvPr>
        </p:nvSpPr>
        <p:spPr/>
        <p:txBody>
          <a:bodyPr>
            <a:normAutofit fontScale="77500" lnSpcReduction="20000"/>
          </a:bodyPr>
          <a:lstStyle/>
          <a:p>
            <a:pPr marL="0" indent="0" algn="ctr">
              <a:buNone/>
            </a:pPr>
            <a:r>
              <a:rPr lang="en-PH" b="1" dirty="0" smtClean="0"/>
              <a:t>Type of variable</a:t>
            </a:r>
            <a:r>
              <a:rPr lang="en-PH" b="1" baseline="0" dirty="0" smtClean="0"/>
              <a:t> that is </a:t>
            </a:r>
            <a:r>
              <a:rPr lang="en-PH" b="1" baseline="0" dirty="0" smtClean="0">
                <a:solidFill>
                  <a:srgbClr val="C00000"/>
                </a:solidFill>
              </a:rPr>
              <a:t>related to the dependent variable or independent variable </a:t>
            </a:r>
            <a:r>
              <a:rPr lang="en-PH" b="1" baseline="0" dirty="0" smtClean="0"/>
              <a:t>that is </a:t>
            </a:r>
            <a:r>
              <a:rPr lang="en-PH" b="1" baseline="0" dirty="0" smtClean="0">
                <a:solidFill>
                  <a:srgbClr val="C00000"/>
                </a:solidFill>
              </a:rPr>
              <a:t>not part of the experiment</a:t>
            </a:r>
          </a:p>
          <a:p>
            <a:pPr marL="0" indent="0">
              <a:buNone/>
            </a:pPr>
            <a:endParaRPr lang="en-PH" baseline="0" dirty="0" smtClean="0"/>
          </a:p>
          <a:p>
            <a:pPr marL="0" indent="0" algn="ctr">
              <a:buNone/>
            </a:pPr>
            <a:r>
              <a:rPr lang="en-PH" i="1" dirty="0" smtClean="0"/>
              <a:t>These variables have </a:t>
            </a:r>
            <a:r>
              <a:rPr lang="en-PH" i="1" dirty="0" smtClean="0">
                <a:solidFill>
                  <a:srgbClr val="C00000"/>
                </a:solidFill>
              </a:rPr>
              <a:t>unpredictable impact </a:t>
            </a:r>
            <a:r>
              <a:rPr lang="en-PH" i="1" dirty="0" smtClean="0"/>
              <a:t>upon the dependent variable.</a:t>
            </a:r>
          </a:p>
          <a:p>
            <a:endParaRPr lang="en-PH" dirty="0" smtClean="0"/>
          </a:p>
          <a:p>
            <a:pPr marL="1828800" indent="-1484313">
              <a:buNone/>
            </a:pPr>
            <a:r>
              <a:rPr lang="en-PH" cap="small" dirty="0" smtClean="0"/>
              <a:t>Example</a:t>
            </a:r>
            <a:r>
              <a:rPr lang="en-PH" dirty="0" smtClean="0"/>
              <a:t>:	Effects of television watching on achievement</a:t>
            </a:r>
          </a:p>
          <a:p>
            <a:pPr marL="1828800" indent="-1484313">
              <a:buNone/>
            </a:pPr>
            <a:r>
              <a:rPr lang="en-PH" cap="small" dirty="0"/>
              <a:t>Extraneous variable</a:t>
            </a:r>
            <a:r>
              <a:rPr lang="en-PH" dirty="0" smtClean="0"/>
              <a:t>: Television programs</a:t>
            </a:r>
          </a:p>
          <a:p>
            <a:pPr marL="1828800" indent="-1484313">
              <a:buNone/>
            </a:pPr>
            <a:r>
              <a:rPr lang="en-PH" cap="small" dirty="0" smtClean="0"/>
              <a:t>Reason</a:t>
            </a:r>
            <a:r>
              <a:rPr lang="en-PH" dirty="0" smtClean="0"/>
              <a:t>:	Programs may have positive or negative impacts on achievement</a:t>
            </a:r>
          </a:p>
        </p:txBody>
      </p:sp>
    </p:spTree>
    <p:extLst>
      <p:ext uri="{BB962C8B-B14F-4D97-AF65-F5344CB8AC3E}">
        <p14:creationId xmlns:p14="http://schemas.microsoft.com/office/powerpoint/2010/main" xmlns="" val="2501842979"/>
      </p:ext>
    </p:extLst>
  </p:cSld>
  <p:clrMapOvr>
    <a:masterClrMapping/>
  </p:clrMapOvr>
  <p:transition spd="med">
    <p:blinds/>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There are four types of extraneous variables:</a:t>
            </a:r>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1. Situational Variables</a:t>
            </a:r>
          </a:p>
          <a:p>
            <a:r>
              <a:rPr lang="en-US" dirty="0"/>
              <a:t>These are aspects of the environment that might affect the participant’s behavior, e.g. noise, temperature, lighting conditions, etc. Situational variables should be </a:t>
            </a:r>
            <a:r>
              <a:rPr lang="en-US" b="1" dirty="0"/>
              <a:t>controlled</a:t>
            </a:r>
            <a:r>
              <a:rPr lang="en-US" dirty="0"/>
              <a:t> so they are the same for all participants.</a:t>
            </a:r>
            <a:br>
              <a:rPr lang="en-US" dirty="0"/>
            </a:br>
            <a:endParaRPr lang="en-US" dirty="0"/>
          </a:p>
          <a:p>
            <a:r>
              <a:rPr lang="en-US" b="1" dirty="0"/>
              <a:t>Standardized procedures</a:t>
            </a:r>
            <a:r>
              <a:rPr lang="en-US" dirty="0"/>
              <a:t> are used to ensure that conditions are the same for all participants. This includes the use of standardized instructions</a:t>
            </a:r>
          </a:p>
          <a:p>
            <a:endParaRPr lang="en-US" dirty="0"/>
          </a:p>
        </p:txBody>
      </p:sp>
    </p:spTree>
    <p:extLst>
      <p:ext uri="{BB962C8B-B14F-4D97-AF65-F5344CB8AC3E}">
        <p14:creationId xmlns:p14="http://schemas.microsoft.com/office/powerpoint/2010/main" xmlns="" val="102422282"/>
      </p:ext>
    </p:extLst>
  </p:cSld>
  <p:clrMapOvr>
    <a:masterClrMapping/>
  </p:clrMapOvr>
  <p:transition spd="med">
    <p:blinds/>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four types of extraneous </a:t>
            </a:r>
            <a:r>
              <a:rPr lang="en-US" b="1" dirty="0" smtClean="0"/>
              <a:t>variables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b="1" dirty="0"/>
              <a:t>2. Participant / Person Variable</a:t>
            </a:r>
          </a:p>
          <a:p>
            <a:r>
              <a:rPr lang="en-US" dirty="0"/>
              <a:t>This refers to the ways in which each participant varies from the other, and how this could affect the results e.g. mood, intelligence, anxiety, nerves, concentration etc. </a:t>
            </a:r>
          </a:p>
          <a:p>
            <a:r>
              <a:rPr lang="en-US" dirty="0"/>
              <a:t>For example, if a participant that has performed a memory test was tired, dyslexic or had poor eyesight, this could effect their performance and the results of the experiment. The </a:t>
            </a:r>
            <a:r>
              <a:rPr lang="en-US" dirty="0">
                <a:hlinkClick r:id="rId2"/>
              </a:rPr>
              <a:t>experimental design chosen</a:t>
            </a:r>
            <a:r>
              <a:rPr lang="en-US" dirty="0"/>
              <a:t> can have an affect on participant variables.</a:t>
            </a:r>
          </a:p>
          <a:p>
            <a:r>
              <a:rPr lang="en-US" dirty="0"/>
              <a:t>Situational variables also include order effects that can be controlled using counterbalancing, such as giving half the participants condition 'A' first, while the other half get condition 'B' first. This prevents improvement due to practice, or poorer performance due to boredom.</a:t>
            </a:r>
          </a:p>
          <a:p>
            <a:r>
              <a:rPr lang="en-US" dirty="0"/>
              <a:t>Participant variables can be controlled using random allocation to the conditions of the independent variable.</a:t>
            </a:r>
          </a:p>
        </p:txBody>
      </p:sp>
    </p:spTree>
    <p:extLst>
      <p:ext uri="{BB962C8B-B14F-4D97-AF65-F5344CB8AC3E}">
        <p14:creationId xmlns:p14="http://schemas.microsoft.com/office/powerpoint/2010/main" xmlns="" val="2667626917"/>
      </p:ext>
    </p:extLst>
  </p:cSld>
  <p:clrMapOvr>
    <a:masterClrMapping/>
  </p:clrMapOvr>
  <p:transition spd="med">
    <p:blinds/>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four types of extraneous </a:t>
            </a:r>
            <a:r>
              <a:rPr lang="en-US" b="1" dirty="0" smtClean="0"/>
              <a:t>variables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a:t>3. Experimenter / Investigator Effects</a:t>
            </a:r>
          </a:p>
          <a:p>
            <a:r>
              <a:rPr lang="en-US" dirty="0"/>
              <a:t>The experimenter unconsciously conveys to participants how they should behave - this is called experimenter bias.</a:t>
            </a:r>
          </a:p>
          <a:p>
            <a:r>
              <a:rPr lang="en-US" dirty="0"/>
              <a:t>The experiment might do this by giving unintentional clues to the participants about what the experiment is about and how they expect them to behave. This affects the participants’ behavior. </a:t>
            </a:r>
          </a:p>
          <a:p>
            <a:r>
              <a:rPr lang="en-US" dirty="0"/>
              <a:t>The experimenter is often totally unaware of the influence which s/he is exerting and the cues may be very subtle but they may have an influence nevertheless.</a:t>
            </a:r>
          </a:p>
          <a:p>
            <a:r>
              <a:rPr lang="en-US" dirty="0"/>
              <a:t>Also, the personal attributes (e.g. age, gender, accent, manner etc.) of the experiment can affect the behavior of the participants. </a:t>
            </a:r>
          </a:p>
          <a:p>
            <a:endParaRPr lang="en-US" dirty="0"/>
          </a:p>
        </p:txBody>
      </p:sp>
    </p:spTree>
    <p:extLst>
      <p:ext uri="{BB962C8B-B14F-4D97-AF65-F5344CB8AC3E}">
        <p14:creationId xmlns:p14="http://schemas.microsoft.com/office/powerpoint/2010/main" xmlns="" val="1309612323"/>
      </p:ext>
    </p:extLst>
  </p:cSld>
  <p:clrMapOvr>
    <a:masterClrMapping/>
  </p:clrMapOvr>
  <p:transition spd="med">
    <p:blinds/>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four types of extraneous variables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a:t>4. Demand Characteristics</a:t>
            </a:r>
          </a:p>
          <a:p>
            <a:r>
              <a:rPr lang="en-US" dirty="0"/>
              <a:t>these are all the clues in an experiment which convey to the participant the purpose of the research. </a:t>
            </a:r>
          </a:p>
          <a:p>
            <a:r>
              <a:rPr lang="en-US" dirty="0"/>
              <a:t>Participants will be affected by: (</a:t>
            </a:r>
            <a:r>
              <a:rPr lang="en-US" dirty="0" err="1"/>
              <a:t>i</a:t>
            </a:r>
            <a:r>
              <a:rPr lang="en-US" dirty="0"/>
              <a:t>) their surroundings; (ii) the researcher’s characteristics; (iii) the researcher’s behavior (e.g. non-verbal communication), and (iv) their interpretation of what is going on in the situation. </a:t>
            </a:r>
          </a:p>
          <a:p>
            <a:r>
              <a:rPr lang="en-US" dirty="0"/>
              <a:t>Experimenters should attempt to minimize these factors by keeping the environment as natural as possible, carefully following standardized procedures. Finally, perhaps different experimenters should be used to see if they obtain similar results. </a:t>
            </a:r>
          </a:p>
        </p:txBody>
      </p:sp>
    </p:spTree>
    <p:extLst>
      <p:ext uri="{BB962C8B-B14F-4D97-AF65-F5344CB8AC3E}">
        <p14:creationId xmlns:p14="http://schemas.microsoft.com/office/powerpoint/2010/main" xmlns="" val="2341086634"/>
      </p:ext>
    </p:extLst>
  </p:cSld>
  <p:clrMapOvr>
    <a:masterClrMapping/>
  </p:clrMapOvr>
  <p:transition spd="med">
    <p:blinds/>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Common views of the Research Process</a:t>
            </a:r>
            <a:endParaRPr lang="en-PH" dirty="0"/>
          </a:p>
        </p:txBody>
      </p:sp>
      <p:sp>
        <p:nvSpPr>
          <p:cNvPr id="3" name="Content Placeholder 2"/>
          <p:cNvSpPr>
            <a:spLocks noGrp="1"/>
          </p:cNvSpPr>
          <p:nvPr>
            <p:ph idx="1"/>
          </p:nvPr>
        </p:nvSpPr>
        <p:spPr/>
        <p:txBody>
          <a:bodyPr/>
          <a:lstStyle/>
          <a:p>
            <a:pPr marL="0" indent="0" algn="ctr">
              <a:buNone/>
            </a:pPr>
            <a:r>
              <a:rPr lang="da-DK" b="1" dirty="0" smtClean="0"/>
              <a:t>Blaxter </a:t>
            </a:r>
            <a:r>
              <a:rPr lang="da-DK" b="1" i="1" dirty="0" smtClean="0"/>
              <a:t>et al.</a:t>
            </a:r>
            <a:r>
              <a:rPr lang="da-DK" b="1" dirty="0" smtClean="0"/>
              <a:t> (2006: 8–9) identify four (4) common views of the research process:</a:t>
            </a:r>
          </a:p>
          <a:p>
            <a:r>
              <a:rPr lang="da-DK" dirty="0" smtClean="0"/>
              <a:t>Sequential</a:t>
            </a:r>
          </a:p>
          <a:p>
            <a:r>
              <a:rPr lang="da-DK" dirty="0" smtClean="0"/>
              <a:t>Generalized</a:t>
            </a:r>
          </a:p>
          <a:p>
            <a:r>
              <a:rPr lang="da-DK" dirty="0" smtClean="0"/>
              <a:t>Circulatory</a:t>
            </a:r>
          </a:p>
          <a:p>
            <a:r>
              <a:rPr lang="da-DK" dirty="0" smtClean="0"/>
              <a:t>Evolutionary</a:t>
            </a:r>
            <a:endParaRPr lang="en-PH" dirty="0"/>
          </a:p>
        </p:txBody>
      </p:sp>
    </p:spTree>
  </p:cSld>
  <p:clrMapOvr>
    <a:masterClrMapping/>
  </p:clrMapOvr>
  <p:transition spd="med">
    <p:blinds/>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smtClean="0"/>
              <a:t>Measure the effects of alcohol on driving ability:</a:t>
            </a:r>
          </a:p>
          <a:p>
            <a:pPr marL="0" indent="0">
              <a:buNone/>
            </a:pPr>
            <a:r>
              <a:rPr lang="en-US" dirty="0" smtClean="0"/>
              <a:t>Extraneous variables:</a:t>
            </a:r>
          </a:p>
          <a:p>
            <a:r>
              <a:rPr lang="en-US" dirty="0" smtClean="0"/>
              <a:t>Familiarity with the car</a:t>
            </a:r>
          </a:p>
          <a:p>
            <a:r>
              <a:rPr lang="en-US" dirty="0" smtClean="0"/>
              <a:t>Familiarity with the test</a:t>
            </a:r>
          </a:p>
          <a:p>
            <a:r>
              <a:rPr lang="en-US" dirty="0" smtClean="0"/>
              <a:t>Used to drinking (different effect of alcohol)</a:t>
            </a:r>
          </a:p>
          <a:p>
            <a:r>
              <a:rPr lang="en-US" smtClean="0"/>
              <a:t>Full stomach</a:t>
            </a:r>
            <a:endParaRPr lang="en-US" dirty="0"/>
          </a:p>
        </p:txBody>
      </p:sp>
    </p:spTree>
    <p:extLst>
      <p:ext uri="{BB962C8B-B14F-4D97-AF65-F5344CB8AC3E}">
        <p14:creationId xmlns:p14="http://schemas.microsoft.com/office/powerpoint/2010/main" xmlns="" val="3827186237"/>
      </p:ext>
    </p:extLst>
  </p:cSld>
  <p:clrMapOvr>
    <a:masterClrMapping/>
  </p:clrMapOvr>
  <p:transition spd="med">
    <p:blinds/>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Extraneous Variables</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457200" y="1818831"/>
            <a:ext cx="8229600" cy="4088701"/>
          </a:xfrm>
        </p:spPr>
      </p:pic>
    </p:spTree>
    <p:extLst>
      <p:ext uri="{BB962C8B-B14F-4D97-AF65-F5344CB8AC3E}">
        <p14:creationId xmlns:p14="http://schemas.microsoft.com/office/powerpoint/2010/main" xmlns="" val="547266056"/>
      </p:ext>
    </p:extLst>
  </p:cSld>
  <p:clrMapOvr>
    <a:masterClrMapping/>
  </p:clrMapOvr>
  <p:transition spd="med">
    <p:blinds/>
  </p:transition>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Moderator Variable</a:t>
            </a:r>
            <a:endParaRPr lang="en-PH" dirty="0"/>
          </a:p>
        </p:txBody>
      </p:sp>
      <p:sp>
        <p:nvSpPr>
          <p:cNvPr id="3" name="Content Placeholder 2"/>
          <p:cNvSpPr>
            <a:spLocks noGrp="1"/>
          </p:cNvSpPr>
          <p:nvPr>
            <p:ph idx="1"/>
          </p:nvPr>
        </p:nvSpPr>
        <p:spPr/>
        <p:txBody>
          <a:bodyPr>
            <a:normAutofit fontScale="92500" lnSpcReduction="20000"/>
          </a:bodyPr>
          <a:lstStyle/>
          <a:p>
            <a:pPr marL="0" indent="0" algn="ctr">
              <a:buNone/>
            </a:pPr>
            <a:r>
              <a:rPr lang="en-PH" b="1" dirty="0" smtClean="0"/>
              <a:t>Type of variable that is </a:t>
            </a:r>
            <a:r>
              <a:rPr lang="en-PH" b="1" dirty="0" smtClean="0">
                <a:solidFill>
                  <a:srgbClr val="C00000"/>
                </a:solidFill>
              </a:rPr>
              <a:t>related to the variables of interest </a:t>
            </a:r>
            <a:r>
              <a:rPr lang="en-PH" b="1" dirty="0" smtClean="0"/>
              <a:t>(independent and dependent), </a:t>
            </a:r>
            <a:r>
              <a:rPr lang="en-PH" b="1" dirty="0" smtClean="0">
                <a:solidFill>
                  <a:srgbClr val="C00000"/>
                </a:solidFill>
              </a:rPr>
              <a:t>masking the true relationship</a:t>
            </a:r>
            <a:r>
              <a:rPr lang="en-PH" b="1" dirty="0" smtClean="0"/>
              <a:t> between the independent and dependent variables</a:t>
            </a:r>
          </a:p>
          <a:p>
            <a:endParaRPr lang="en-PH" dirty="0" smtClean="0"/>
          </a:p>
          <a:p>
            <a:pPr marL="1828800" indent="-1484313">
              <a:buNone/>
            </a:pPr>
            <a:r>
              <a:rPr lang="en-PH" cap="small" dirty="0" smtClean="0"/>
              <a:t>Example</a:t>
            </a:r>
            <a:r>
              <a:rPr lang="en-PH" dirty="0" smtClean="0"/>
              <a:t>:	Relationship between crime rate and ice cream consumption</a:t>
            </a:r>
          </a:p>
          <a:p>
            <a:pPr marL="1828800" indent="-1484313">
              <a:buNone/>
            </a:pPr>
            <a:r>
              <a:rPr lang="en-PH" cap="small" dirty="0"/>
              <a:t>Moderator variable</a:t>
            </a:r>
            <a:r>
              <a:rPr lang="en-PH" dirty="0" smtClean="0"/>
              <a:t>: Temperature</a:t>
            </a:r>
          </a:p>
          <a:p>
            <a:pPr marL="1828800" indent="-1484313">
              <a:buNone/>
            </a:pPr>
            <a:r>
              <a:rPr lang="en-PH" cap="small" dirty="0"/>
              <a:t>Reason</a:t>
            </a:r>
            <a:r>
              <a:rPr lang="en-PH" dirty="0" smtClean="0"/>
              <a:t>:	Temperature must be observed because it moderates the relationship</a:t>
            </a:r>
          </a:p>
          <a:p>
            <a:endParaRPr lang="en-PH" dirty="0"/>
          </a:p>
        </p:txBody>
      </p:sp>
    </p:spTree>
    <p:extLst>
      <p:ext uri="{BB962C8B-B14F-4D97-AF65-F5344CB8AC3E}">
        <p14:creationId xmlns:p14="http://schemas.microsoft.com/office/powerpoint/2010/main" xmlns="" val="1609080197"/>
      </p:ext>
    </p:extLst>
  </p:cSld>
  <p:clrMapOvr>
    <a:masterClrMapping/>
  </p:clrMapOvr>
  <p:transition spd="med">
    <p:blinds/>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PH" dirty="0" smtClean="0"/>
              <a:t>Level of Measurement</a:t>
            </a:r>
            <a:endParaRPr lang="en-PH" dirty="0"/>
          </a:p>
        </p:txBody>
      </p:sp>
      <p:sp>
        <p:nvSpPr>
          <p:cNvPr id="8" name="Content Placeholder 7"/>
          <p:cNvSpPr>
            <a:spLocks noGrp="1"/>
          </p:cNvSpPr>
          <p:nvPr>
            <p:ph idx="1"/>
          </p:nvPr>
        </p:nvSpPr>
        <p:spPr/>
        <p:txBody>
          <a:bodyPr>
            <a:normAutofit/>
          </a:bodyPr>
          <a:lstStyle/>
          <a:p>
            <a:pPr marL="0" indent="0" algn="ctr">
              <a:buNone/>
            </a:pPr>
            <a:endParaRPr lang="en-PH" b="1" dirty="0" smtClean="0">
              <a:solidFill>
                <a:srgbClr val="C00000"/>
              </a:solidFill>
            </a:endParaRPr>
          </a:p>
          <a:p>
            <a:pPr marL="0" indent="0" algn="ctr">
              <a:buNone/>
            </a:pPr>
            <a:r>
              <a:rPr lang="en-PH" b="1" dirty="0" smtClean="0">
                <a:solidFill>
                  <a:srgbClr val="C00000"/>
                </a:solidFill>
              </a:rPr>
              <a:t>Measurement</a:t>
            </a:r>
            <a:r>
              <a:rPr lang="en-PH" dirty="0" smtClean="0">
                <a:solidFill>
                  <a:srgbClr val="C00000"/>
                </a:solidFill>
              </a:rPr>
              <a:t> </a:t>
            </a:r>
            <a:r>
              <a:rPr lang="en-PH" dirty="0" smtClean="0"/>
              <a:t>– refers to assigning numbers to objects, persons or events based on a predetermined set of rules.</a:t>
            </a:r>
            <a:endParaRPr lang="en-PH" sz="1800" dirty="0" smtClean="0"/>
          </a:p>
        </p:txBody>
      </p:sp>
    </p:spTree>
    <p:extLst>
      <p:ext uri="{BB962C8B-B14F-4D97-AF65-F5344CB8AC3E}">
        <p14:creationId xmlns:p14="http://schemas.microsoft.com/office/powerpoint/2010/main" xmlns="" val="3575252076"/>
      </p:ext>
    </p:extLst>
  </p:cSld>
  <p:clrMapOvr>
    <a:masterClrMapping/>
  </p:clrMapOvr>
  <p:transition spd="med">
    <p:blinds/>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PH" dirty="0" smtClean="0"/>
              <a:t>Level of Measurement</a:t>
            </a:r>
            <a:endParaRPr lang="en-PH" dirty="0"/>
          </a:p>
        </p:txBody>
      </p:sp>
      <p:sp>
        <p:nvSpPr>
          <p:cNvPr id="8" name="Content Placeholder 7"/>
          <p:cNvSpPr>
            <a:spLocks noGrp="1"/>
          </p:cNvSpPr>
          <p:nvPr>
            <p:ph idx="1"/>
          </p:nvPr>
        </p:nvSpPr>
        <p:spPr/>
        <p:txBody>
          <a:bodyPr>
            <a:normAutofit fontScale="92500" lnSpcReduction="20000"/>
          </a:bodyPr>
          <a:lstStyle/>
          <a:p>
            <a:pPr marL="0" indent="0" algn="ctr">
              <a:buNone/>
            </a:pPr>
            <a:r>
              <a:rPr lang="en-PH" b="1" dirty="0" smtClean="0"/>
              <a:t>Four (4) Types of Scale of Measurement</a:t>
            </a:r>
          </a:p>
          <a:p>
            <a:pPr algn="just">
              <a:buFont typeface="Arial" charset="0"/>
              <a:buChar char="•"/>
            </a:pPr>
            <a:r>
              <a:rPr lang="en-US" sz="2800" b="1" dirty="0" smtClean="0">
                <a:solidFill>
                  <a:srgbClr val="C00000"/>
                </a:solidFill>
              </a:rPr>
              <a:t>Nominal Scale </a:t>
            </a:r>
            <a:r>
              <a:rPr lang="en-US" sz="2800" dirty="0" smtClean="0"/>
              <a:t>– if the measurement tells only what class a unit falls in with respect to a characteristic.</a:t>
            </a:r>
          </a:p>
          <a:p>
            <a:pPr marL="1993900" indent="-1649413">
              <a:buNone/>
            </a:pPr>
            <a:r>
              <a:rPr lang="en-PH" sz="2400" cap="small" dirty="0"/>
              <a:t>Examples</a:t>
            </a:r>
            <a:r>
              <a:rPr lang="en-PH" sz="2400" dirty="0"/>
              <a:t>:	</a:t>
            </a:r>
            <a:r>
              <a:rPr lang="en-US" sz="2400" b="1" dirty="0" smtClean="0"/>
              <a:t>sex				Civil status</a:t>
            </a:r>
          </a:p>
          <a:p>
            <a:pPr marL="1993900" indent="-1649413">
              <a:buNone/>
            </a:pPr>
            <a:r>
              <a:rPr lang="en-US" sz="2400" b="1" dirty="0"/>
              <a:t>	</a:t>
            </a:r>
            <a:r>
              <a:rPr lang="en-US" sz="2400" b="1" dirty="0" smtClean="0"/>
              <a:t>Ethnic origin			employment status</a:t>
            </a:r>
          </a:p>
          <a:p>
            <a:pPr marL="1993900" indent="-1649413">
              <a:buNone/>
            </a:pPr>
            <a:r>
              <a:rPr lang="en-US" sz="2400" b="1" dirty="0"/>
              <a:t>	</a:t>
            </a:r>
            <a:r>
              <a:rPr lang="en-US" sz="2400" b="1" dirty="0" smtClean="0"/>
              <a:t>Educational qualification</a:t>
            </a:r>
          </a:p>
          <a:p>
            <a:pPr marL="1993900" indent="-1649413">
              <a:buNone/>
            </a:pPr>
            <a:r>
              <a:rPr lang="en-US" sz="2200" b="1" dirty="0"/>
              <a:t>	</a:t>
            </a:r>
            <a:endParaRPr lang="en-US" sz="2200" dirty="0" smtClean="0"/>
          </a:p>
          <a:p>
            <a:pPr algn="just">
              <a:buFont typeface="Arial" charset="0"/>
              <a:buChar char="•"/>
            </a:pPr>
            <a:r>
              <a:rPr lang="en-US" sz="2800" b="1" dirty="0" smtClean="0">
                <a:solidFill>
                  <a:srgbClr val="C00000"/>
                </a:solidFill>
              </a:rPr>
              <a:t>Ordinal Scale </a:t>
            </a:r>
            <a:r>
              <a:rPr lang="en-US" sz="2800" dirty="0" smtClean="0"/>
              <a:t>– tells us that one unit has more of the characteristic than that of another unit.</a:t>
            </a:r>
          </a:p>
          <a:p>
            <a:pPr marL="1993900" indent="-1649413">
              <a:buNone/>
            </a:pPr>
            <a:r>
              <a:rPr lang="en-PH" sz="2400" cap="small" dirty="0"/>
              <a:t>Examples</a:t>
            </a:r>
            <a:r>
              <a:rPr lang="en-PH" sz="2400" dirty="0"/>
              <a:t>:	</a:t>
            </a:r>
            <a:r>
              <a:rPr lang="en-US" sz="2400" b="1" dirty="0" smtClean="0"/>
              <a:t>mental ability</a:t>
            </a:r>
          </a:p>
          <a:p>
            <a:pPr marL="1993900" indent="-1649413">
              <a:buNone/>
            </a:pPr>
            <a:r>
              <a:rPr lang="en-US" sz="2400" b="1" dirty="0"/>
              <a:t>	</a:t>
            </a:r>
            <a:r>
              <a:rPr lang="en-US" sz="2400" b="1" dirty="0" smtClean="0"/>
              <a:t>score in a college entrance test</a:t>
            </a:r>
          </a:p>
          <a:p>
            <a:pPr marL="1993900" indent="-1649413">
              <a:buNone/>
            </a:pPr>
            <a:r>
              <a:rPr lang="en-US" sz="2400" b="1" dirty="0"/>
              <a:t>	</a:t>
            </a:r>
            <a:r>
              <a:rPr lang="en-US" sz="2400" b="1" dirty="0" smtClean="0"/>
              <a:t>score in a pageant</a:t>
            </a:r>
            <a:endParaRPr lang="en-US" sz="2400" dirty="0" smtClean="0"/>
          </a:p>
        </p:txBody>
      </p:sp>
    </p:spTree>
    <p:extLst>
      <p:ext uri="{BB962C8B-B14F-4D97-AF65-F5344CB8AC3E}">
        <p14:creationId xmlns:p14="http://schemas.microsoft.com/office/powerpoint/2010/main" xmlns="" val="3483460117"/>
      </p:ext>
    </p:extLst>
  </p:cSld>
  <p:clrMapOvr>
    <a:masterClrMapping/>
  </p:clrMapOvr>
  <p:transition spd="med">
    <p:blinds/>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PH" dirty="0" smtClean="0"/>
              <a:t>Level of Measurement</a:t>
            </a:r>
            <a:endParaRPr lang="en-PH" dirty="0"/>
          </a:p>
        </p:txBody>
      </p:sp>
      <p:sp>
        <p:nvSpPr>
          <p:cNvPr id="8" name="Content Placeholder 7"/>
          <p:cNvSpPr>
            <a:spLocks noGrp="1"/>
          </p:cNvSpPr>
          <p:nvPr>
            <p:ph idx="1"/>
          </p:nvPr>
        </p:nvSpPr>
        <p:spPr/>
        <p:txBody>
          <a:bodyPr>
            <a:normAutofit lnSpcReduction="10000"/>
          </a:bodyPr>
          <a:lstStyle/>
          <a:p>
            <a:pPr marL="0" indent="0" algn="ctr">
              <a:buNone/>
            </a:pPr>
            <a:r>
              <a:rPr lang="en-PH" b="1" dirty="0" smtClean="0"/>
              <a:t>Four (4) Types of Scale of Measurement</a:t>
            </a:r>
          </a:p>
          <a:p>
            <a:pPr algn="just">
              <a:buFont typeface="Arial" charset="0"/>
              <a:buChar char="•"/>
            </a:pPr>
            <a:r>
              <a:rPr lang="en-US" sz="2800" b="1" dirty="0" smtClean="0">
                <a:solidFill>
                  <a:srgbClr val="C00000"/>
                </a:solidFill>
              </a:rPr>
              <a:t>Interval Scale </a:t>
            </a:r>
            <a:r>
              <a:rPr lang="en-US" sz="2800" dirty="0" smtClean="0"/>
              <a:t>– if the measurement tells us that one unit differs by a certain amount of the characteristic from another unit.</a:t>
            </a:r>
          </a:p>
          <a:p>
            <a:pPr algn="just">
              <a:buFont typeface="Arial" charset="0"/>
              <a:buChar char="•"/>
            </a:pPr>
            <a:r>
              <a:rPr lang="en-US" sz="2800" b="1" dirty="0" smtClean="0">
                <a:solidFill>
                  <a:srgbClr val="C00000"/>
                </a:solidFill>
              </a:rPr>
              <a:t>Ratio Scale </a:t>
            </a:r>
            <a:r>
              <a:rPr lang="en-US" sz="2800" dirty="0" smtClean="0"/>
              <a:t>– if the measurement tells us that one unit has so many times as much of the characteristic than that of another unit.</a:t>
            </a:r>
          </a:p>
          <a:p>
            <a:pPr marL="0" indent="0" algn="just">
              <a:buNone/>
            </a:pPr>
            <a:endParaRPr lang="en-US" sz="2800" dirty="0"/>
          </a:p>
          <a:p>
            <a:pPr marL="0" indent="0" algn="just">
              <a:buNone/>
            </a:pPr>
            <a:r>
              <a:rPr lang="en-US" sz="2800" i="1" dirty="0" smtClean="0"/>
              <a:t>It is possible that examples for both interval and ratio scales are the same.</a:t>
            </a:r>
            <a:endParaRPr lang="en-PH" sz="2800" i="1" dirty="0" smtClean="0"/>
          </a:p>
        </p:txBody>
      </p:sp>
    </p:spTree>
    <p:extLst>
      <p:ext uri="{BB962C8B-B14F-4D97-AF65-F5344CB8AC3E}">
        <p14:creationId xmlns:p14="http://schemas.microsoft.com/office/powerpoint/2010/main" xmlns="" val="2483579940"/>
      </p:ext>
    </p:extLst>
  </p:cSld>
  <p:clrMapOvr>
    <a:masterClrMapping/>
  </p:clrMapOvr>
  <p:transition spd="med">
    <p:blinds/>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PH" dirty="0" smtClean="0"/>
              <a:t>Samples and Populations</a:t>
            </a:r>
            <a:endParaRPr lang="en-PH" dirty="0"/>
          </a:p>
        </p:txBody>
      </p:sp>
      <p:sp>
        <p:nvSpPr>
          <p:cNvPr id="5" name="Text Placeholder 4"/>
          <p:cNvSpPr>
            <a:spLocks noGrp="1"/>
          </p:cNvSpPr>
          <p:nvPr>
            <p:ph type="body" idx="1"/>
          </p:nvPr>
        </p:nvSpPr>
        <p:spPr/>
        <p:txBody>
          <a:bodyPr/>
          <a:lstStyle/>
          <a:p>
            <a:endParaRPr lang="en-PH" dirty="0"/>
          </a:p>
        </p:txBody>
      </p:sp>
    </p:spTree>
    <p:extLst>
      <p:ext uri="{BB962C8B-B14F-4D97-AF65-F5344CB8AC3E}">
        <p14:creationId xmlns:p14="http://schemas.microsoft.com/office/powerpoint/2010/main" xmlns="" val="4250930646"/>
      </p:ext>
    </p:extLst>
  </p:cSld>
  <p:clrMapOvr>
    <a:masterClrMapping/>
  </p:clrMapOvr>
  <mc:AlternateContent xmlns:mc="http://schemas.openxmlformats.org/markup-compatibility/2006">
    <mc:Choice xmlns:p14="http://schemas.microsoft.com/office/powerpoint/2010/main" xmlns="" Requires="p14">
      <p:transition spd="slow" p14:dur="1250">
        <p:blinds dir="vert"/>
      </p:transition>
    </mc:Choice>
    <mc:Fallback>
      <p:transition spd="slow">
        <p:blinds dir="vert"/>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smtClean="0"/>
              <a:t>Samples and Populations</a:t>
            </a:r>
            <a:endParaRPr lang="en-PH" dirty="0"/>
          </a:p>
        </p:txBody>
      </p:sp>
      <p:sp>
        <p:nvSpPr>
          <p:cNvPr id="3" name="Content Placeholder 2"/>
          <p:cNvSpPr>
            <a:spLocks noGrp="1"/>
          </p:cNvSpPr>
          <p:nvPr>
            <p:ph idx="1"/>
          </p:nvPr>
        </p:nvSpPr>
        <p:spPr/>
        <p:txBody>
          <a:bodyPr>
            <a:normAutofit/>
          </a:bodyPr>
          <a:lstStyle/>
          <a:p>
            <a:pPr marL="0" indent="0" algn="ctr">
              <a:buNone/>
            </a:pPr>
            <a:r>
              <a:rPr lang="en-PH" dirty="0" smtClean="0">
                <a:solidFill>
                  <a:srgbClr val="C00000"/>
                </a:solidFill>
              </a:rPr>
              <a:t>The larger group </a:t>
            </a:r>
            <a:r>
              <a:rPr lang="en-PH" dirty="0" smtClean="0"/>
              <a:t>is referred to as a </a:t>
            </a:r>
            <a:r>
              <a:rPr lang="en-PH" b="1" dirty="0" smtClean="0">
                <a:solidFill>
                  <a:srgbClr val="C00000"/>
                </a:solidFill>
              </a:rPr>
              <a:t>population</a:t>
            </a:r>
            <a:r>
              <a:rPr lang="en-PH" dirty="0" smtClean="0"/>
              <a:t>.</a:t>
            </a:r>
          </a:p>
          <a:p>
            <a:pPr marL="0" indent="0" algn="ctr">
              <a:buNone/>
            </a:pPr>
            <a:r>
              <a:rPr lang="en-PH" dirty="0" smtClean="0">
                <a:solidFill>
                  <a:srgbClr val="C00000"/>
                </a:solidFill>
              </a:rPr>
              <a:t>The smaller group </a:t>
            </a:r>
            <a:r>
              <a:rPr lang="en-PH" dirty="0" smtClean="0"/>
              <a:t>selected from a population is referred to as a </a:t>
            </a:r>
            <a:r>
              <a:rPr lang="en-PH" b="1" dirty="0" smtClean="0">
                <a:solidFill>
                  <a:srgbClr val="C00000"/>
                </a:solidFill>
              </a:rPr>
              <a:t>sample</a:t>
            </a:r>
            <a:r>
              <a:rPr lang="en-PH" dirty="0" smtClean="0"/>
              <a:t>.</a:t>
            </a:r>
          </a:p>
          <a:p>
            <a:pPr marL="0" indent="0">
              <a:buNone/>
            </a:pPr>
            <a:endParaRPr lang="en-PH" dirty="0"/>
          </a:p>
          <a:p>
            <a:pPr marL="0" indent="0" algn="ctr">
              <a:buNone/>
            </a:pPr>
            <a:r>
              <a:rPr lang="en-PH" i="1" dirty="0"/>
              <a:t>Samples should be </a:t>
            </a:r>
            <a:r>
              <a:rPr lang="en-PH" b="1" i="1" dirty="0">
                <a:solidFill>
                  <a:srgbClr val="C00000"/>
                </a:solidFill>
              </a:rPr>
              <a:t>selected from a population </a:t>
            </a:r>
            <a:r>
              <a:rPr lang="en-PH" i="1" dirty="0"/>
              <a:t>in such a way that you </a:t>
            </a:r>
            <a:r>
              <a:rPr lang="en-PH" b="1" i="1" dirty="0">
                <a:solidFill>
                  <a:srgbClr val="C00000"/>
                </a:solidFill>
              </a:rPr>
              <a:t>maximize the likelihood that the sample represents the whole population</a:t>
            </a:r>
            <a:r>
              <a:rPr lang="en-PH" i="1" dirty="0"/>
              <a:t>.</a:t>
            </a:r>
            <a:endParaRPr lang="en-PH" i="1" dirty="0" smtClean="0"/>
          </a:p>
        </p:txBody>
      </p:sp>
    </p:spTree>
    <p:extLst>
      <p:ext uri="{BB962C8B-B14F-4D97-AF65-F5344CB8AC3E}">
        <p14:creationId xmlns:p14="http://schemas.microsoft.com/office/powerpoint/2010/main" xmlns="" val="3633358617"/>
      </p:ext>
    </p:extLst>
  </p:cSld>
  <p:clrMapOvr>
    <a:masterClrMapping/>
  </p:clrMapOvr>
  <p:transition spd="med">
    <p:blinds/>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Samples and </a:t>
            </a:r>
            <a:r>
              <a:rPr lang="en-PH" dirty="0" smtClean="0"/>
              <a:t>Populations </a:t>
            </a:r>
            <a:r>
              <a:rPr lang="en-PH" i="1" dirty="0" smtClean="0"/>
              <a:t>(cont’d)</a:t>
            </a:r>
            <a:endParaRPr lang="en-PH" i="1" dirty="0"/>
          </a:p>
        </p:txBody>
      </p:sp>
      <p:sp>
        <p:nvSpPr>
          <p:cNvPr id="3" name="Content Placeholder 2"/>
          <p:cNvSpPr>
            <a:spLocks noGrp="1"/>
          </p:cNvSpPr>
          <p:nvPr>
            <p:ph idx="1"/>
          </p:nvPr>
        </p:nvSpPr>
        <p:spPr/>
        <p:txBody>
          <a:bodyPr>
            <a:normAutofit/>
          </a:bodyPr>
          <a:lstStyle/>
          <a:p>
            <a:pPr marL="0" indent="0" algn="ctr">
              <a:buNone/>
            </a:pPr>
            <a:r>
              <a:rPr lang="en-PH" dirty="0" smtClean="0"/>
              <a:t>The most important implication of ensuring the similarity between the two is that, once the research is finished, </a:t>
            </a:r>
            <a:r>
              <a:rPr lang="en-PH" b="1" i="1" dirty="0" smtClean="0">
                <a:solidFill>
                  <a:srgbClr val="C00000"/>
                </a:solidFill>
              </a:rPr>
              <a:t>the results based on the sample can be generalized to the population</a:t>
            </a:r>
            <a:r>
              <a:rPr lang="en-PH" dirty="0" smtClean="0"/>
              <a:t>.</a:t>
            </a:r>
          </a:p>
        </p:txBody>
      </p:sp>
    </p:spTree>
    <p:extLst>
      <p:ext uri="{BB962C8B-B14F-4D97-AF65-F5344CB8AC3E}">
        <p14:creationId xmlns:p14="http://schemas.microsoft.com/office/powerpoint/2010/main" xmlns="" val="2310088928"/>
      </p:ext>
    </p:extLst>
  </p:cSld>
  <p:clrMapOvr>
    <a:masterClrMapping/>
  </p:clrMapOvr>
  <p:transition spd="med">
    <p:blinds/>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smtClean="0"/>
              <a:t>Generalizability</a:t>
            </a:r>
            <a:endParaRPr lang="en-PH" i="1" dirty="0"/>
          </a:p>
        </p:txBody>
      </p:sp>
      <p:sp>
        <p:nvSpPr>
          <p:cNvPr id="3" name="Content Placeholder 2"/>
          <p:cNvSpPr>
            <a:spLocks noGrp="1"/>
          </p:cNvSpPr>
          <p:nvPr>
            <p:ph idx="1"/>
          </p:nvPr>
        </p:nvSpPr>
        <p:spPr/>
        <p:txBody>
          <a:bodyPr>
            <a:normAutofit/>
          </a:bodyPr>
          <a:lstStyle/>
          <a:p>
            <a:pPr marL="0" indent="0" algn="ctr">
              <a:buNone/>
            </a:pPr>
            <a:r>
              <a:rPr lang="en-PH" dirty="0" smtClean="0"/>
              <a:t>When the sample does </a:t>
            </a:r>
            <a:r>
              <a:rPr lang="en-PH" b="1" dirty="0" smtClean="0">
                <a:solidFill>
                  <a:srgbClr val="C00000"/>
                </a:solidFill>
              </a:rPr>
              <a:t>represent the whole population</a:t>
            </a:r>
            <a:r>
              <a:rPr lang="en-PH" dirty="0" smtClean="0"/>
              <a:t>, the result are said to be </a:t>
            </a:r>
            <a:r>
              <a:rPr lang="en-PH" b="1" dirty="0" smtClean="0">
                <a:solidFill>
                  <a:srgbClr val="C00000"/>
                </a:solidFill>
              </a:rPr>
              <a:t>generalizable</a:t>
            </a:r>
            <a:r>
              <a:rPr lang="en-PH" dirty="0" smtClean="0"/>
              <a:t> or to have generalizability.</a:t>
            </a:r>
          </a:p>
          <a:p>
            <a:pPr marL="0" indent="0" algn="just">
              <a:buNone/>
            </a:pPr>
            <a:endParaRPr lang="en-PH" dirty="0"/>
          </a:p>
        </p:txBody>
      </p:sp>
    </p:spTree>
    <p:extLst>
      <p:ext uri="{BB962C8B-B14F-4D97-AF65-F5344CB8AC3E}">
        <p14:creationId xmlns:p14="http://schemas.microsoft.com/office/powerpoint/2010/main" xmlns="" val="2495857037"/>
      </p:ext>
    </p:extLst>
  </p:cSld>
  <p:clrMapOvr>
    <a:masterClrMapping/>
  </p:clrMapOvr>
  <p:transition spd="med">
    <p:blinds/>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Common views of the Research Process</a:t>
            </a:r>
            <a:endParaRPr lang="en-PH" dirty="0"/>
          </a:p>
        </p:txBody>
      </p:sp>
      <p:sp>
        <p:nvSpPr>
          <p:cNvPr id="3" name="Content Placeholder 2"/>
          <p:cNvSpPr>
            <a:spLocks noGrp="1"/>
          </p:cNvSpPr>
          <p:nvPr>
            <p:ph idx="1"/>
          </p:nvPr>
        </p:nvSpPr>
        <p:spPr/>
        <p:txBody>
          <a:bodyPr>
            <a:normAutofit/>
          </a:bodyPr>
          <a:lstStyle/>
          <a:p>
            <a:r>
              <a:rPr lang="da-DK" b="1" dirty="0" smtClean="0">
                <a:solidFill>
                  <a:srgbClr val="C00000"/>
                </a:solidFill>
              </a:rPr>
              <a:t>Sequential</a:t>
            </a:r>
          </a:p>
          <a:p>
            <a:pPr lvl="1"/>
            <a:r>
              <a:rPr lang="da-DK" dirty="0" smtClean="0"/>
              <a:t>Simples view of all</a:t>
            </a:r>
          </a:p>
          <a:p>
            <a:pPr lvl="1"/>
            <a:r>
              <a:rPr lang="da-DK" dirty="0" smtClean="0"/>
              <a:t>A series of activities are performed one after another as a ”fixed, linear series of stages”.</a:t>
            </a:r>
          </a:p>
          <a:p>
            <a:pPr lvl="1"/>
            <a:r>
              <a:rPr lang="da-DK" dirty="0" smtClean="0"/>
              <a:t>Systematic process model of seven unique sequential steps (Sharp </a:t>
            </a:r>
            <a:r>
              <a:rPr lang="da-DK" i="1" dirty="0" smtClean="0"/>
              <a:t>et al.</a:t>
            </a:r>
            <a:r>
              <a:rPr lang="da-DK" dirty="0" smtClean="0"/>
              <a:t> (2002: 17).)</a:t>
            </a:r>
          </a:p>
        </p:txBody>
      </p:sp>
    </p:spTree>
  </p:cSld>
  <p:clrMapOvr>
    <a:masterClrMapping/>
  </p:clrMapOvr>
  <p:transition spd="med">
    <p:blinds/>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PH" dirty="0" smtClean="0"/>
              <a:t>Concept of Significance</a:t>
            </a:r>
            <a:endParaRPr lang="en-PH" dirty="0"/>
          </a:p>
        </p:txBody>
      </p:sp>
      <p:sp>
        <p:nvSpPr>
          <p:cNvPr id="5" name="Text Placeholder 4"/>
          <p:cNvSpPr>
            <a:spLocks noGrp="1"/>
          </p:cNvSpPr>
          <p:nvPr>
            <p:ph type="body" idx="1"/>
          </p:nvPr>
        </p:nvSpPr>
        <p:spPr/>
        <p:txBody>
          <a:bodyPr/>
          <a:lstStyle/>
          <a:p>
            <a:endParaRPr lang="en-PH" dirty="0"/>
          </a:p>
        </p:txBody>
      </p:sp>
    </p:spTree>
    <p:extLst>
      <p:ext uri="{BB962C8B-B14F-4D97-AF65-F5344CB8AC3E}">
        <p14:creationId xmlns:p14="http://schemas.microsoft.com/office/powerpoint/2010/main" xmlns="" val="4165144215"/>
      </p:ext>
    </p:extLst>
  </p:cSld>
  <p:clrMapOvr>
    <a:masterClrMapping/>
  </p:clrMapOvr>
  <mc:AlternateContent xmlns:mc="http://schemas.openxmlformats.org/markup-compatibility/2006">
    <mc:Choice xmlns:p14="http://schemas.microsoft.com/office/powerpoint/2010/main" xmlns="" Requires="p14">
      <p:transition spd="slow" p14:dur="1250">
        <p:blinds dir="vert"/>
      </p:transition>
    </mc:Choice>
    <mc:Fallback>
      <p:transition spd="slow">
        <p:blinds dir="vert"/>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PH" dirty="0" smtClean="0"/>
              <a:t>Significance</a:t>
            </a:r>
            <a:endParaRPr lang="en-PH" dirty="0"/>
          </a:p>
        </p:txBody>
      </p:sp>
      <p:sp>
        <p:nvSpPr>
          <p:cNvPr id="5" name="Content Placeholder 4"/>
          <p:cNvSpPr>
            <a:spLocks noGrp="1"/>
          </p:cNvSpPr>
          <p:nvPr>
            <p:ph idx="1"/>
          </p:nvPr>
        </p:nvSpPr>
        <p:spPr/>
        <p:txBody>
          <a:bodyPr/>
          <a:lstStyle/>
          <a:p>
            <a:pPr marL="0" indent="0" algn="ctr">
              <a:buNone/>
            </a:pPr>
            <a:r>
              <a:rPr lang="en-PH" dirty="0" smtClean="0"/>
              <a:t>Measure of </a:t>
            </a:r>
            <a:r>
              <a:rPr lang="en-PH" b="1" dirty="0" smtClean="0">
                <a:solidFill>
                  <a:srgbClr val="C00000"/>
                </a:solidFill>
              </a:rPr>
              <a:t>how much work </a:t>
            </a:r>
            <a:r>
              <a:rPr lang="en-PH" dirty="0" smtClean="0"/>
              <a:t>a researcher is willing to take when reaching a conclusion about the relationship between variables</a:t>
            </a:r>
            <a:endParaRPr lang="en-PH" dirty="0"/>
          </a:p>
          <a:p>
            <a:pPr marL="0" indent="0" algn="just">
              <a:buNone/>
            </a:pPr>
            <a:endParaRPr lang="en-PH" b="1" dirty="0"/>
          </a:p>
        </p:txBody>
      </p:sp>
    </p:spTree>
    <p:extLst>
      <p:ext uri="{BB962C8B-B14F-4D97-AF65-F5344CB8AC3E}">
        <p14:creationId xmlns:p14="http://schemas.microsoft.com/office/powerpoint/2010/main" xmlns="" val="3666716000"/>
      </p:ext>
    </p:extLst>
  </p:cSld>
  <p:clrMapOvr>
    <a:masterClrMapping/>
  </p:clrMapOvr>
  <p:transition spd="med">
    <p:blinds/>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Statistical Significance</a:t>
            </a:r>
            <a:endParaRPr lang="en-PH" dirty="0"/>
          </a:p>
        </p:txBody>
      </p:sp>
      <p:sp>
        <p:nvSpPr>
          <p:cNvPr id="3" name="Content Placeholder 2"/>
          <p:cNvSpPr>
            <a:spLocks noGrp="1"/>
          </p:cNvSpPr>
          <p:nvPr>
            <p:ph idx="1"/>
          </p:nvPr>
        </p:nvSpPr>
        <p:spPr/>
        <p:txBody>
          <a:bodyPr>
            <a:normAutofit/>
          </a:bodyPr>
          <a:lstStyle/>
          <a:p>
            <a:pPr marL="0" indent="0" algn="ctr">
              <a:buNone/>
            </a:pPr>
            <a:r>
              <a:rPr lang="en-PH" b="1" dirty="0" smtClean="0">
                <a:solidFill>
                  <a:srgbClr val="C00000"/>
                </a:solidFill>
              </a:rPr>
              <a:t>Degree of risk </a:t>
            </a:r>
            <a:r>
              <a:rPr lang="en-PH" b="1" dirty="0" smtClean="0"/>
              <a:t>a researcher is willing to take that a </a:t>
            </a:r>
            <a:r>
              <a:rPr lang="en-PH" b="1" dirty="0" smtClean="0">
                <a:solidFill>
                  <a:srgbClr val="C00000"/>
                </a:solidFill>
              </a:rPr>
              <a:t>null hypothesis will be rejected</a:t>
            </a:r>
          </a:p>
          <a:p>
            <a:pPr marL="0" indent="0" algn="ctr">
              <a:buNone/>
            </a:pPr>
            <a:endParaRPr lang="en-PH" b="1" dirty="0" smtClean="0"/>
          </a:p>
          <a:p>
            <a:pPr algn="just"/>
            <a:r>
              <a:rPr lang="en-PH" dirty="0" smtClean="0"/>
              <a:t>Calculated </a:t>
            </a:r>
            <a:r>
              <a:rPr lang="en-PH" dirty="0"/>
              <a:t>as the probability that an effect observed in a research study is occurring because of </a:t>
            </a:r>
            <a:r>
              <a:rPr lang="en-PH" dirty="0" smtClean="0"/>
              <a:t>chance</a:t>
            </a:r>
          </a:p>
        </p:txBody>
      </p:sp>
    </p:spTree>
    <p:extLst>
      <p:ext uri="{BB962C8B-B14F-4D97-AF65-F5344CB8AC3E}">
        <p14:creationId xmlns:p14="http://schemas.microsoft.com/office/powerpoint/2010/main" xmlns="" val="2952787806"/>
      </p:ext>
    </p:extLst>
  </p:cSld>
  <p:clrMapOvr>
    <a:masterClrMapping/>
  </p:clrMapOvr>
  <p:transition spd="med">
    <p:blinds/>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Statistical Significance</a:t>
            </a:r>
            <a:endParaRPr lang="en-PH" dirty="0"/>
          </a:p>
        </p:txBody>
      </p:sp>
      <p:sp>
        <p:nvSpPr>
          <p:cNvPr id="3" name="Content Placeholder 2"/>
          <p:cNvSpPr>
            <a:spLocks noGrp="1"/>
          </p:cNvSpPr>
          <p:nvPr>
            <p:ph idx="1"/>
          </p:nvPr>
        </p:nvSpPr>
        <p:spPr/>
        <p:txBody>
          <a:bodyPr>
            <a:normAutofit/>
          </a:bodyPr>
          <a:lstStyle/>
          <a:p>
            <a:pPr algn="just"/>
            <a:r>
              <a:rPr lang="en-PH" dirty="0" smtClean="0"/>
              <a:t>Usually </a:t>
            </a:r>
            <a:r>
              <a:rPr lang="en-PH" dirty="0"/>
              <a:t>expressed as a </a:t>
            </a:r>
            <a:r>
              <a:rPr lang="en-PH" b="1" i="1" dirty="0" smtClean="0">
                <a:solidFill>
                  <a:srgbClr val="C00000"/>
                </a:solidFill>
              </a:rPr>
              <a:t>P-value</a:t>
            </a:r>
            <a:r>
              <a:rPr lang="en-PH" dirty="0" smtClean="0"/>
              <a:t>.</a:t>
            </a:r>
          </a:p>
          <a:p>
            <a:pPr algn="just"/>
            <a:endParaRPr lang="en-PH" dirty="0"/>
          </a:p>
          <a:p>
            <a:pPr marL="0" indent="0" algn="just">
              <a:buNone/>
            </a:pPr>
            <a:r>
              <a:rPr lang="en-PH" i="1" dirty="0" smtClean="0">
                <a:solidFill>
                  <a:srgbClr val="C00000"/>
                </a:solidFill>
              </a:rPr>
              <a:t>The </a:t>
            </a:r>
            <a:r>
              <a:rPr lang="en-PH" i="1" dirty="0">
                <a:solidFill>
                  <a:srgbClr val="C00000"/>
                </a:solidFill>
              </a:rPr>
              <a:t>smaller the P-value, the less likely it is that the results are due to chance </a:t>
            </a:r>
            <a:r>
              <a:rPr lang="en-PH" i="1" dirty="0"/>
              <a:t>(and more likely that the results are true). Researchers generally believe the results are probably true if the statistical significance is a P-value less than 0.05 (</a:t>
            </a:r>
            <a:r>
              <a:rPr lang="en-PH" i="1" dirty="0" smtClean="0"/>
              <a:t>p &lt; .</a:t>
            </a:r>
            <a:r>
              <a:rPr lang="en-PH" i="1" dirty="0"/>
              <a:t>05</a:t>
            </a:r>
            <a:r>
              <a:rPr lang="en-PH" i="1" dirty="0" smtClean="0"/>
              <a:t>)</a:t>
            </a:r>
            <a:endParaRPr lang="en-PH" i="1" dirty="0"/>
          </a:p>
        </p:txBody>
      </p:sp>
    </p:spTree>
    <p:extLst>
      <p:ext uri="{BB962C8B-B14F-4D97-AF65-F5344CB8AC3E}">
        <p14:creationId xmlns:p14="http://schemas.microsoft.com/office/powerpoint/2010/main" xmlns="" val="3287603452"/>
      </p:ext>
    </p:extLst>
  </p:cSld>
  <p:clrMapOvr>
    <a:masterClrMapping/>
  </p:clrMapOvr>
  <p:transition spd="med">
    <p:blinds/>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PH" dirty="0" smtClean="0"/>
              <a:t>The Research Process</a:t>
            </a:r>
            <a:endParaRPr lang="en-PH" dirty="0"/>
          </a:p>
        </p:txBody>
      </p:sp>
      <p:sp>
        <p:nvSpPr>
          <p:cNvPr id="3" name="Subtitle 2"/>
          <p:cNvSpPr>
            <a:spLocks noGrp="1"/>
          </p:cNvSpPr>
          <p:nvPr>
            <p:ph type="subTitle" idx="1"/>
          </p:nvPr>
        </p:nvSpPr>
        <p:spPr/>
        <p:txBody>
          <a:bodyPr/>
          <a:lstStyle/>
          <a:p>
            <a:r>
              <a:rPr lang="en-PH" dirty="0" smtClean="0"/>
              <a:t>Coming to Terms</a:t>
            </a:r>
            <a:endParaRPr lang="en-PH" dirty="0"/>
          </a:p>
        </p:txBody>
      </p:sp>
    </p:spTree>
    <p:extLst>
      <p:ext uri="{BB962C8B-B14F-4D97-AF65-F5344CB8AC3E}">
        <p14:creationId xmlns:p14="http://schemas.microsoft.com/office/powerpoint/2010/main" xmlns="" val="3580806375"/>
      </p:ext>
    </p:extLst>
  </p:cSld>
  <p:clrMapOvr>
    <a:masterClrMapping/>
  </p:clrMapOvr>
  <p:transition spd="slow">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Common views of the Research Process</a:t>
            </a:r>
            <a:endParaRPr lang="en-PH" dirty="0"/>
          </a:p>
        </p:txBody>
      </p:sp>
      <p:sp>
        <p:nvSpPr>
          <p:cNvPr id="3" name="Content Placeholder 2"/>
          <p:cNvSpPr>
            <a:spLocks noGrp="1"/>
          </p:cNvSpPr>
          <p:nvPr>
            <p:ph idx="1"/>
          </p:nvPr>
        </p:nvSpPr>
        <p:spPr/>
        <p:txBody>
          <a:bodyPr>
            <a:normAutofit fontScale="92500" lnSpcReduction="10000"/>
          </a:bodyPr>
          <a:lstStyle/>
          <a:p>
            <a:pPr lvl="1"/>
            <a:r>
              <a:rPr lang="da-DK" dirty="0" smtClean="0"/>
              <a:t>Systematic process model (Sharp </a:t>
            </a:r>
            <a:r>
              <a:rPr lang="da-DK" i="1" dirty="0" smtClean="0"/>
              <a:t>et al.</a:t>
            </a:r>
            <a:r>
              <a:rPr lang="da-DK" dirty="0" smtClean="0"/>
              <a:t> (2002: 17).)</a:t>
            </a:r>
          </a:p>
          <a:p>
            <a:pPr lvl="2"/>
            <a:r>
              <a:rPr lang="da-DK" i="1" dirty="0" smtClean="0">
                <a:solidFill>
                  <a:srgbClr val="FF0000"/>
                </a:solidFill>
              </a:rPr>
              <a:t>Identify the broad area of study.</a:t>
            </a:r>
          </a:p>
          <a:p>
            <a:pPr lvl="2"/>
            <a:r>
              <a:rPr lang="da-DK" i="1" dirty="0" smtClean="0">
                <a:solidFill>
                  <a:srgbClr val="FF0000"/>
                </a:solidFill>
              </a:rPr>
              <a:t>Select a research topic.</a:t>
            </a:r>
          </a:p>
          <a:p>
            <a:pPr lvl="2"/>
            <a:r>
              <a:rPr lang="da-DK" i="1" dirty="0" smtClean="0">
                <a:solidFill>
                  <a:srgbClr val="FF0000"/>
                </a:solidFill>
              </a:rPr>
              <a:t>Decide on an approach.</a:t>
            </a:r>
          </a:p>
          <a:p>
            <a:pPr lvl="2"/>
            <a:r>
              <a:rPr lang="da-DK" i="1" dirty="0" smtClean="0">
                <a:solidFill>
                  <a:srgbClr val="FF0000"/>
                </a:solidFill>
              </a:rPr>
              <a:t>Plan how you will perform the research.</a:t>
            </a:r>
          </a:p>
          <a:p>
            <a:pPr lvl="2"/>
            <a:r>
              <a:rPr lang="da-DK" i="1" dirty="0" smtClean="0">
                <a:solidFill>
                  <a:srgbClr val="FF0000"/>
                </a:solidFill>
              </a:rPr>
              <a:t>Gather data and information</a:t>
            </a:r>
          </a:p>
          <a:p>
            <a:pPr lvl="2"/>
            <a:r>
              <a:rPr lang="da-DK" i="1" dirty="0" smtClean="0">
                <a:solidFill>
                  <a:srgbClr val="FF0000"/>
                </a:solidFill>
              </a:rPr>
              <a:t>Analyse and interpret these data.</a:t>
            </a:r>
          </a:p>
          <a:p>
            <a:pPr lvl="2"/>
            <a:r>
              <a:rPr lang="da-DK" i="1" dirty="0" smtClean="0">
                <a:solidFill>
                  <a:srgbClr val="FF0000"/>
                </a:solidFill>
              </a:rPr>
              <a:t>Present the results and findings.</a:t>
            </a:r>
          </a:p>
          <a:p>
            <a:pPr lvl="1"/>
            <a:r>
              <a:rPr lang="da-DK" dirty="0" smtClean="0"/>
              <a:t>Sharp </a:t>
            </a:r>
            <a:r>
              <a:rPr lang="da-DK" i="1" dirty="0" smtClean="0"/>
              <a:t>et al</a:t>
            </a:r>
            <a:r>
              <a:rPr lang="da-DK" dirty="0" smtClean="0"/>
              <a:t>. admit that </a:t>
            </a:r>
            <a:r>
              <a:rPr lang="da-DK" dirty="0" smtClean="0"/>
              <a:t>repetition </a:t>
            </a:r>
            <a:r>
              <a:rPr lang="da-DK" dirty="0" smtClean="0"/>
              <a:t>and cycles may take place during this process.  How and when this </a:t>
            </a:r>
            <a:r>
              <a:rPr lang="da-DK" dirty="0" smtClean="0"/>
              <a:t>repetition </a:t>
            </a:r>
            <a:r>
              <a:rPr lang="da-DK" dirty="0" smtClean="0"/>
              <a:t>takes place is not explicitly defined.</a:t>
            </a:r>
          </a:p>
        </p:txBody>
      </p:sp>
    </p:spTree>
  </p:cSld>
  <p:clrMapOvr>
    <a:masterClrMapping/>
  </p:clrMapOvr>
  <p:transition spd="med">
    <p:blinds/>
  </p:transition>
  <p:timing>
    <p:tnLst>
      <p:par>
        <p:cTn id="1" dur="indefinite" restart="never" nodeType="tmRoot"/>
      </p:par>
    </p:tnLst>
  </p:timing>
</p:sld>
</file>

<file path=ppt/theme/theme1.xml><?xml version="1.0" encoding="utf-8"?>
<a:theme xmlns:a="http://schemas.openxmlformats.org/drawingml/2006/main" name="Temoto-kun">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Temoto-kun 5">
      <a:majorFont>
        <a:latin typeface="Segoe UI"/>
        <a:ea typeface="A-OTF 新ゴ Pr5 R"/>
        <a:cs typeface=""/>
      </a:majorFont>
      <a:minorFont>
        <a:latin typeface="Calibri"/>
        <a:ea typeface="A-OTF ゴシックMB101 Pr5 R"/>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Temoto-kun</Template>
  <TotalTime>1362</TotalTime>
  <Words>3304</Words>
  <Application>Microsoft Office PowerPoint</Application>
  <PresentationFormat>On-screen Show (4:3)</PresentationFormat>
  <Paragraphs>491</Paragraphs>
  <Slides>84</Slides>
  <Notes>5</Notes>
  <HiddenSlides>0</HiddenSlides>
  <MMClips>0</MMClips>
  <ScaleCrop>false</ScaleCrop>
  <HeadingPairs>
    <vt:vector size="4" baseType="variant">
      <vt:variant>
        <vt:lpstr>Theme</vt:lpstr>
      </vt:variant>
      <vt:variant>
        <vt:i4>2</vt:i4>
      </vt:variant>
      <vt:variant>
        <vt:lpstr>Slide Titles</vt:lpstr>
      </vt:variant>
      <vt:variant>
        <vt:i4>84</vt:i4>
      </vt:variant>
    </vt:vector>
  </HeadingPairs>
  <TitlesOfParts>
    <vt:vector size="86" baseType="lpstr">
      <vt:lpstr>Temoto-kun</vt:lpstr>
      <vt:lpstr>Office Theme</vt:lpstr>
      <vt:lpstr>The Research Process</vt:lpstr>
      <vt:lpstr>A Journey</vt:lpstr>
      <vt:lpstr>The Research Process</vt:lpstr>
      <vt:lpstr>Process of Knowing</vt:lpstr>
      <vt:lpstr>Slide 5</vt:lpstr>
      <vt:lpstr>Taking the Path</vt:lpstr>
      <vt:lpstr>Common views of the Research Process</vt:lpstr>
      <vt:lpstr>Common views of the Research Process</vt:lpstr>
      <vt:lpstr>Common views of the Research Process</vt:lpstr>
      <vt:lpstr>Common views of the Research Process</vt:lpstr>
      <vt:lpstr>Common views of the Research Process</vt:lpstr>
      <vt:lpstr>Common views of the Research Process</vt:lpstr>
      <vt:lpstr>Common views of the Research Process</vt:lpstr>
      <vt:lpstr>Common views of the Research Process</vt:lpstr>
      <vt:lpstr>Slide 15</vt:lpstr>
      <vt:lpstr>Common views of the Research Process</vt:lpstr>
      <vt:lpstr>Research Process (Kothari, 2004)</vt:lpstr>
      <vt:lpstr>Steps in Research Process</vt:lpstr>
      <vt:lpstr>Step 1. Formulating the research problem</vt:lpstr>
      <vt:lpstr>Formulating a Research Problem</vt:lpstr>
      <vt:lpstr>The Research Problem</vt:lpstr>
      <vt:lpstr>SMART</vt:lpstr>
      <vt:lpstr>Problem Statement</vt:lpstr>
      <vt:lpstr>Problem Statement</vt:lpstr>
      <vt:lpstr>Problem Statement (Sample1)</vt:lpstr>
      <vt:lpstr>Problem Statement (Sample1)</vt:lpstr>
      <vt:lpstr>Problem Statement (Sample2)</vt:lpstr>
      <vt:lpstr>Slide 28</vt:lpstr>
      <vt:lpstr>Slide 29</vt:lpstr>
      <vt:lpstr>Slide 30</vt:lpstr>
      <vt:lpstr>Criteria for Choosing a Topic</vt:lpstr>
      <vt:lpstr>Sources of Research Problem</vt:lpstr>
      <vt:lpstr>Formulating Research Hypothesis</vt:lpstr>
      <vt:lpstr>Slide 34</vt:lpstr>
      <vt:lpstr>Slide 35</vt:lpstr>
      <vt:lpstr>Hypothesis</vt:lpstr>
      <vt:lpstr>Hypothesis (Sample)</vt:lpstr>
      <vt:lpstr>Hypothesis (Sample)</vt:lpstr>
      <vt:lpstr>Hypotheses</vt:lpstr>
      <vt:lpstr>Hypothesis</vt:lpstr>
      <vt:lpstr>Null Hypothesis (H0)</vt:lpstr>
      <vt:lpstr>Research Hypothesis (H1)</vt:lpstr>
      <vt:lpstr>Types of Research Hypothesis</vt:lpstr>
      <vt:lpstr>Purposes of Research Hypothesis</vt:lpstr>
      <vt:lpstr>Purpose of Research Hypothesis (cont’d)</vt:lpstr>
      <vt:lpstr>Null Hypothesis v. Research Hypothesis</vt:lpstr>
      <vt:lpstr>What Makes a GOOD Hypothesis?</vt:lpstr>
      <vt:lpstr>All About Variables</vt:lpstr>
      <vt:lpstr>Variables</vt:lpstr>
      <vt:lpstr>Data and Observed Values</vt:lpstr>
      <vt:lpstr>Qualitative and Quantitative Data</vt:lpstr>
      <vt:lpstr>Qualitative and Quantitative Data</vt:lpstr>
      <vt:lpstr>Types of Variables</vt:lpstr>
      <vt:lpstr>Discrete and Continuous Variables</vt:lpstr>
      <vt:lpstr>Dependent and Independent Variables</vt:lpstr>
      <vt:lpstr>Dependent Variable</vt:lpstr>
      <vt:lpstr>Dependent Variable (cont’d)</vt:lpstr>
      <vt:lpstr>Independent Variable</vt:lpstr>
      <vt:lpstr>Independent Variable (cont’d)</vt:lpstr>
      <vt:lpstr>Independent Variables (cont’d)</vt:lpstr>
      <vt:lpstr>Independent  &amp; Dependent Variables</vt:lpstr>
      <vt:lpstr>Factorial Design</vt:lpstr>
      <vt:lpstr>Confounding Variables</vt:lpstr>
      <vt:lpstr>Control Variable</vt:lpstr>
      <vt:lpstr>Extraneous Variables</vt:lpstr>
      <vt:lpstr>There are four types of extraneous variables:</vt:lpstr>
      <vt:lpstr>four types of extraneous variables</vt:lpstr>
      <vt:lpstr>four types of extraneous variables</vt:lpstr>
      <vt:lpstr>four types of extraneous variables</vt:lpstr>
      <vt:lpstr>Example:</vt:lpstr>
      <vt:lpstr>Extraneous Variables</vt:lpstr>
      <vt:lpstr>Moderator Variable</vt:lpstr>
      <vt:lpstr>Level of Measurement</vt:lpstr>
      <vt:lpstr>Level of Measurement</vt:lpstr>
      <vt:lpstr>Level of Measurement</vt:lpstr>
      <vt:lpstr>Samples and Populations</vt:lpstr>
      <vt:lpstr>Samples and Populations</vt:lpstr>
      <vt:lpstr>Samples and Populations (cont’d)</vt:lpstr>
      <vt:lpstr>Generalizability</vt:lpstr>
      <vt:lpstr>Concept of Significance</vt:lpstr>
      <vt:lpstr>Significance</vt:lpstr>
      <vt:lpstr>Statistical Significance</vt:lpstr>
      <vt:lpstr>Statistical Significance</vt:lpstr>
      <vt:lpstr>The Research Process</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Research Process</dc:title>
  <dc:creator>CCMIT Faculty</dc:creator>
  <cp:lastModifiedBy>GiselaMay</cp:lastModifiedBy>
  <cp:revision>140</cp:revision>
  <dcterms:created xsi:type="dcterms:W3CDTF">2013-07-03T02:03:50Z</dcterms:created>
  <dcterms:modified xsi:type="dcterms:W3CDTF">2017-07-24T22:36:13Z</dcterms:modified>
</cp:coreProperties>
</file>