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Distribuições de Probabilidade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Jaqueline V Moreira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Exponential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 x lambda_1_5    lambda_3    lambda_6    lambda_12    lambda.18    lambda_24
## 1   0 0.02500000 0.050000000 0.100000000 0.2000000000 3.000000e-01 4.000000e-01
## 2   1 0.02438275 0.047561471 0.090483742 0.1637461506 2.222455e-01 2.681280e-01
## 3   2 0.02378074 0.045241871 0.081873075 0.1340640092 1.646435e-01 1.797316e-01
## 4   3 0.02319359 0.043035399 0.074081822 0.1097623272 1.219709e-01 1.204777e-01
## 5   4 0.02262094 0.040936538 0.067032005 0.0898657928 9.035826e-02 8.075861e-02
## 6   5 0.02206242 0.038940039 0.060653066 0.0735758882 6.693905e-02 5.413411e-02
## 7   6 0.02151770 0.037040911 0.054881164 0.0602388424 4.958967e-02 3.628718e-02
## 8   7 0.02098643 0.035234404 0.049658530 0.0493193928 3.673693e-02 2.432403e-02
## 9   8 0.02046827 0.033516002 0.044932896 0.0403793036 2.721539e-02 1.630488e-02
## 10  9 0.01996291 0.031881408 0.040656966 0.0330597776 2.016165e-02 1.092949e-02
## 11 10 0.01947002 0.030326533 0.036787944 0.0270670566 1.493612e-02 7.326256e-03
## 12 11 0.01898930 0.028847491 0.033287108 0.0221606317 1.106495e-02 4.910936e-03
## 13 12 0.01852046 0.027440582 0.030119421 0.0181435907 8.197117e-03 3.291899e-03
## 14 13 0.01806318 0.026102289 0.027253179 0.0148547156 6.072573e-03 2.206626e-03
## 15 14 0.01761720 0.024829265 0.024659696 0.0121620125 4.498673e-03 1.479145e-03
## 16 15 0.01718223 0.023618328 0.022313016 0.0099574137 3.332699e-03 9.915009e-04
## 17 16 0.01675800 0.022466448 0.020189652 0.0081524408 2.468924e-03 6.646229e-04
## 18 17 0.01634424 0.021370747 0.018268352 0.0066746540 1.829024e-03 4.455101e-04
## 19 18 0.01594070 0.020328483 0.016529889 0.0054647445 1.354974e-03 2.986343e-04
## 20 19 0.01554713 0.019337051 0.014956862 0.0044741544 1.003790e-03 2.001806e-04
## 21 20 0.01516327 0.018393972 0.013533528 0.0036631278 7.436257e-04 1.341851e-04
## 22 21 0.01478888 0.017496887 0.012245643 0.0029991154 5.508914e-04 8.994693e-05
## 23 22 0.01442375 0.016643554 0.011080316 0.0024554680 4.081104e-04 6.029323e-05
## 24 23 0.01406762 0.015831838 0.010025884 0.0020103671 3.023356e-04 4.041576e-05
## 25 24 0.01372029 0.015059711 0.009071795 0.0016459494 2.239757e-04 2.709149e-05
## 26 25 0.01338154 0.014325240 0.008208500 0.0013475894 1.659253e-04 1.815997e-05
## 27 26 0.01305114 0.013626590 0.007427358 0.0011033129 1.229205e-04 1.217299e-05
## 28 27 0.01272891 0.012962013 0.006720551 0.0009033162 9.106174e-05 8.159801e-06
## 29 28 0.01241463 0.012329848 0.006081006 0.0007395727 6.746020e-05 5.469678e-06
## 30 29 0.01210811 0.011728514 0.005502322 0.0006055109 4.997574e-05 3.666435e-06
## 31 30 0.01180916 0.011156508 0.004978707 0.0004957504 3.702294e-05 2.457685e-06
## 32 31 0.01151759 0.010612399 0.004504920 0.0004058861 2.742727e-05 1.647435e-06
## 33 32 0.01123322 0.010094826 0.004076220 0.0003323115 2.031862e-05 1.104309e-06
## 34 33 0.01095587 0.009602495 0.003688317 0.0002720736 1.505240e-05 7.402405e-07
## 35 34 0.01068537 0.009134176 0.003337327 0.0002227550 1.115110e-05 4.961980e-07
## 36 35 0.01042155 0.008688697 0.003019738 0.0001823764 8.260935e-06 3.326115e-07
##       lambda_30
## 1  5.000000e-01
## 2  3.032653e-01
## 3  1.839397e-01
## 4  1.115651e-01
## 5  6.766764e-02
## 6  4.104250e-02
## 7  2.489353e-02
## 8  1.509869e-02
## 9  9.157819e-03
## 10 5.554498e-03
## 11 3.368973e-03
## 12 2.043386e-03
## 13 1.239376e-03
## 14 7.517196e-04
## 15 4.559410e-04
## 16 2.765422e-04
## 17 1.677313e-04
## 18 1.017342e-04
## 19 6.170490e-05
## 20 3.742591e-05
## 21 2.269996e-05
## 22 1.376822e-05
## 23 8.350850e-06
## 24 5.065047e-06
## 25 3.072106e-06
## 26 1.863327e-06
## 27 1.130165e-06
## 28 6.854795e-07
## 29 4.157644e-07
## 30 2.521738e-07
## 31 1.529512e-07
## 32 9.276957e-08
## 33 5.626759e-08
## 34 3.412802e-08
## 35 2.069969e-08
## 36 1.255500e-08</a:t>
            </a:r>
          </a:p>
          <a:p>
            <a:pPr lvl="0" indent="0">
              <a:buNone/>
            </a:pPr>
            <a:r>
              <a:rPr>
                <a:latin typeface="Courier"/>
              </a:rPr>
              <a:t>expo_plots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expo_data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x_axis)))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Construindo gráficos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lambda_1_5,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"1.5"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lambda_1_5,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"1.5"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lambda_6,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lambda_6,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lambda_12,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"12"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lambda_12,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"12"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lambda_18,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"18"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lambda_18,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"18"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lambda_24,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"24"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lambda_24,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"24"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lambda_30,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"30"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lambda_30,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"30"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# definindo cores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latin typeface="Courier"/>
              </a:rPr>
              <a:t>Color_violet)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definindo Titulos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"Exponencial Distribution"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"with n = 35 and Lambda from 1.5 to 30"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"P(x)"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"Time for next arrival"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"λ = 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alterando aparecia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theme_classic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 i="1">
                <a:solidFill>
                  <a:srgbClr val="60A0B0"/>
                </a:solidFill>
                <a:latin typeface="Courier"/>
              </a:rPr>
              <a:t># titles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face=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"italic"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#legend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legend.position=</a:t>
            </a:r>
            <a:r>
              <a:rPr>
                <a:solidFill>
                  <a:srgbClr val="4070A0"/>
                </a:solidFill>
                <a:latin typeface="Courier"/>
              </a:rPr>
              <a:t>"top"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legend.text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#axis.line = element_line(color = "black", size = 1, linetype = 1))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#grid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panel.grid.major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#panel.grid.major.y = element_line(color = "grey", size = 0.5, linetype = 2))</a:t>
            </a:r>
            <a:br/>
            <a:br/>
            <a:r>
              <a:rPr>
                <a:latin typeface="Courier"/>
              </a:rPr>
              <a:t>expo_plots</a:t>
            </a:r>
          </a:p>
        </p:txBody>
      </p:sp>
      <p:pic>
        <p:nvPicPr>
          <p:cNvPr descr="Distrib-prob-powerpoint_files/figure-pptx/Expo%20lambda%20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Unique visitors arrive at a certain site by a Poisson distribution at an average rate of 3 per hour.</a:t>
            </a:r>
          </a:p>
          <a:p>
            <a:pPr lvl="0" indent="0" marL="0">
              <a:buNone/>
            </a:pPr>
            <a:r>
              <a:rPr/>
              <a:t>the average rate of an poisson distribution is lambda so in this case lambda is iqual to 3/hour</a:t>
            </a:r>
          </a:p>
          <a:p>
            <a:pPr lvl="0" indent="0" marL="0">
              <a:buNone/>
            </a:pPr>
            <a:r>
              <a:rPr/>
              <a:t>What is the probability that the next visitor arrives:</a:t>
            </a:r>
          </a:p>
          <a:p>
            <a:pPr lvl="0" indent="-342900" marL="342900">
              <a:buAutoNum type="alphaLcParenR"/>
            </a:pPr>
            <a:r>
              <a:rPr/>
              <a:t>Within 10 mins</a:t>
            </a:r>
          </a:p>
          <a:p>
            <a:pPr lvl="0" indent="-342900" marL="342900">
              <a:buAutoNum type="alphaLcParenR"/>
            </a:pPr>
            <a:r>
              <a:rPr/>
              <a:t>after 30 mins passes</a:t>
            </a:r>
          </a:p>
          <a:p>
            <a:pPr lvl="0" indent="-342900" marL="342900">
              <a:buAutoNum type="alphaLcParenR"/>
            </a:pPr>
            <a:r>
              <a:rPr/>
              <a:t>between 40 and 60 mins</a:t>
            </a:r>
          </a:p>
          <a:p>
            <a:pPr lvl="0" indent="0" marL="0">
              <a:buNone/>
            </a:pPr>
            <a:r>
              <a:rPr/>
              <a:t>The questions references the time interval for the next arrival NOT THE AMOUNT OF VISITORS. In this case, the exponential distribution will be used.</a:t>
            </a:r>
          </a:p>
          <a:p>
            <a:pPr lvl="0" indent="0" marL="0">
              <a:buNone/>
            </a:pPr>
            <a:r>
              <a:rPr/>
              <a:t>lambda of 3 means that 3 visitors arrive by hour or one visitor every 20 min on average. To make the graph more intuitive, the scale will be build in terms of minutes.</a:t>
            </a:r>
          </a:p>
          <a:p>
            <a:pPr lvl="0" indent="0" marL="0">
              <a:buNone/>
            </a:pPr>
            <a:r>
              <a:rPr/>
              <a:t>3 per hour = 3/60 = 0.05 clientes per minute (rate in the graph)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x_axis     lambda_3
## 1        0 5.000000e-02
## 2        1 4.756147e-02
## 3        2 4.524187e-02
## 4        3 4.303540e-02
## 5        4 4.093654e-02
## 6        5 3.894004e-02
## 7        6 3.704091e-02
## 8        7 3.523440e-02
## 9        8 3.351600e-02
## 10       9 3.188141e-02
## 11      10 3.032653e-02
## 12      11 2.884749e-02
## 13      12 2.744058e-02
## 14      13 2.610229e-02
## 15      14 2.482927e-02
## 16      15 2.361833e-02
## 17      16 2.246645e-02
## 18      17 2.137075e-02
## 19      18 2.032848e-02
## 20      19 1.933705e-02
## 21      20 1.839397e-02
## 22      21 1.749689e-02
## 23      22 1.664355e-02
## 24      23 1.583184e-02
## 25      24 1.505971e-02
## 26      25 1.432524e-02
## 27      26 1.362659e-02
## 28      27 1.296201e-02
## 29      28 1.232985e-02
## 30      29 1.172851e-02
## 31      30 1.115651e-02
## 32      31 1.061240e-02
## 33      32 1.009483e-02
## 34      33 9.602495e-03
## 35      34 9.134176e-03
## 36      35 8.688697e-03
## 37      36 8.264944e-03
## 38      37 7.861858e-03
## 39      38 7.478431e-03
## 40      39 7.113704e-03
## 41      40 6.766764e-03
## 42      41 6.436745e-03
## 43      42 6.122821e-03
## 44      43 5.824208e-03
## 45      44 5.540158e-03
## 46      45 5.269961e-03
## 47      46 5.012942e-03
## 48      47 4.768458e-03
## 49      48 4.535898e-03
## 50      49 4.314679e-03
## 51      50 4.104250e-03
## 52      51 3.904083e-03
## 53      52 3.713679e-03
## 54      53 3.532561e-03
## 55      54 3.360276e-03
## 56      55 3.196393e-03
## 57      56 3.040503e-03
## 58      57 2.892216e-03
## 59      58 2.751161e-03
## 60      59 2.616985e-03
## 61      60 2.489353e-03
## 62      61 2.367946e-03
## 63      62 2.252460e-03
## 64      63 2.142606e-03
## 65      64 2.038110e-03
## 66      65 1.938710e-03
## 67      66 1.844158e-03
## 68      67 1.754218e-03
## 69      68 1.668663e-03
## 70      69 1.587282e-03
## 71      70 1.509869e-03
## 72      71 1.436232e-03
## 73      72 1.366186e-03
## 74      73 1.299556e-03
## 75      74 1.236176e-03
## 76      75 1.175887e-03
## 77      76 1.118539e-03
## 78      77 1.063987e-03
## 79      78 1.012096e-03
## 80      79 9.627351e-04
## 81      80 9.157819e-04
## 82      81 8.711187e-04
## 83      82 8.286338e-04
## 84      83 7.882208e-04
## 85      84 7.497788e-04
## 86      85 7.132117e-04
## 87      86 6.784280e-04
## 88      87 6.453406e-04
## 89      88 6.138670e-04
## 90      89 5.839283e-04
## 91      90 5.554498e-04
## 92      91 5.283602e-04
## 93      92 5.025918e-04
## 94      93 4.780801e-04
## 95      94 4.547639e-04
## 96      95 4.325848e-04
## 97      96 4.114874e-04
## 98      97 3.914189e-04
## 99      98 3.723292e-04
## 100     99 3.541704e-04
## 101    100 3.368973e-04
## 102    101 3.204667e-04
## 103    102 3.048373e-04
## 104    103 2.899702e-04
## 105    104 2.758282e-04
## 106    105 2.623759e-04
## 107    106 2.495797e-04
## 108    107 2.374075e-04
## 109    108 2.258290e-04
## 110    109 2.148152e-04
## 111    110 2.043386e-04
## 112    111 1.943729e-04
## 113    112 1.848932e-04
## 114    113 1.758758e-04
## 115    114 1.672983e-04
## 116    115 1.591390e-04
## 117    116 1.513777e-04
## 118    117 1.439950e-04
## 119    118 1.369722e-04
## 120    119 1.302920e-04
## 121    120 1.239376e-04
## 122    121 1.178931e-04
## 123    122 1.121434e-04
## 124    123 1.066741e-04
## 125    124 1.014715e-04
## 126    125 9.652271e-05
## 127    126 9.181524e-05
## 128    127 8.733736e-05
## 129    128 8.307786e-05
## 130    129 7.902611e-05
## 131    130 7.517196e-05
## 132    131 7.150578e-05
## 133    132 6.801840e-05
## 134    133 6.470111e-05
## 135    134 6.154560e-05
## 136    135 5.854398e-05
## 137    136 5.568876e-05
## 138    137 5.297278e-05
## 139    138 5.038927e-05
## 140    139 4.793176e-05
## 141    140 4.559410e-05
## 142    141 4.337045e-05
## 143    142 4.125525e-05
## 144    143 3.924320e-05
## 145    144 3.732929e-05
## 146    145 3.550872e-05
## 147    146 3.377694e-05
## 148    147 3.212962e-05
## 149    148 3.056264e-05
## 150    149 2.907208e-05
## 151    150 2.765422e-05
## 152    151 2.630551e-05
## 153    152 2.502257e-05
## 154    153 2.380221e-05
## 155    154 2.264136e-05
## 156    155 2.153713e-05
## 157    156 2.048675e-05
## 158    157 1.948760e-05
## 159    158 1.853718e-05
## 160    159 1.763311e-05
## 161    160 1.677313e-05
## 162    161 1.595510e-05
## 163    162 1.517696e-05
## 164    163 1.443677e-05
## 165    164 1.373268e-05
## 166    165 1.306293e-05
## 167    166 1.242584e-05
## 168    167 1.181983e-05
## 169    168 1.124337e-05
## 170    169 1.069502e-05
## 171    170 1.017342e-05
## 172    171 9.677255e-06
## 173    172 9.205290e-06
## 174    173 8.756342e-06
## 175    174 8.329291e-06
## 176    175 7.923066e-06
## 177    176 7.536654e-06
## 178    177 7.169087e-06
## 179    178 6.819446e-06
## 180    179 6.486858e-06
## 181    180 6.170490e-06</a:t>
            </a:r>
          </a:p>
          <a:p>
            <a:pPr lvl="0" indent="0">
              <a:buNone/>
            </a:pPr>
            <a:r>
              <a:rPr>
                <a:latin typeface="Courier"/>
              </a:rPr>
              <a:t>expo_3_plot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expo_3_df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x_axis)))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Construindo gráficos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# definindo cores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latin typeface="Courier"/>
              </a:rPr>
              <a:t>Color_violet)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definindo Titulos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"Exponencial Distribution"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"λ = 3 exponencial rate = 0.05"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"P(x)"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"Time for next arrival"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"λ = 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alterando aparecia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theme_classic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 i="1">
                <a:solidFill>
                  <a:srgbClr val="60A0B0"/>
                </a:solidFill>
                <a:latin typeface="Courier"/>
              </a:rPr>
              <a:t># titles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face=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"italic"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#legend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legend.position=</a:t>
            </a:r>
            <a:r>
              <a:rPr>
                <a:solidFill>
                  <a:srgbClr val="4070A0"/>
                </a:solidFill>
                <a:latin typeface="Courier"/>
              </a:rPr>
              <a:t>"none"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legend.text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#axis.line = element_line(color = "black", size = 1, linetype = 1))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#grid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panel.grid.major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#panel.grid.major.y = element_line(color = "grey", size = 0.5, linetype = 2))</a:t>
            </a:r>
            <a:br/>
            <a:br/>
            <a:r>
              <a:rPr>
                <a:latin typeface="Courier"/>
              </a:rPr>
              <a:t>expo_3_plot</a:t>
            </a:r>
          </a:p>
        </p:txBody>
      </p:sp>
      <p:pic>
        <p:nvPicPr>
          <p:cNvPr descr="Distrib-prob-powerpoint_files/figure-pptx/Expo%20lambda%20=%203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a) within 10 min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"P(x&lt;15) = 0.5276"</a:t>
            </a:r>
          </a:p>
          <a:p>
            <a:pPr lvl="0" indent="0">
              <a:buNone/>
            </a:pPr>
            <a:r>
              <a:rPr>
                <a:latin typeface="Courier"/>
              </a:rPr>
              <a:t>expo_3_plot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expo_3_df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x_axis)))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Construindo gráficos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#geom_point(mapping = (aes(y = lambda_3, color = "3")))+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geom_area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x_menor_15)))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annotate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"text"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"57,76%"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# definindo cores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latin typeface="Courier"/>
              </a:rPr>
              <a:t>Color_violet)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latin typeface="Courier"/>
              </a:rPr>
              <a:t>Color_violet)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definindo Titulos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"Exponencial Distribution"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"λ = 3"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"P(x)"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"Time for next arrival"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"λ = 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alterando aparecia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theme_classic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 i="1">
                <a:solidFill>
                  <a:srgbClr val="60A0B0"/>
                </a:solidFill>
                <a:latin typeface="Courier"/>
              </a:rPr>
              <a:t># titles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face=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"italic"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#legend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legend.position=</a:t>
            </a:r>
            <a:r>
              <a:rPr>
                <a:solidFill>
                  <a:srgbClr val="4070A0"/>
                </a:solidFill>
                <a:latin typeface="Courier"/>
              </a:rPr>
              <a:t>"none"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legend.text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#axis.line = element_line(color = "black", size = 1, linetype = 1))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#grid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panel.grid.major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#panel.grid.major.y = element_line(color = "grey", size = 0.5, linetype = 2))</a:t>
            </a:r>
            <a:br/>
            <a:br/>
            <a:r>
              <a:rPr>
                <a:latin typeface="Courier"/>
              </a:rPr>
              <a:t>expo_3_plot</a:t>
            </a:r>
          </a:p>
        </p:txBody>
      </p:sp>
      <p:pic>
        <p:nvPicPr>
          <p:cNvPr descr="Distrib-prob-powerpoint_files/figure-pptx/Expo%20lambda%20=%203%20within%2010%20min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b) after 30 min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"P(x&gt;30) = 0.2231"</a:t>
            </a:r>
          </a:p>
          <a:p>
            <a:pPr lvl="0" indent="0">
              <a:buNone/>
            </a:pPr>
            <a:r>
              <a:rPr>
                <a:latin typeface="Courier"/>
              </a:rPr>
              <a:t>expo_3_plot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expo_3_df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x_axis)))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Construindo gráficos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"3"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#geom_point(mapping = (aes(y = lambda_3, color = "3")))+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geom_area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x_maior_30)))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annotate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"text"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40A070"/>
                </a:solidFill>
                <a:latin typeface="Courier"/>
              </a:rPr>
              <a:t>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0.007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(expo_maior_30,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# definindo cores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latin typeface="Courier"/>
              </a:rPr>
              <a:t>Color_violet)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latin typeface="Courier"/>
              </a:rPr>
              <a:t>Color_violet)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definindo Titulos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"Exponencial Distribution"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"λ = 3"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"P(x)"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"Time for next arrival"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"λ = 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alterando aparecia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theme_classic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 i="1">
                <a:solidFill>
                  <a:srgbClr val="60A0B0"/>
                </a:solidFill>
                <a:latin typeface="Courier"/>
              </a:rPr>
              <a:t># titles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face=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"italic"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#legend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legend.position=</a:t>
            </a:r>
            <a:r>
              <a:rPr>
                <a:solidFill>
                  <a:srgbClr val="4070A0"/>
                </a:solidFill>
                <a:latin typeface="Courier"/>
              </a:rPr>
              <a:t>"none"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legend.text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#axis.line = element_line(color = "black", size = 1, linetype = 1))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#grid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panel.grid.major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#panel.grid.major.y = element_line(color = "grey", size = 0.5, linetype = 2))</a:t>
            </a:r>
            <a:br/>
            <a:br/>
            <a:r>
              <a:rPr>
                <a:latin typeface="Courier"/>
              </a:rPr>
              <a:t>expo_3_plot</a:t>
            </a:r>
          </a:p>
        </p:txBody>
      </p:sp>
      <p:pic>
        <p:nvPicPr>
          <p:cNvPr descr="Distrib-prob-powerpoint_files/figure-pptx/Expo%20lambda%20=%203%20after%2030%20min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b) between 40 and 60 min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"P(x&gt;40 e x&lt;60) = 0.0855"</a:t>
            </a:r>
          </a:p>
          <a:p>
            <a:pPr lvl="0" indent="0">
              <a:buNone/>
            </a:pPr>
            <a:r>
              <a:rPr>
                <a:latin typeface="Courier"/>
              </a:rPr>
              <a:t>expo_3_60_plot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expo_3_df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x_axis)))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Construindo gráficos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#geom_line(mapping = (aes(y = lambda_3, color = "3")), linewidth = 0.9)+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#geom_point(mapping = (aes(y = lambda_3, color = "3")))+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geom_area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x_menor_60)))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annotate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"text"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# definindo cores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latin typeface="Courier"/>
              </a:rPr>
              <a:t>color_urban)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latin typeface="Courier"/>
              </a:rPr>
              <a:t>color_urban)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definindo Titulos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"Exponencial Distribution"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"λ = 3"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"P(x)"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"Time for next arrival"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"λ = 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alterando aparecia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theme_classic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 i="1">
                <a:solidFill>
                  <a:srgbClr val="60A0B0"/>
                </a:solidFill>
                <a:latin typeface="Courier"/>
              </a:rPr>
              <a:t># titles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face=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"italic"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#legend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legend.position=</a:t>
            </a:r>
            <a:r>
              <a:rPr>
                <a:solidFill>
                  <a:srgbClr val="4070A0"/>
                </a:solidFill>
                <a:latin typeface="Courier"/>
              </a:rPr>
              <a:t>"none"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legend.text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element_blank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#axis.line = element_line(color = "black", size = 1, linetype = 1))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#grid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panel.grid.major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#panel.grid.major.y = element_line(color = "grey", size = 0.5, linetype = 2))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######################################</a:t>
            </a:r>
            <a:br/>
            <a:br/>
            <a:r>
              <a:rPr>
                <a:latin typeface="Courier"/>
              </a:rPr>
              <a:t>expo_3_40_plot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expo_3_df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x_axis)))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Construindo gráficos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#geom_line(mapping = (aes(y = lambda_3, color = "3")), linewidth = 0.9)+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#geom_point(mapping = (aes(y = lambda_3, color = "3")))+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geom_area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lambda_3,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x_menor_40)))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annotate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"text"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pexp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rate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# definindo cores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latin typeface="Courier"/>
              </a:rPr>
              <a:t>Color_violet)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latin typeface="Courier"/>
              </a:rPr>
              <a:t>Color_violet)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definindo Titulos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"Exponencial Distribution"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"λ = 3"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"P(x)"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"Time for next arrival"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"λ = 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alterando aparecia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theme_classic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 i="1">
                <a:solidFill>
                  <a:srgbClr val="60A0B0"/>
                </a:solidFill>
                <a:latin typeface="Courier"/>
              </a:rPr>
              <a:t># titles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element_blank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"italic"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element_blank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    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#legend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legend.position=</a:t>
            </a:r>
            <a:r>
              <a:rPr>
                <a:solidFill>
                  <a:srgbClr val="4070A0"/>
                </a:solidFill>
                <a:latin typeface="Courier"/>
              </a:rPr>
              <a:t>"none"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legend.text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#axis.line = element_line(color = "black", size = 1, linetype = 1))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#grid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panel.grid.major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#panel.grid.major.y = element_line(color = "grey", size = 0.5, linetype = 2))</a:t>
            </a:r>
            <a:br/>
            <a:br/>
            <a:r>
              <a:rPr i="1">
                <a:solidFill>
                  <a:srgbClr val="BA2121"/>
                </a:solidFill>
                <a:latin typeface="Courier"/>
              </a:rPr>
              <a:t>######################################</a:t>
            </a:r>
            <a:br/>
            <a:br/>
            <a:br/>
            <a:br/>
            <a:r>
              <a:rPr>
                <a:latin typeface="Courier"/>
              </a:rPr>
              <a:t>expo_3_60_plot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expo_3_40_plot</a:t>
            </a:r>
          </a:p>
        </p:txBody>
      </p:sp>
      <p:pic>
        <p:nvPicPr>
          <p:cNvPr descr="Distrib-prob-powerpoint_files/figure-pptx/Expo%20lambda%20=%203%20between%2040%20and%2060%20min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Weibull distribution and Reliability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Definir o conceito de reliability</a:t>
            </a:r>
          </a:p>
          <a:p>
            <a:pPr lvl="0" indent="0" marL="0">
              <a:buNone/>
            </a:pPr>
            <a:r>
              <a:rPr/>
              <a:t>apresentar a Bathtub theory</a:t>
            </a:r>
          </a:p>
          <a:p>
            <a:pPr lvl="0" indent="0" marL="0">
              <a:buNone/>
            </a:pPr>
            <a:r>
              <a:rPr/>
              <a:t>introduzir a weibull distribution</a:t>
            </a:r>
          </a:p>
          <a:p>
            <a:pPr lvl="0" indent="0" marL="0">
              <a:buNone/>
            </a:pPr>
            <a:r>
              <a:rPr/>
              <a:t>exercicios com diferentes shapes</a:t>
            </a:r>
          </a:p>
          <a:p>
            <a:pPr lvl="0" indent="0" marL="0">
              <a:buNone/>
            </a:pPr>
            <a:r>
              <a:rPr/>
              <a:t>REFAZER DISTRIBUIÇÕES COM A FORMULA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4.539993e-05</a:t>
            </a:r>
          </a:p>
        </p:txBody>
      </p:sp>
      <p:pic>
        <p:nvPicPr>
          <p:cNvPr descr="Distrib-prob-powerpoint_files/figure-pptx/Weibull%20distribut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Binomial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Statistics Canada life tables, the probability a randomly selected 90 year-old Canadian male survives for at least another year is approximately 0.82. If twenty 90-year-old Canadian males are randomly selected,</a:t>
            </a:r>
          </a:p>
          <a:p>
            <a:pPr lvl="0" indent="-342900" marL="342900">
              <a:buAutoNum type="alphaLcParenR"/>
            </a:pPr>
            <a:r>
              <a:rPr/>
              <a:t>what is the probability exactly 18 survives for at least another year?</a:t>
            </a:r>
          </a:p>
          <a:p>
            <a:pPr lvl="0" indent="-342900" marL="342900">
              <a:buAutoNum type="alphaLcParenR"/>
            </a:pPr>
            <a:r>
              <a:rPr/>
              <a:t>what is the probability that last than 11 survives for another year?</a:t>
            </a:r>
          </a:p>
          <a:p>
            <a:pPr lvl="0" indent="0" marL="0">
              <a:buNone/>
            </a:pPr>
            <a:r>
              <a:rPr/>
              <a:t>Successes: The man survives for at least on year</a:t>
            </a:r>
          </a:p>
          <a:p>
            <a:pPr lvl="0" indent="0" marL="0">
              <a:buNone/>
            </a:pPr>
            <a:r>
              <a:rPr/>
              <a:t>Failure: The man dies within one year Since the sampling of men are random, it’s reasonable to consider them independent</a:t>
            </a:r>
          </a:p>
          <a:p>
            <a:pPr lvl="0" indent="0" marL="0">
              <a:buNone/>
            </a:pPr>
            <a:r>
              <a:rPr/>
              <a:t>Let x represent the number of men that survive for at least one year n = 20 p = 0.82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"P(x = 18) = 0.17296"</a:t>
            </a:r>
          </a:p>
        </p:txBody>
      </p:sp>
      <p:pic>
        <p:nvPicPr>
          <p:cNvPr descr="Distrib-prob-powerpoint_files/figure-pptx/Binomial%20exercise%201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## [1] "P(x&lt;15) = 0.2849"</a:t>
            </a:r>
          </a:p>
        </p:txBody>
      </p:sp>
      <p:pic>
        <p:nvPicPr>
          <p:cNvPr descr="Distrib-prob-powerpoint_files/figure-pptx/Binomial%20exercise%202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Poisson Distribution</a:t>
            </a:r>
          </a:p>
        </p:txBody>
      </p:sp>
      <p:pic>
        <p:nvPicPr>
          <p:cNvPr descr="Distrib-prob-powerpoint_files/figure-pptx/Poisson%20lambda%20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Exclusive Vines import Argentinian wine into australia. They’ve begun advertising on Facebook to direct traffic to their website where customers can order wine online. The number of click-through sales from the ad is Poisson distributed with a mean of 12 click-through sales per day.</a:t>
            </a:r>
          </a:p>
          <a:p>
            <a:pPr lvl="0" indent="0" marL="0">
              <a:buNone/>
            </a:pPr>
            <a:r>
              <a:rPr/>
              <a:t>μ = 12 click-through sales per day E(x) = μ = λ</a:t>
            </a:r>
          </a:p>
          <a:p>
            <a:pPr lvl="0" indent="0" marL="0">
              <a:buNone/>
            </a:pPr>
            <a:r>
              <a:rPr/>
              <a:t>Find the probability of getting:</a:t>
            </a:r>
          </a:p>
          <a:p>
            <a:pPr lvl="0" indent="-342900" marL="342900">
              <a:buAutoNum type="alphaLcParenR"/>
            </a:pPr>
            <a:r>
              <a:rPr/>
              <a:t>exaclty 8 click-through sales in the first day</a:t>
            </a:r>
          </a:p>
          <a:p>
            <a:pPr lvl="0" indent="-342900" marL="342900">
              <a:buAutoNum type="alphaLcParenR"/>
            </a:pPr>
            <a:r>
              <a:rPr/>
              <a:t>at least 10 click-through sales in the first day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"P(x=8) = 0.0655"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"P(x&gt;=10) = 1-P(x&lt;10)"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"P(x&gt;=10) = 0.7576"</a:t>
            </a:r>
          </a:p>
        </p:txBody>
      </p:sp>
      <p:pic>
        <p:nvPicPr>
          <p:cNvPr descr="Distrib-prob-powerpoint_files/figure-pptx/ex%20lambda%2012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-342900" marL="342900">
              <a:buAutoNum type="alphaLcParenR"/>
            </a:pPr>
            <a:r>
              <a:rPr/>
              <a:t>exaclty 8 click-through sales in the first day</a:t>
            </a:r>
          </a:p>
        </p:txBody>
      </p:sp>
      <p:pic>
        <p:nvPicPr>
          <p:cNvPr descr="Distrib-prob-powerpoint_files/figure-pptx/ex%20lambda%2012%20exacly%208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-342900" marL="342900">
              <a:buAutoNum startAt="2" type="alphaLcParenR"/>
            </a:pPr>
            <a:r>
              <a:rPr/>
              <a:t>at least 10 click-through sales in the first day</a:t>
            </a:r>
          </a:p>
        </p:txBody>
      </p:sp>
      <p:pic>
        <p:nvPicPr>
          <p:cNvPr descr="Distrib-prob-powerpoint_files/figure-pptx/ex%20lambda%2012%20at%20least%2010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Relationship between binomial and poisson distribution</a:t>
            </a:r>
          </a:p>
          <a:p>
            <a:pPr lvl="0" indent="0">
              <a:buNone/>
            </a:pPr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5%</a:t>
            </a:r>
            <a:br/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900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3000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br/>
            <a:br/>
            <a:r>
              <a:rPr>
                <a:latin typeface="Courier"/>
              </a:rPr>
              <a:t>bin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(n))</a:t>
            </a:r>
            <a:br/>
            <a:r>
              <a:rPr>
                <a:latin typeface="Courier"/>
              </a:rPr>
              <a:t>poi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(n))</a:t>
            </a:r>
            <a:br/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(b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n) {</a:t>
            </a:r>
            <a:br/>
            <a:r>
              <a:rPr>
                <a:latin typeface="Courier"/>
              </a:rPr>
              <a:t>  bin[b</a:t>
            </a:r>
            <a:r>
              <a:rPr>
                <a:solidFill>
                  <a:srgbClr val="40A070"/>
                </a:solidFill>
                <a:latin typeface="Courier"/>
              </a:rPr>
              <a:t>-899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dbinom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b, </a:t>
            </a:r>
            <a:r>
              <a:rPr>
                <a:solidFill>
                  <a:srgbClr val="7D9029"/>
                </a:solidFill>
                <a:latin typeface="Courier"/>
              </a:rPr>
              <a:t>prob =</a:t>
            </a:r>
            <a:r>
              <a:rPr>
                <a:latin typeface="Courier"/>
              </a:rPr>
              <a:t> p)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n) {</a:t>
            </a:r>
            <a:br/>
            <a:r>
              <a:rPr>
                <a:latin typeface="Courier"/>
              </a:rPr>
              <a:t>  poi[i</a:t>
            </a:r>
            <a:r>
              <a:rPr>
                <a:solidFill>
                  <a:srgbClr val="40A070"/>
                </a:solidFill>
                <a:latin typeface="Courier"/>
              </a:rPr>
              <a:t>-899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dpois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 </a:t>
            </a:r>
            <a:r>
              <a:rPr>
                <a:solidFill>
                  <a:srgbClr val="7D9029"/>
                </a:solidFill>
                <a:latin typeface="Courier"/>
              </a:rPr>
              <a:t>lambda =</a:t>
            </a:r>
            <a:r>
              <a:rPr>
                <a:latin typeface="Courier"/>
              </a:rPr>
              <a:t> i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bin_poi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"x_axis"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n, </a:t>
            </a:r>
            <a:r>
              <a:rPr>
                <a:solidFill>
                  <a:srgbClr val="4070A0"/>
                </a:solidFill>
                <a:latin typeface="Courier"/>
              </a:rPr>
              <a:t>"bin"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bin, </a:t>
            </a:r>
            <a:r>
              <a:rPr>
                <a:solidFill>
                  <a:srgbClr val="4070A0"/>
                </a:solidFill>
                <a:latin typeface="Courier"/>
              </a:rPr>
              <a:t>"poi"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poi)</a:t>
            </a:r>
          </a:p>
          <a:p>
            <a:pPr lvl="0" indent="0">
              <a:buNone/>
            </a:pPr>
            <a:r>
              <a:rPr>
                <a:latin typeface="Courier"/>
              </a:rPr>
              <a:t>bin_poi_plots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bin_poi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x_axis)))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Construindo gráficos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bin,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"Binomial"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bin,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"Binomial"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poi,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"Poisson"</a:t>
            </a:r>
            <a:r>
              <a:rPr>
                <a:latin typeface="Courier"/>
              </a:rPr>
              <a:t>)),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poi,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"Poisson"</a:t>
            </a:r>
            <a:r>
              <a:rPr>
                <a:latin typeface="Courier"/>
              </a:rPr>
              <a:t>)))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# definindo cores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values=</a:t>
            </a:r>
            <a:r>
              <a:rPr>
                <a:latin typeface="Courier"/>
              </a:rPr>
              <a:t>color_poisson)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definindo Titulos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"Binomial and Poisson Distribution"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 from 900 to 3000, p = 5% and Lambda = np"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"P(x)"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"Number of successes"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"Distribuition"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alterando aparecia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theme_classic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 i="1">
                <a:solidFill>
                  <a:srgbClr val="60A0B0"/>
                </a:solidFill>
                <a:latin typeface="Courier"/>
              </a:rPr>
              <a:t># titles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face=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axis.title.y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"bold"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face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"italic"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plot.subtitle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#legend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legend.position=</a:t>
            </a:r>
            <a:r>
              <a:rPr>
                <a:solidFill>
                  <a:srgbClr val="4070A0"/>
                </a:solidFill>
                <a:latin typeface="Courier"/>
              </a:rPr>
              <a:t>"top"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legend.text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axis.text.y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size=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#axis.line = element_line(color = "black", size = 1, linetype = 1))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#grid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7D9029"/>
                </a:solidFill>
                <a:latin typeface="Courier"/>
              </a:rPr>
              <a:t>panel.grid.major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linewidth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linetype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#panel.grid.major.y = element_line(color = "grey", size = 0.5, linetype = 2))</a:t>
            </a:r>
            <a:br/>
            <a:br/>
            <a:r>
              <a:rPr>
                <a:latin typeface="Courier"/>
              </a:rPr>
              <a:t>bin_poi_plots</a:t>
            </a:r>
          </a:p>
        </p:txBody>
      </p:sp>
      <p:pic>
        <p:nvPicPr>
          <p:cNvPr descr="Distrib-prob-powerpoint_files/figure-pptx/binomial%20and%20poisson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bin_x_90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dbinom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prob =</a:t>
            </a:r>
            <a:r>
              <a:rPr>
                <a:latin typeface="Courier"/>
              </a:rPr>
              <a:t> p),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poi_x_90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dpois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lambda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p),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"X~Bin(2500,0.05)"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"X~Bin(2500,0.05)"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"P(X = 90) = "</a:t>
            </a:r>
            <a:r>
              <a:rPr>
                <a:latin typeface="Courier"/>
              </a:rPr>
              <a:t>,bin_x_90 )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"P(X = 90) = 0.000144"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 and 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 and 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"X~Poi(2500*0.05)"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"X~Poi(2500*0.05)"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"P(X = 90) = "</a:t>
            </a:r>
            <a:r>
              <a:rPr>
                <a:latin typeface="Courier"/>
              </a:rPr>
              <a:t>,poi_x_90 )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"P(X = 90) = 0.000183"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"Uma diferença de apenas 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(poi_x_90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bin_x_90,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)) 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"Uma diferença de apenas 3.9e-05"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binomial and poisson example</a:t>
            </a:r>
          </a:p>
          <a:p>
            <a:pPr lvl="0" indent="0" marL="0">
              <a:buNone/>
            </a:pPr>
            <a:r>
              <a:rPr/>
              <a:t>Albinism is a rare genetic disorder that affects one in 20.000 europeans. People with albinism produce little or none of the pigment melanin. In a random sample of 1.000 europeans, what is the probability that exactly 2 have albnism?</a:t>
            </a:r>
          </a:p>
          <a:p>
            <a:pPr lvl="0" indent="0" marL="0">
              <a:buNone/>
            </a:pPr>
            <a:r>
              <a:rPr/>
              <a:t>In a random sampling the events can be considered independent. In this case each trial can be considered a bernoulli trial with</a:t>
            </a:r>
          </a:p>
          <a:p>
            <a:pPr lvl="0" indent="0" marL="0">
              <a:buNone/>
            </a:pPr>
            <a:r>
              <a:rPr/>
              <a:t>p = 1/20000</a:t>
            </a:r>
          </a:p>
          <a:p>
            <a:pPr lvl="0" indent="0" marL="0">
              <a:buNone/>
            </a:pPr>
            <a:r>
              <a:rPr/>
              <a:t>In a Binomial distribution: n = 1000 x = 2</a:t>
            </a:r>
          </a:p>
          <a:p>
            <a:pPr lvl="0" indent="0" marL="0">
              <a:buNone/>
            </a:pPr>
            <a:r>
              <a:rPr/>
              <a:t>in a Poisson distribution: Lambda = n</a:t>
            </a:r>
            <a:r>
              <a:rPr i="1"/>
              <a:t>p lambda = 1000</a:t>
            </a:r>
            <a:r>
              <a:rPr/>
              <a:t>1/20000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latin typeface="Courier"/>
              </a:rPr>
              <a:t>p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20000</a:t>
            </a:r>
            <a:br/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br/>
            <a:r>
              <a:rPr>
                <a:latin typeface="Courier"/>
              </a:rPr>
              <a:t>lambda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</a:t>
            </a:r>
            <a:br/>
            <a:br/>
            <a:r>
              <a:rPr>
                <a:latin typeface="Courier"/>
              </a:rPr>
              <a:t>bin_x_2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dbinom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size =</a:t>
            </a:r>
            <a:r>
              <a:rPr>
                <a:latin typeface="Courier"/>
              </a:rPr>
              <a:t> n, </a:t>
            </a:r>
            <a:r>
              <a:rPr>
                <a:solidFill>
                  <a:srgbClr val="7D9029"/>
                </a:solidFill>
                <a:latin typeface="Courier"/>
              </a:rPr>
              <a:t>prob =</a:t>
            </a:r>
            <a:r>
              <a:rPr>
                <a:latin typeface="Courier"/>
              </a:rPr>
              <a:t> p),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poi_x_2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dpois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x,</a:t>
            </a:r>
            <a:r>
              <a:rPr>
                <a:solidFill>
                  <a:srgbClr val="7D9029"/>
                </a:solidFill>
                <a:latin typeface="Courier"/>
              </a:rPr>
              <a:t>lambda =</a:t>
            </a:r>
            <a:r>
              <a:rPr>
                <a:latin typeface="Courier"/>
              </a:rPr>
              <a:t> lambda),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 a Binomial distribution P(X = 2) = "</a:t>
            </a:r>
            <a:r>
              <a:rPr>
                <a:latin typeface="Courier"/>
              </a:rPr>
              <a:t>, bin_x_2)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"In a Binomial distribution P(X = 2) = 0.001188"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 a Poisson distribution P(X = 2) = "</a:t>
            </a:r>
            <a:r>
              <a:rPr>
                <a:latin typeface="Courier"/>
              </a:rPr>
              <a:t>, poi_x_2)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"In a Poisson distribution P(X = 2) = 0.001189"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 difference of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(poi_x_2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bin_x_2,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 difference of 1e-06"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Distribuições de Probabilidade</dc:title>
  <dc:creator>Jaqueline V Moreira</dc:creator>
  <cp:keywords/>
  <dcterms:created xsi:type="dcterms:W3CDTF">2025-01-13T12:14:10Z</dcterms:created>
  <dcterms:modified xsi:type="dcterms:W3CDTF">2025-01-13T12:14:10Z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2024-06-12</vt:lpwstr>
  </property>
  <property fmtid="{D5CDD505-2E9C-101B-9397-08002B2CF9AE}" pid="3" name="output">
    <vt:lpwstr>powerpoint_presentation</vt:lpwstr>
  </property>
</Properties>
</file>