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65" r:id="rId8"/>
    <p:sldId id="266" r:id="rId9"/>
    <p:sldId id="267" r:id="rId10"/>
    <p:sldId id="256" r:id="rId11"/>
    <p:sldId id="258"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1" d="100"/>
          <a:sy n="111" d="100"/>
        </p:scale>
        <p:origin x="22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2176A4-C70C-4D6D-D646-FB131DC8633F}"/>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9493DD21-0F45-9D3F-63DF-6494A7B7D6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D4DE2B91-5811-5D10-AAA0-7BA89A0E93B8}"/>
              </a:ext>
            </a:extLst>
          </p:cNvPr>
          <p:cNvSpPr>
            <a:spLocks noGrp="1"/>
          </p:cNvSpPr>
          <p:nvPr>
            <p:ph type="dt" sz="half" idx="10"/>
          </p:nvPr>
        </p:nvSpPr>
        <p:spPr/>
        <p:txBody>
          <a:bodyPr/>
          <a:lstStyle/>
          <a:p>
            <a:fld id="{BF213EA6-FF4B-4C33-93BA-0FB041447A9B}" type="datetimeFigureOut">
              <a:rPr lang="pt-BR" smtClean="0"/>
              <a:t>10/03/2024</a:t>
            </a:fld>
            <a:endParaRPr lang="pt-BR"/>
          </a:p>
        </p:txBody>
      </p:sp>
      <p:sp>
        <p:nvSpPr>
          <p:cNvPr id="5" name="Espaço Reservado para Rodapé 4">
            <a:extLst>
              <a:ext uri="{FF2B5EF4-FFF2-40B4-BE49-F238E27FC236}">
                <a16:creationId xmlns:a16="http://schemas.microsoft.com/office/drawing/2014/main" id="{FD07326C-D652-B4F2-09CA-E56419C0D61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F64BE2F-4F8D-D59F-7C04-FF978A1D851A}"/>
              </a:ext>
            </a:extLst>
          </p:cNvPr>
          <p:cNvSpPr>
            <a:spLocks noGrp="1"/>
          </p:cNvSpPr>
          <p:nvPr>
            <p:ph type="sldNum" sz="quarter" idx="12"/>
          </p:nvPr>
        </p:nvSpPr>
        <p:spPr/>
        <p:txBody>
          <a:bodyPr/>
          <a:lstStyle/>
          <a:p>
            <a:fld id="{CEF3B00D-7B28-4716-84A9-97E892CC4E12}" type="slidenum">
              <a:rPr lang="pt-BR" smtClean="0"/>
              <a:t>‹nº›</a:t>
            </a:fld>
            <a:endParaRPr lang="pt-BR"/>
          </a:p>
        </p:txBody>
      </p:sp>
    </p:spTree>
    <p:extLst>
      <p:ext uri="{BB962C8B-B14F-4D97-AF65-F5344CB8AC3E}">
        <p14:creationId xmlns:p14="http://schemas.microsoft.com/office/powerpoint/2010/main" val="81803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A02351-9157-8EFB-CEA1-32102FDBF675}"/>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2800FA0-D1A0-D74D-3339-DF2FE7E5D494}"/>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0B84790-FFDA-734E-11C0-2D6D3279A08E}"/>
              </a:ext>
            </a:extLst>
          </p:cNvPr>
          <p:cNvSpPr>
            <a:spLocks noGrp="1"/>
          </p:cNvSpPr>
          <p:nvPr>
            <p:ph type="dt" sz="half" idx="10"/>
          </p:nvPr>
        </p:nvSpPr>
        <p:spPr/>
        <p:txBody>
          <a:bodyPr/>
          <a:lstStyle/>
          <a:p>
            <a:fld id="{BF213EA6-FF4B-4C33-93BA-0FB041447A9B}" type="datetimeFigureOut">
              <a:rPr lang="pt-BR" smtClean="0"/>
              <a:t>10/03/2024</a:t>
            </a:fld>
            <a:endParaRPr lang="pt-BR"/>
          </a:p>
        </p:txBody>
      </p:sp>
      <p:sp>
        <p:nvSpPr>
          <p:cNvPr id="5" name="Espaço Reservado para Rodapé 4">
            <a:extLst>
              <a:ext uri="{FF2B5EF4-FFF2-40B4-BE49-F238E27FC236}">
                <a16:creationId xmlns:a16="http://schemas.microsoft.com/office/drawing/2014/main" id="{AEFE2DFF-6028-8F95-A4BD-69ADDA056A7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865D0F8-32FE-F44F-08B6-72AEECCC04F3}"/>
              </a:ext>
            </a:extLst>
          </p:cNvPr>
          <p:cNvSpPr>
            <a:spLocks noGrp="1"/>
          </p:cNvSpPr>
          <p:nvPr>
            <p:ph type="sldNum" sz="quarter" idx="12"/>
          </p:nvPr>
        </p:nvSpPr>
        <p:spPr/>
        <p:txBody>
          <a:bodyPr/>
          <a:lstStyle/>
          <a:p>
            <a:fld id="{CEF3B00D-7B28-4716-84A9-97E892CC4E12}" type="slidenum">
              <a:rPr lang="pt-BR" smtClean="0"/>
              <a:t>‹nº›</a:t>
            </a:fld>
            <a:endParaRPr lang="pt-BR"/>
          </a:p>
        </p:txBody>
      </p:sp>
    </p:spTree>
    <p:extLst>
      <p:ext uri="{BB962C8B-B14F-4D97-AF65-F5344CB8AC3E}">
        <p14:creationId xmlns:p14="http://schemas.microsoft.com/office/powerpoint/2010/main" val="76367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7B1DD60-AF6D-D2BA-503C-5F7445A812B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0E633C8F-CE0D-937A-1BB4-970360612B86}"/>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6799D3E-FB70-F7E6-0C40-220A0BE62A80}"/>
              </a:ext>
            </a:extLst>
          </p:cNvPr>
          <p:cNvSpPr>
            <a:spLocks noGrp="1"/>
          </p:cNvSpPr>
          <p:nvPr>
            <p:ph type="dt" sz="half" idx="10"/>
          </p:nvPr>
        </p:nvSpPr>
        <p:spPr/>
        <p:txBody>
          <a:bodyPr/>
          <a:lstStyle/>
          <a:p>
            <a:fld id="{BF213EA6-FF4B-4C33-93BA-0FB041447A9B}" type="datetimeFigureOut">
              <a:rPr lang="pt-BR" smtClean="0"/>
              <a:t>10/03/2024</a:t>
            </a:fld>
            <a:endParaRPr lang="pt-BR"/>
          </a:p>
        </p:txBody>
      </p:sp>
      <p:sp>
        <p:nvSpPr>
          <p:cNvPr id="5" name="Espaço Reservado para Rodapé 4">
            <a:extLst>
              <a:ext uri="{FF2B5EF4-FFF2-40B4-BE49-F238E27FC236}">
                <a16:creationId xmlns:a16="http://schemas.microsoft.com/office/drawing/2014/main" id="{0B441C1C-9C9D-76CE-EDA4-1CF6AF578C0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3F0E3BD-210A-467A-1998-DF3B2894952C}"/>
              </a:ext>
            </a:extLst>
          </p:cNvPr>
          <p:cNvSpPr>
            <a:spLocks noGrp="1"/>
          </p:cNvSpPr>
          <p:nvPr>
            <p:ph type="sldNum" sz="quarter" idx="12"/>
          </p:nvPr>
        </p:nvSpPr>
        <p:spPr/>
        <p:txBody>
          <a:bodyPr/>
          <a:lstStyle/>
          <a:p>
            <a:fld id="{CEF3B00D-7B28-4716-84A9-97E892CC4E12}" type="slidenum">
              <a:rPr lang="pt-BR" smtClean="0"/>
              <a:t>‹nº›</a:t>
            </a:fld>
            <a:endParaRPr lang="pt-BR"/>
          </a:p>
        </p:txBody>
      </p:sp>
    </p:spTree>
    <p:extLst>
      <p:ext uri="{BB962C8B-B14F-4D97-AF65-F5344CB8AC3E}">
        <p14:creationId xmlns:p14="http://schemas.microsoft.com/office/powerpoint/2010/main" val="688369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0C72F8-DF15-42B8-56B9-67196180CFF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A2234D0-57D4-3DAD-3D42-F88EB623E405}"/>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283D004-48D8-1418-8DC1-E4B2D441EBC8}"/>
              </a:ext>
            </a:extLst>
          </p:cNvPr>
          <p:cNvSpPr>
            <a:spLocks noGrp="1"/>
          </p:cNvSpPr>
          <p:nvPr>
            <p:ph type="dt" sz="half" idx="10"/>
          </p:nvPr>
        </p:nvSpPr>
        <p:spPr/>
        <p:txBody>
          <a:bodyPr/>
          <a:lstStyle/>
          <a:p>
            <a:fld id="{BF213EA6-FF4B-4C33-93BA-0FB041447A9B}" type="datetimeFigureOut">
              <a:rPr lang="pt-BR" smtClean="0"/>
              <a:t>10/03/2024</a:t>
            </a:fld>
            <a:endParaRPr lang="pt-BR"/>
          </a:p>
        </p:txBody>
      </p:sp>
      <p:sp>
        <p:nvSpPr>
          <p:cNvPr id="5" name="Espaço Reservado para Rodapé 4">
            <a:extLst>
              <a:ext uri="{FF2B5EF4-FFF2-40B4-BE49-F238E27FC236}">
                <a16:creationId xmlns:a16="http://schemas.microsoft.com/office/drawing/2014/main" id="{E8FE6062-BC7B-5C93-D99B-90AD432D88C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520AD14-8F13-C826-4B11-161C96957AFC}"/>
              </a:ext>
            </a:extLst>
          </p:cNvPr>
          <p:cNvSpPr>
            <a:spLocks noGrp="1"/>
          </p:cNvSpPr>
          <p:nvPr>
            <p:ph type="sldNum" sz="quarter" idx="12"/>
          </p:nvPr>
        </p:nvSpPr>
        <p:spPr/>
        <p:txBody>
          <a:bodyPr/>
          <a:lstStyle/>
          <a:p>
            <a:fld id="{CEF3B00D-7B28-4716-84A9-97E892CC4E12}" type="slidenum">
              <a:rPr lang="pt-BR" smtClean="0"/>
              <a:t>‹nº›</a:t>
            </a:fld>
            <a:endParaRPr lang="pt-BR"/>
          </a:p>
        </p:txBody>
      </p:sp>
    </p:spTree>
    <p:extLst>
      <p:ext uri="{BB962C8B-B14F-4D97-AF65-F5344CB8AC3E}">
        <p14:creationId xmlns:p14="http://schemas.microsoft.com/office/powerpoint/2010/main" val="2430565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706DDB-BFE8-3B4B-32FE-18D154FC5F5D}"/>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D1C1E94-5379-3EB4-7568-5C5FBEAB32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BB6687A5-1DA9-1674-2272-182B6105473B}"/>
              </a:ext>
            </a:extLst>
          </p:cNvPr>
          <p:cNvSpPr>
            <a:spLocks noGrp="1"/>
          </p:cNvSpPr>
          <p:nvPr>
            <p:ph type="dt" sz="half" idx="10"/>
          </p:nvPr>
        </p:nvSpPr>
        <p:spPr/>
        <p:txBody>
          <a:bodyPr/>
          <a:lstStyle/>
          <a:p>
            <a:fld id="{BF213EA6-FF4B-4C33-93BA-0FB041447A9B}" type="datetimeFigureOut">
              <a:rPr lang="pt-BR" smtClean="0"/>
              <a:t>10/03/2024</a:t>
            </a:fld>
            <a:endParaRPr lang="pt-BR"/>
          </a:p>
        </p:txBody>
      </p:sp>
      <p:sp>
        <p:nvSpPr>
          <p:cNvPr id="5" name="Espaço Reservado para Rodapé 4">
            <a:extLst>
              <a:ext uri="{FF2B5EF4-FFF2-40B4-BE49-F238E27FC236}">
                <a16:creationId xmlns:a16="http://schemas.microsoft.com/office/drawing/2014/main" id="{833FB48E-4552-329E-332B-B84764A8FBC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989A48E-8979-AA83-D295-181F75118C7B}"/>
              </a:ext>
            </a:extLst>
          </p:cNvPr>
          <p:cNvSpPr>
            <a:spLocks noGrp="1"/>
          </p:cNvSpPr>
          <p:nvPr>
            <p:ph type="sldNum" sz="quarter" idx="12"/>
          </p:nvPr>
        </p:nvSpPr>
        <p:spPr/>
        <p:txBody>
          <a:bodyPr/>
          <a:lstStyle/>
          <a:p>
            <a:fld id="{CEF3B00D-7B28-4716-84A9-97E892CC4E12}" type="slidenum">
              <a:rPr lang="pt-BR" smtClean="0"/>
              <a:t>‹nº›</a:t>
            </a:fld>
            <a:endParaRPr lang="pt-BR"/>
          </a:p>
        </p:txBody>
      </p:sp>
    </p:spTree>
    <p:extLst>
      <p:ext uri="{BB962C8B-B14F-4D97-AF65-F5344CB8AC3E}">
        <p14:creationId xmlns:p14="http://schemas.microsoft.com/office/powerpoint/2010/main" val="228534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7547C7-0797-C29E-F42A-5C197322707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7019EDC-45B0-3B5E-187B-D82CA70392E0}"/>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D9657178-BB58-B808-6115-BADB2AAD7F3C}"/>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4C77C411-E161-9B92-F437-C9AEE892749E}"/>
              </a:ext>
            </a:extLst>
          </p:cNvPr>
          <p:cNvSpPr>
            <a:spLocks noGrp="1"/>
          </p:cNvSpPr>
          <p:nvPr>
            <p:ph type="dt" sz="half" idx="10"/>
          </p:nvPr>
        </p:nvSpPr>
        <p:spPr/>
        <p:txBody>
          <a:bodyPr/>
          <a:lstStyle/>
          <a:p>
            <a:fld id="{BF213EA6-FF4B-4C33-93BA-0FB041447A9B}" type="datetimeFigureOut">
              <a:rPr lang="pt-BR" smtClean="0"/>
              <a:t>10/03/2024</a:t>
            </a:fld>
            <a:endParaRPr lang="pt-BR"/>
          </a:p>
        </p:txBody>
      </p:sp>
      <p:sp>
        <p:nvSpPr>
          <p:cNvPr id="6" name="Espaço Reservado para Rodapé 5">
            <a:extLst>
              <a:ext uri="{FF2B5EF4-FFF2-40B4-BE49-F238E27FC236}">
                <a16:creationId xmlns:a16="http://schemas.microsoft.com/office/drawing/2014/main" id="{03F8D2E9-8646-13D1-7BEB-759411B98A0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8AC6A41-15E9-2B4D-B150-8765434A75A2}"/>
              </a:ext>
            </a:extLst>
          </p:cNvPr>
          <p:cNvSpPr>
            <a:spLocks noGrp="1"/>
          </p:cNvSpPr>
          <p:nvPr>
            <p:ph type="sldNum" sz="quarter" idx="12"/>
          </p:nvPr>
        </p:nvSpPr>
        <p:spPr/>
        <p:txBody>
          <a:bodyPr/>
          <a:lstStyle/>
          <a:p>
            <a:fld id="{CEF3B00D-7B28-4716-84A9-97E892CC4E12}" type="slidenum">
              <a:rPr lang="pt-BR" smtClean="0"/>
              <a:t>‹nº›</a:t>
            </a:fld>
            <a:endParaRPr lang="pt-BR"/>
          </a:p>
        </p:txBody>
      </p:sp>
    </p:spTree>
    <p:extLst>
      <p:ext uri="{BB962C8B-B14F-4D97-AF65-F5344CB8AC3E}">
        <p14:creationId xmlns:p14="http://schemas.microsoft.com/office/powerpoint/2010/main" val="1895056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D0DF0A-E222-B3CC-BDBD-9C34C303CC7C}"/>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A30B8816-1086-8E9F-6418-4DD9014E7A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57C5FA2E-6DD1-F0AB-A826-D4D06098419A}"/>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DDB7FE4-15F5-465C-90F8-E2A41A0CBC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7CA2610C-DEF1-AEFB-DDA8-7B751B5350E0}"/>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F9D9B90A-85E4-4F61-62AC-C9AFF63EA9E6}"/>
              </a:ext>
            </a:extLst>
          </p:cNvPr>
          <p:cNvSpPr>
            <a:spLocks noGrp="1"/>
          </p:cNvSpPr>
          <p:nvPr>
            <p:ph type="dt" sz="half" idx="10"/>
          </p:nvPr>
        </p:nvSpPr>
        <p:spPr/>
        <p:txBody>
          <a:bodyPr/>
          <a:lstStyle/>
          <a:p>
            <a:fld id="{BF213EA6-FF4B-4C33-93BA-0FB041447A9B}" type="datetimeFigureOut">
              <a:rPr lang="pt-BR" smtClean="0"/>
              <a:t>10/03/2024</a:t>
            </a:fld>
            <a:endParaRPr lang="pt-BR"/>
          </a:p>
        </p:txBody>
      </p:sp>
      <p:sp>
        <p:nvSpPr>
          <p:cNvPr id="8" name="Espaço Reservado para Rodapé 7">
            <a:extLst>
              <a:ext uri="{FF2B5EF4-FFF2-40B4-BE49-F238E27FC236}">
                <a16:creationId xmlns:a16="http://schemas.microsoft.com/office/drawing/2014/main" id="{D4D93ABC-F5D0-5D4A-AC54-690B8B223D6D}"/>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5D9D3AEB-928A-C0FC-E321-A89930B15AE9}"/>
              </a:ext>
            </a:extLst>
          </p:cNvPr>
          <p:cNvSpPr>
            <a:spLocks noGrp="1"/>
          </p:cNvSpPr>
          <p:nvPr>
            <p:ph type="sldNum" sz="quarter" idx="12"/>
          </p:nvPr>
        </p:nvSpPr>
        <p:spPr/>
        <p:txBody>
          <a:bodyPr/>
          <a:lstStyle/>
          <a:p>
            <a:fld id="{CEF3B00D-7B28-4716-84A9-97E892CC4E12}" type="slidenum">
              <a:rPr lang="pt-BR" smtClean="0"/>
              <a:t>‹nº›</a:t>
            </a:fld>
            <a:endParaRPr lang="pt-BR"/>
          </a:p>
        </p:txBody>
      </p:sp>
    </p:spTree>
    <p:extLst>
      <p:ext uri="{BB962C8B-B14F-4D97-AF65-F5344CB8AC3E}">
        <p14:creationId xmlns:p14="http://schemas.microsoft.com/office/powerpoint/2010/main" val="1949326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8B4944-ABEE-439D-FE5C-233286FD4802}"/>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57CCCA2-B709-C1AE-33C6-6A1990F611DC}"/>
              </a:ext>
            </a:extLst>
          </p:cNvPr>
          <p:cNvSpPr>
            <a:spLocks noGrp="1"/>
          </p:cNvSpPr>
          <p:nvPr>
            <p:ph type="dt" sz="half" idx="10"/>
          </p:nvPr>
        </p:nvSpPr>
        <p:spPr/>
        <p:txBody>
          <a:bodyPr/>
          <a:lstStyle/>
          <a:p>
            <a:fld id="{BF213EA6-FF4B-4C33-93BA-0FB041447A9B}" type="datetimeFigureOut">
              <a:rPr lang="pt-BR" smtClean="0"/>
              <a:t>10/03/2024</a:t>
            </a:fld>
            <a:endParaRPr lang="pt-BR"/>
          </a:p>
        </p:txBody>
      </p:sp>
      <p:sp>
        <p:nvSpPr>
          <p:cNvPr id="4" name="Espaço Reservado para Rodapé 3">
            <a:extLst>
              <a:ext uri="{FF2B5EF4-FFF2-40B4-BE49-F238E27FC236}">
                <a16:creationId xmlns:a16="http://schemas.microsoft.com/office/drawing/2014/main" id="{DD03E4B1-1974-B33B-D83B-4C584E23D448}"/>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A74A8F6C-E517-A945-8788-51560D06B6E7}"/>
              </a:ext>
            </a:extLst>
          </p:cNvPr>
          <p:cNvSpPr>
            <a:spLocks noGrp="1"/>
          </p:cNvSpPr>
          <p:nvPr>
            <p:ph type="sldNum" sz="quarter" idx="12"/>
          </p:nvPr>
        </p:nvSpPr>
        <p:spPr/>
        <p:txBody>
          <a:bodyPr/>
          <a:lstStyle/>
          <a:p>
            <a:fld id="{CEF3B00D-7B28-4716-84A9-97E892CC4E12}" type="slidenum">
              <a:rPr lang="pt-BR" smtClean="0"/>
              <a:t>‹nº›</a:t>
            </a:fld>
            <a:endParaRPr lang="pt-BR"/>
          </a:p>
        </p:txBody>
      </p:sp>
    </p:spTree>
    <p:extLst>
      <p:ext uri="{BB962C8B-B14F-4D97-AF65-F5344CB8AC3E}">
        <p14:creationId xmlns:p14="http://schemas.microsoft.com/office/powerpoint/2010/main" val="2832469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F69B78F-6295-F25F-C702-3C257A3CFD58}"/>
              </a:ext>
            </a:extLst>
          </p:cNvPr>
          <p:cNvSpPr>
            <a:spLocks noGrp="1"/>
          </p:cNvSpPr>
          <p:nvPr>
            <p:ph type="dt" sz="half" idx="10"/>
          </p:nvPr>
        </p:nvSpPr>
        <p:spPr/>
        <p:txBody>
          <a:bodyPr/>
          <a:lstStyle/>
          <a:p>
            <a:fld id="{BF213EA6-FF4B-4C33-93BA-0FB041447A9B}" type="datetimeFigureOut">
              <a:rPr lang="pt-BR" smtClean="0"/>
              <a:t>10/03/2024</a:t>
            </a:fld>
            <a:endParaRPr lang="pt-BR"/>
          </a:p>
        </p:txBody>
      </p:sp>
      <p:sp>
        <p:nvSpPr>
          <p:cNvPr id="3" name="Espaço Reservado para Rodapé 2">
            <a:extLst>
              <a:ext uri="{FF2B5EF4-FFF2-40B4-BE49-F238E27FC236}">
                <a16:creationId xmlns:a16="http://schemas.microsoft.com/office/drawing/2014/main" id="{80DAD4FD-762D-802F-D92B-6AFECCEE8025}"/>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881108F6-5B4C-FA5F-FA66-DC36A669C2BF}"/>
              </a:ext>
            </a:extLst>
          </p:cNvPr>
          <p:cNvSpPr>
            <a:spLocks noGrp="1"/>
          </p:cNvSpPr>
          <p:nvPr>
            <p:ph type="sldNum" sz="quarter" idx="12"/>
          </p:nvPr>
        </p:nvSpPr>
        <p:spPr/>
        <p:txBody>
          <a:bodyPr/>
          <a:lstStyle/>
          <a:p>
            <a:fld id="{CEF3B00D-7B28-4716-84A9-97E892CC4E12}" type="slidenum">
              <a:rPr lang="pt-BR" smtClean="0"/>
              <a:t>‹nº›</a:t>
            </a:fld>
            <a:endParaRPr lang="pt-BR"/>
          </a:p>
        </p:txBody>
      </p:sp>
    </p:spTree>
    <p:extLst>
      <p:ext uri="{BB962C8B-B14F-4D97-AF65-F5344CB8AC3E}">
        <p14:creationId xmlns:p14="http://schemas.microsoft.com/office/powerpoint/2010/main" val="132013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C6C367-CF1F-BDD1-5A4F-3608C998822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E666BF7E-0696-B9DF-F267-C5F0E7D9CE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8C8AB7F-9B8F-985A-CE70-3ECF80B2F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AE93379-076C-22E2-A32E-0933CC49C33C}"/>
              </a:ext>
            </a:extLst>
          </p:cNvPr>
          <p:cNvSpPr>
            <a:spLocks noGrp="1"/>
          </p:cNvSpPr>
          <p:nvPr>
            <p:ph type="dt" sz="half" idx="10"/>
          </p:nvPr>
        </p:nvSpPr>
        <p:spPr/>
        <p:txBody>
          <a:bodyPr/>
          <a:lstStyle/>
          <a:p>
            <a:fld id="{BF213EA6-FF4B-4C33-93BA-0FB041447A9B}" type="datetimeFigureOut">
              <a:rPr lang="pt-BR" smtClean="0"/>
              <a:t>10/03/2024</a:t>
            </a:fld>
            <a:endParaRPr lang="pt-BR"/>
          </a:p>
        </p:txBody>
      </p:sp>
      <p:sp>
        <p:nvSpPr>
          <p:cNvPr id="6" name="Espaço Reservado para Rodapé 5">
            <a:extLst>
              <a:ext uri="{FF2B5EF4-FFF2-40B4-BE49-F238E27FC236}">
                <a16:creationId xmlns:a16="http://schemas.microsoft.com/office/drawing/2014/main" id="{D8921CB6-D57C-32D5-258E-C5E05369276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57D21B5-598B-3B33-0F87-55F671A7E00F}"/>
              </a:ext>
            </a:extLst>
          </p:cNvPr>
          <p:cNvSpPr>
            <a:spLocks noGrp="1"/>
          </p:cNvSpPr>
          <p:nvPr>
            <p:ph type="sldNum" sz="quarter" idx="12"/>
          </p:nvPr>
        </p:nvSpPr>
        <p:spPr/>
        <p:txBody>
          <a:bodyPr/>
          <a:lstStyle/>
          <a:p>
            <a:fld id="{CEF3B00D-7B28-4716-84A9-97E892CC4E12}" type="slidenum">
              <a:rPr lang="pt-BR" smtClean="0"/>
              <a:t>‹nº›</a:t>
            </a:fld>
            <a:endParaRPr lang="pt-BR"/>
          </a:p>
        </p:txBody>
      </p:sp>
    </p:spTree>
    <p:extLst>
      <p:ext uri="{BB962C8B-B14F-4D97-AF65-F5344CB8AC3E}">
        <p14:creationId xmlns:p14="http://schemas.microsoft.com/office/powerpoint/2010/main" val="686289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ABF79A-CCAA-0462-8F59-0C75F0536B9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495758B2-E81E-3856-E5AB-6BF7153330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E20FD0DC-2B62-34BD-6831-DAE5232CCC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350B81F-8A0C-2CF8-015D-05CAAB2B7D1F}"/>
              </a:ext>
            </a:extLst>
          </p:cNvPr>
          <p:cNvSpPr>
            <a:spLocks noGrp="1"/>
          </p:cNvSpPr>
          <p:nvPr>
            <p:ph type="dt" sz="half" idx="10"/>
          </p:nvPr>
        </p:nvSpPr>
        <p:spPr/>
        <p:txBody>
          <a:bodyPr/>
          <a:lstStyle/>
          <a:p>
            <a:fld id="{BF213EA6-FF4B-4C33-93BA-0FB041447A9B}" type="datetimeFigureOut">
              <a:rPr lang="pt-BR" smtClean="0"/>
              <a:t>10/03/2024</a:t>
            </a:fld>
            <a:endParaRPr lang="pt-BR"/>
          </a:p>
        </p:txBody>
      </p:sp>
      <p:sp>
        <p:nvSpPr>
          <p:cNvPr id="6" name="Espaço Reservado para Rodapé 5">
            <a:extLst>
              <a:ext uri="{FF2B5EF4-FFF2-40B4-BE49-F238E27FC236}">
                <a16:creationId xmlns:a16="http://schemas.microsoft.com/office/drawing/2014/main" id="{EC1437B7-1E7F-4979-4F15-0745EEB386D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8E378A6-7143-FB7B-D31A-A0360F225127}"/>
              </a:ext>
            </a:extLst>
          </p:cNvPr>
          <p:cNvSpPr>
            <a:spLocks noGrp="1"/>
          </p:cNvSpPr>
          <p:nvPr>
            <p:ph type="sldNum" sz="quarter" idx="12"/>
          </p:nvPr>
        </p:nvSpPr>
        <p:spPr/>
        <p:txBody>
          <a:bodyPr/>
          <a:lstStyle/>
          <a:p>
            <a:fld id="{CEF3B00D-7B28-4716-84A9-97E892CC4E12}" type="slidenum">
              <a:rPr lang="pt-BR" smtClean="0"/>
              <a:t>‹nº›</a:t>
            </a:fld>
            <a:endParaRPr lang="pt-BR"/>
          </a:p>
        </p:txBody>
      </p:sp>
    </p:spTree>
    <p:extLst>
      <p:ext uri="{BB962C8B-B14F-4D97-AF65-F5344CB8AC3E}">
        <p14:creationId xmlns:p14="http://schemas.microsoft.com/office/powerpoint/2010/main" val="2867757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F74D9322-789A-30F6-5DCF-A5F345B178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9B30B9BB-59F4-A8C1-F2A9-6353C4D372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E2B4189-E73C-FF0C-6715-1B1FB57FC2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F213EA6-FF4B-4C33-93BA-0FB041447A9B}" type="datetimeFigureOut">
              <a:rPr lang="pt-BR" smtClean="0"/>
              <a:t>10/03/2024</a:t>
            </a:fld>
            <a:endParaRPr lang="pt-BR"/>
          </a:p>
        </p:txBody>
      </p:sp>
      <p:sp>
        <p:nvSpPr>
          <p:cNvPr id="5" name="Espaço Reservado para Rodapé 4">
            <a:extLst>
              <a:ext uri="{FF2B5EF4-FFF2-40B4-BE49-F238E27FC236}">
                <a16:creationId xmlns:a16="http://schemas.microsoft.com/office/drawing/2014/main" id="{A3D32310-46E0-552C-99FA-22F3C7A8CE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BBF78A4E-B4B5-3230-F12A-1D19C7F8D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F3B00D-7B28-4716-84A9-97E892CC4E12}" type="slidenum">
              <a:rPr lang="pt-BR" smtClean="0"/>
              <a:t>‹nº›</a:t>
            </a:fld>
            <a:endParaRPr lang="pt-BR"/>
          </a:p>
        </p:txBody>
      </p:sp>
    </p:spTree>
    <p:extLst>
      <p:ext uri="{BB962C8B-B14F-4D97-AF65-F5344CB8AC3E}">
        <p14:creationId xmlns:p14="http://schemas.microsoft.com/office/powerpoint/2010/main" val="1806655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AF20FE3C-3E5E-4779-1003-D4DEF6692BF1}"/>
              </a:ext>
            </a:extLst>
          </p:cNvPr>
          <p:cNvPicPr>
            <a:picLocks noChangeAspect="1"/>
          </p:cNvPicPr>
          <p:nvPr/>
        </p:nvPicPr>
        <p:blipFill>
          <a:blip r:embed="rId2"/>
          <a:stretch>
            <a:fillRect/>
          </a:stretch>
        </p:blipFill>
        <p:spPr>
          <a:xfrm>
            <a:off x="2647468" y="665038"/>
            <a:ext cx="6897063" cy="1352739"/>
          </a:xfrm>
          <a:prstGeom prst="rect">
            <a:avLst/>
          </a:prstGeom>
        </p:spPr>
      </p:pic>
      <p:sp>
        <p:nvSpPr>
          <p:cNvPr id="7" name="CaixaDeTexto 6">
            <a:extLst>
              <a:ext uri="{FF2B5EF4-FFF2-40B4-BE49-F238E27FC236}">
                <a16:creationId xmlns:a16="http://schemas.microsoft.com/office/drawing/2014/main" id="{302FC1EA-43E9-5FBF-7231-9E6B47A4FD7B}"/>
              </a:ext>
            </a:extLst>
          </p:cNvPr>
          <p:cNvSpPr txBox="1"/>
          <p:nvPr/>
        </p:nvSpPr>
        <p:spPr>
          <a:xfrm>
            <a:off x="4889066" y="5743980"/>
            <a:ext cx="1778307" cy="400110"/>
          </a:xfrm>
          <a:prstGeom prst="rect">
            <a:avLst/>
          </a:prstGeom>
          <a:noFill/>
        </p:spPr>
        <p:txBody>
          <a:bodyPr wrap="none" rtlCol="0">
            <a:spAutoFit/>
          </a:bodyPr>
          <a:lstStyle/>
          <a:p>
            <a:r>
              <a:rPr lang="pt-BR" sz="2000" b="1" dirty="0"/>
              <a:t>Jaques Zanon</a:t>
            </a:r>
          </a:p>
        </p:txBody>
      </p:sp>
      <p:pic>
        <p:nvPicPr>
          <p:cNvPr id="9" name="Imagem 8">
            <a:extLst>
              <a:ext uri="{FF2B5EF4-FFF2-40B4-BE49-F238E27FC236}">
                <a16:creationId xmlns:a16="http://schemas.microsoft.com/office/drawing/2014/main" id="{36FE9DE4-9FB6-E3D2-2689-D053E267E140}"/>
              </a:ext>
            </a:extLst>
          </p:cNvPr>
          <p:cNvPicPr>
            <a:picLocks noChangeAspect="1"/>
          </p:cNvPicPr>
          <p:nvPr/>
        </p:nvPicPr>
        <p:blipFill>
          <a:blip r:embed="rId3"/>
          <a:stretch>
            <a:fillRect/>
          </a:stretch>
        </p:blipFill>
        <p:spPr>
          <a:xfrm>
            <a:off x="2761287" y="2065273"/>
            <a:ext cx="858805" cy="483078"/>
          </a:xfrm>
          <a:prstGeom prst="rect">
            <a:avLst/>
          </a:prstGeom>
        </p:spPr>
      </p:pic>
      <p:grpSp>
        <p:nvGrpSpPr>
          <p:cNvPr id="10" name="Agrupar 9">
            <a:extLst>
              <a:ext uri="{FF2B5EF4-FFF2-40B4-BE49-F238E27FC236}">
                <a16:creationId xmlns:a16="http://schemas.microsoft.com/office/drawing/2014/main" id="{524D62BE-6CED-9A0C-79EC-BD740C6CBD60}"/>
              </a:ext>
            </a:extLst>
          </p:cNvPr>
          <p:cNvGrpSpPr/>
          <p:nvPr/>
        </p:nvGrpSpPr>
        <p:grpSpPr>
          <a:xfrm>
            <a:off x="0" y="6400800"/>
            <a:ext cx="3461257" cy="457200"/>
            <a:chOff x="0" y="6400800"/>
            <a:chExt cx="3461257" cy="457200"/>
          </a:xfrm>
        </p:grpSpPr>
        <p:pic>
          <p:nvPicPr>
            <p:cNvPr id="11" name="Imagem 10">
              <a:extLst>
                <a:ext uri="{FF2B5EF4-FFF2-40B4-BE49-F238E27FC236}">
                  <a16:creationId xmlns:a16="http://schemas.microsoft.com/office/drawing/2014/main" id="{F1304BE9-E690-EE14-C0FB-967B30AAC9E0}"/>
                </a:ext>
              </a:extLst>
            </p:cNvPr>
            <p:cNvPicPr>
              <a:picLocks noChangeAspect="1"/>
            </p:cNvPicPr>
            <p:nvPr/>
          </p:nvPicPr>
          <p:blipFill>
            <a:blip r:embed="rId4"/>
            <a:stretch>
              <a:fillRect/>
            </a:stretch>
          </p:blipFill>
          <p:spPr>
            <a:xfrm>
              <a:off x="0" y="6400800"/>
              <a:ext cx="2057400" cy="457200"/>
            </a:xfrm>
            <a:prstGeom prst="rect">
              <a:avLst/>
            </a:prstGeom>
          </p:spPr>
        </p:pic>
        <p:sp>
          <p:nvSpPr>
            <p:cNvPr id="12" name="CaixaDeTexto 11">
              <a:extLst>
                <a:ext uri="{FF2B5EF4-FFF2-40B4-BE49-F238E27FC236}">
                  <a16:creationId xmlns:a16="http://schemas.microsoft.com/office/drawing/2014/main" id="{26AE4515-3A13-F21B-9428-9E08BFD574A8}"/>
                </a:ext>
              </a:extLst>
            </p:cNvPr>
            <p:cNvSpPr txBox="1"/>
            <p:nvPr/>
          </p:nvSpPr>
          <p:spPr>
            <a:xfrm>
              <a:off x="1915064" y="6488668"/>
              <a:ext cx="1546193" cy="369332"/>
            </a:xfrm>
            <a:prstGeom prst="rect">
              <a:avLst/>
            </a:prstGeom>
            <a:noFill/>
          </p:spPr>
          <p:txBody>
            <a:bodyPr wrap="none" rtlCol="0">
              <a:spAutoFit/>
            </a:bodyPr>
            <a:lstStyle/>
            <a:p>
              <a:r>
                <a:rPr lang="pt-BR" dirty="0"/>
                <a:t>Jaques Zanon</a:t>
              </a:r>
            </a:p>
          </p:txBody>
        </p:sp>
      </p:grpSp>
      <p:pic>
        <p:nvPicPr>
          <p:cNvPr id="13" name="Imagem 12">
            <a:extLst>
              <a:ext uri="{FF2B5EF4-FFF2-40B4-BE49-F238E27FC236}">
                <a16:creationId xmlns:a16="http://schemas.microsoft.com/office/drawing/2014/main" id="{AB3C9437-3282-EF3E-FB20-233949BBFE1D}"/>
              </a:ext>
            </a:extLst>
          </p:cNvPr>
          <p:cNvPicPr>
            <a:picLocks noChangeAspect="1"/>
          </p:cNvPicPr>
          <p:nvPr/>
        </p:nvPicPr>
        <p:blipFill>
          <a:blip r:embed="rId5"/>
          <a:stretch>
            <a:fillRect/>
          </a:stretch>
        </p:blipFill>
        <p:spPr>
          <a:xfrm>
            <a:off x="2057400" y="3335314"/>
            <a:ext cx="8045239" cy="1352739"/>
          </a:xfrm>
          <a:prstGeom prst="rect">
            <a:avLst/>
          </a:prstGeom>
        </p:spPr>
      </p:pic>
      <p:sp>
        <p:nvSpPr>
          <p:cNvPr id="3" name="CaixaDeTexto 2">
            <a:extLst>
              <a:ext uri="{FF2B5EF4-FFF2-40B4-BE49-F238E27FC236}">
                <a16:creationId xmlns:a16="http://schemas.microsoft.com/office/drawing/2014/main" id="{CFB89266-3A9B-6A27-AB62-6880543AEA5A}"/>
              </a:ext>
            </a:extLst>
          </p:cNvPr>
          <p:cNvSpPr txBox="1"/>
          <p:nvPr/>
        </p:nvSpPr>
        <p:spPr>
          <a:xfrm>
            <a:off x="3620092" y="2171197"/>
            <a:ext cx="6094562" cy="369332"/>
          </a:xfrm>
          <a:prstGeom prst="rect">
            <a:avLst/>
          </a:prstGeom>
          <a:noFill/>
        </p:spPr>
        <p:txBody>
          <a:bodyPr wrap="square">
            <a:spAutoFit/>
          </a:bodyPr>
          <a:lstStyle/>
          <a:p>
            <a:r>
              <a:rPr lang="pt-BR" dirty="0"/>
              <a:t>https://github.com/JaquesZanon/A3-Desafio</a:t>
            </a:r>
          </a:p>
        </p:txBody>
      </p:sp>
    </p:spTree>
    <p:extLst>
      <p:ext uri="{BB962C8B-B14F-4D97-AF65-F5344CB8AC3E}">
        <p14:creationId xmlns:p14="http://schemas.microsoft.com/office/powerpoint/2010/main" val="2772128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83FDEDD6-963D-BD29-B1E9-2E0CCF1C7B94}"/>
              </a:ext>
            </a:extLst>
          </p:cNvPr>
          <p:cNvPicPr>
            <a:picLocks noChangeAspect="1"/>
          </p:cNvPicPr>
          <p:nvPr/>
        </p:nvPicPr>
        <p:blipFill>
          <a:blip r:embed="rId2"/>
          <a:stretch>
            <a:fillRect/>
          </a:stretch>
        </p:blipFill>
        <p:spPr>
          <a:xfrm>
            <a:off x="175386" y="404390"/>
            <a:ext cx="11841227" cy="6049219"/>
          </a:xfrm>
          <a:prstGeom prst="rect">
            <a:avLst/>
          </a:prstGeom>
        </p:spPr>
      </p:pic>
      <p:grpSp>
        <p:nvGrpSpPr>
          <p:cNvPr id="2" name="Agrupar 1">
            <a:extLst>
              <a:ext uri="{FF2B5EF4-FFF2-40B4-BE49-F238E27FC236}">
                <a16:creationId xmlns:a16="http://schemas.microsoft.com/office/drawing/2014/main" id="{DA975E7B-BF72-E600-C0D2-907746AA33AF}"/>
              </a:ext>
            </a:extLst>
          </p:cNvPr>
          <p:cNvGrpSpPr/>
          <p:nvPr/>
        </p:nvGrpSpPr>
        <p:grpSpPr>
          <a:xfrm>
            <a:off x="0" y="6400800"/>
            <a:ext cx="3461257" cy="457200"/>
            <a:chOff x="0" y="6400800"/>
            <a:chExt cx="3461257" cy="457200"/>
          </a:xfrm>
        </p:grpSpPr>
        <p:pic>
          <p:nvPicPr>
            <p:cNvPr id="3" name="Imagem 2">
              <a:extLst>
                <a:ext uri="{FF2B5EF4-FFF2-40B4-BE49-F238E27FC236}">
                  <a16:creationId xmlns:a16="http://schemas.microsoft.com/office/drawing/2014/main" id="{EFC4DF3E-CF77-C19A-F235-0CB28FC5BAEC}"/>
                </a:ext>
              </a:extLst>
            </p:cNvPr>
            <p:cNvPicPr>
              <a:picLocks noChangeAspect="1"/>
            </p:cNvPicPr>
            <p:nvPr/>
          </p:nvPicPr>
          <p:blipFill>
            <a:blip r:embed="rId3"/>
            <a:stretch>
              <a:fillRect/>
            </a:stretch>
          </p:blipFill>
          <p:spPr>
            <a:xfrm>
              <a:off x="0" y="6400800"/>
              <a:ext cx="2057400" cy="457200"/>
            </a:xfrm>
            <a:prstGeom prst="rect">
              <a:avLst/>
            </a:prstGeom>
          </p:spPr>
        </p:pic>
        <p:sp>
          <p:nvSpPr>
            <p:cNvPr id="4" name="CaixaDeTexto 3">
              <a:extLst>
                <a:ext uri="{FF2B5EF4-FFF2-40B4-BE49-F238E27FC236}">
                  <a16:creationId xmlns:a16="http://schemas.microsoft.com/office/drawing/2014/main" id="{97714F75-3451-F71D-BC9B-818725C984BF}"/>
                </a:ext>
              </a:extLst>
            </p:cNvPr>
            <p:cNvSpPr txBox="1"/>
            <p:nvPr/>
          </p:nvSpPr>
          <p:spPr>
            <a:xfrm>
              <a:off x="1915064" y="6488668"/>
              <a:ext cx="1546193" cy="369332"/>
            </a:xfrm>
            <a:prstGeom prst="rect">
              <a:avLst/>
            </a:prstGeom>
            <a:noFill/>
          </p:spPr>
          <p:txBody>
            <a:bodyPr wrap="none" rtlCol="0">
              <a:spAutoFit/>
            </a:bodyPr>
            <a:lstStyle/>
            <a:p>
              <a:r>
                <a:rPr lang="pt-BR" dirty="0"/>
                <a:t>Jaques Zanon</a:t>
              </a:r>
            </a:p>
          </p:txBody>
        </p:sp>
      </p:grpSp>
    </p:spTree>
    <p:extLst>
      <p:ext uri="{BB962C8B-B14F-4D97-AF65-F5344CB8AC3E}">
        <p14:creationId xmlns:p14="http://schemas.microsoft.com/office/powerpoint/2010/main" val="104068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3">
            <a:extLst>
              <a:ext uri="{FF2B5EF4-FFF2-40B4-BE49-F238E27FC236}">
                <a16:creationId xmlns:a16="http://schemas.microsoft.com/office/drawing/2014/main" id="{FDC2161E-B11F-23F0-387D-788C2D1F9215}"/>
              </a:ext>
            </a:extLst>
          </p:cNvPr>
          <p:cNvGrpSpPr/>
          <p:nvPr/>
        </p:nvGrpSpPr>
        <p:grpSpPr>
          <a:xfrm>
            <a:off x="0" y="6400800"/>
            <a:ext cx="3461257" cy="457200"/>
            <a:chOff x="0" y="6400800"/>
            <a:chExt cx="3461257" cy="457200"/>
          </a:xfrm>
        </p:grpSpPr>
        <p:pic>
          <p:nvPicPr>
            <p:cNvPr id="5" name="Imagem 4">
              <a:extLst>
                <a:ext uri="{FF2B5EF4-FFF2-40B4-BE49-F238E27FC236}">
                  <a16:creationId xmlns:a16="http://schemas.microsoft.com/office/drawing/2014/main" id="{000F66AB-9762-5ED7-38F5-A3A1514CCBB4}"/>
                </a:ext>
              </a:extLst>
            </p:cNvPr>
            <p:cNvPicPr>
              <a:picLocks noChangeAspect="1"/>
            </p:cNvPicPr>
            <p:nvPr/>
          </p:nvPicPr>
          <p:blipFill>
            <a:blip r:embed="rId2"/>
            <a:stretch>
              <a:fillRect/>
            </a:stretch>
          </p:blipFill>
          <p:spPr>
            <a:xfrm>
              <a:off x="0" y="6400800"/>
              <a:ext cx="2057400" cy="457200"/>
            </a:xfrm>
            <a:prstGeom prst="rect">
              <a:avLst/>
            </a:prstGeom>
          </p:spPr>
        </p:pic>
        <p:sp>
          <p:nvSpPr>
            <p:cNvPr id="6" name="CaixaDeTexto 5">
              <a:extLst>
                <a:ext uri="{FF2B5EF4-FFF2-40B4-BE49-F238E27FC236}">
                  <a16:creationId xmlns:a16="http://schemas.microsoft.com/office/drawing/2014/main" id="{545D5D23-EB63-8D2D-B0A1-E56BD07D0C9C}"/>
                </a:ext>
              </a:extLst>
            </p:cNvPr>
            <p:cNvSpPr txBox="1"/>
            <p:nvPr/>
          </p:nvSpPr>
          <p:spPr>
            <a:xfrm>
              <a:off x="1915064" y="6488668"/>
              <a:ext cx="1546193" cy="369332"/>
            </a:xfrm>
            <a:prstGeom prst="rect">
              <a:avLst/>
            </a:prstGeom>
            <a:noFill/>
          </p:spPr>
          <p:txBody>
            <a:bodyPr wrap="none" rtlCol="0">
              <a:spAutoFit/>
            </a:bodyPr>
            <a:lstStyle/>
            <a:p>
              <a:r>
                <a:rPr lang="pt-BR" dirty="0"/>
                <a:t>Jaques Zanon</a:t>
              </a:r>
            </a:p>
          </p:txBody>
        </p:sp>
      </p:grpSp>
      <p:sp>
        <p:nvSpPr>
          <p:cNvPr id="8" name="CaixaDeTexto 7">
            <a:extLst>
              <a:ext uri="{FF2B5EF4-FFF2-40B4-BE49-F238E27FC236}">
                <a16:creationId xmlns:a16="http://schemas.microsoft.com/office/drawing/2014/main" id="{ECF8EF19-508F-6334-EE74-BDDC36CD1B44}"/>
              </a:ext>
            </a:extLst>
          </p:cNvPr>
          <p:cNvSpPr txBox="1"/>
          <p:nvPr/>
        </p:nvSpPr>
        <p:spPr>
          <a:xfrm>
            <a:off x="3297447" y="310876"/>
            <a:ext cx="6094562" cy="369332"/>
          </a:xfrm>
          <a:prstGeom prst="rect">
            <a:avLst/>
          </a:prstGeom>
          <a:noFill/>
        </p:spPr>
        <p:txBody>
          <a:bodyPr wrap="square">
            <a:spAutoFit/>
          </a:bodyPr>
          <a:lstStyle/>
          <a:p>
            <a:r>
              <a:rPr lang="pt-BR" sz="1800" b="0" i="0" dirty="0">
                <a:solidFill>
                  <a:srgbClr val="000000"/>
                </a:solidFill>
                <a:effectLst/>
                <a:latin typeface="Poppins-Regular"/>
              </a:rPr>
              <a:t>Estimativa de impacto das ações sugeridas</a:t>
            </a:r>
            <a:r>
              <a:rPr lang="pt-BR" dirty="0"/>
              <a:t> </a:t>
            </a:r>
          </a:p>
        </p:txBody>
      </p:sp>
      <p:sp>
        <p:nvSpPr>
          <p:cNvPr id="10" name="CaixaDeTexto 9">
            <a:extLst>
              <a:ext uri="{FF2B5EF4-FFF2-40B4-BE49-F238E27FC236}">
                <a16:creationId xmlns:a16="http://schemas.microsoft.com/office/drawing/2014/main" id="{594131BB-84DA-E3BA-BC3E-146EE24698DA}"/>
              </a:ext>
            </a:extLst>
          </p:cNvPr>
          <p:cNvSpPr txBox="1"/>
          <p:nvPr/>
        </p:nvSpPr>
        <p:spPr>
          <a:xfrm>
            <a:off x="899304" y="2203909"/>
            <a:ext cx="6094562" cy="2585323"/>
          </a:xfrm>
          <a:prstGeom prst="rect">
            <a:avLst/>
          </a:prstGeom>
          <a:noFill/>
        </p:spPr>
        <p:txBody>
          <a:bodyPr wrap="square">
            <a:spAutoFit/>
          </a:bodyPr>
          <a:lstStyle/>
          <a:p>
            <a:pPr marL="285750" indent="-285750">
              <a:buFont typeface="Arial" panose="020B0604020202020204" pitchFamily="34" charset="0"/>
              <a:buChar char="•"/>
            </a:pPr>
            <a:r>
              <a:rPr lang="pt-BR" dirty="0"/>
              <a:t>Empoderamento e Acesso à Informação</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Melhorias na Eficiência e Produtividade</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Personalização e Adaptação às Preferências do Usuário</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Maior Variedade e Relevância de Conteúdo</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Respostas Mais Rápidas e Precisas</a:t>
            </a:r>
          </a:p>
        </p:txBody>
      </p:sp>
    </p:spTree>
    <p:extLst>
      <p:ext uri="{BB962C8B-B14F-4D97-AF65-F5344CB8AC3E}">
        <p14:creationId xmlns:p14="http://schemas.microsoft.com/office/powerpoint/2010/main" val="254043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Agrupar 5">
            <a:extLst>
              <a:ext uri="{FF2B5EF4-FFF2-40B4-BE49-F238E27FC236}">
                <a16:creationId xmlns:a16="http://schemas.microsoft.com/office/drawing/2014/main" id="{9FDD2CD5-7ACA-4B3A-F269-11A9F503403A}"/>
              </a:ext>
            </a:extLst>
          </p:cNvPr>
          <p:cNvGrpSpPr/>
          <p:nvPr/>
        </p:nvGrpSpPr>
        <p:grpSpPr>
          <a:xfrm>
            <a:off x="0" y="6400800"/>
            <a:ext cx="3461257" cy="457200"/>
            <a:chOff x="0" y="6400800"/>
            <a:chExt cx="3461257" cy="457200"/>
          </a:xfrm>
        </p:grpSpPr>
        <p:pic>
          <p:nvPicPr>
            <p:cNvPr id="4" name="Imagem 3">
              <a:extLst>
                <a:ext uri="{FF2B5EF4-FFF2-40B4-BE49-F238E27FC236}">
                  <a16:creationId xmlns:a16="http://schemas.microsoft.com/office/drawing/2014/main" id="{3F307225-46D8-4956-4A39-0ED3D79C2719}"/>
                </a:ext>
              </a:extLst>
            </p:cNvPr>
            <p:cNvPicPr>
              <a:picLocks noChangeAspect="1"/>
            </p:cNvPicPr>
            <p:nvPr/>
          </p:nvPicPr>
          <p:blipFill>
            <a:blip r:embed="rId2"/>
            <a:stretch>
              <a:fillRect/>
            </a:stretch>
          </p:blipFill>
          <p:spPr>
            <a:xfrm>
              <a:off x="0" y="6400800"/>
              <a:ext cx="2057400" cy="457200"/>
            </a:xfrm>
            <a:prstGeom prst="rect">
              <a:avLst/>
            </a:prstGeom>
          </p:spPr>
        </p:pic>
        <p:sp>
          <p:nvSpPr>
            <p:cNvPr id="5" name="CaixaDeTexto 4">
              <a:extLst>
                <a:ext uri="{FF2B5EF4-FFF2-40B4-BE49-F238E27FC236}">
                  <a16:creationId xmlns:a16="http://schemas.microsoft.com/office/drawing/2014/main" id="{04A1A46A-A5A8-F580-D632-461ED7647C96}"/>
                </a:ext>
              </a:extLst>
            </p:cNvPr>
            <p:cNvSpPr txBox="1"/>
            <p:nvPr/>
          </p:nvSpPr>
          <p:spPr>
            <a:xfrm>
              <a:off x="1915064" y="6488668"/>
              <a:ext cx="1546193" cy="369332"/>
            </a:xfrm>
            <a:prstGeom prst="rect">
              <a:avLst/>
            </a:prstGeom>
            <a:noFill/>
          </p:spPr>
          <p:txBody>
            <a:bodyPr wrap="none" rtlCol="0">
              <a:spAutoFit/>
            </a:bodyPr>
            <a:lstStyle/>
            <a:p>
              <a:r>
                <a:rPr lang="pt-BR" dirty="0"/>
                <a:t>Jaques Zanon</a:t>
              </a:r>
            </a:p>
          </p:txBody>
        </p:sp>
      </p:grpSp>
      <p:pic>
        <p:nvPicPr>
          <p:cNvPr id="11" name="Imagem 10">
            <a:extLst>
              <a:ext uri="{FF2B5EF4-FFF2-40B4-BE49-F238E27FC236}">
                <a16:creationId xmlns:a16="http://schemas.microsoft.com/office/drawing/2014/main" id="{22869EA4-EEC5-E18C-901F-3C48F53A4B5F}"/>
              </a:ext>
            </a:extLst>
          </p:cNvPr>
          <p:cNvPicPr>
            <a:picLocks noChangeAspect="1"/>
          </p:cNvPicPr>
          <p:nvPr/>
        </p:nvPicPr>
        <p:blipFill>
          <a:blip r:embed="rId3"/>
          <a:stretch>
            <a:fillRect/>
          </a:stretch>
        </p:blipFill>
        <p:spPr>
          <a:xfrm>
            <a:off x="0" y="3935231"/>
            <a:ext cx="12192000" cy="2110302"/>
          </a:xfrm>
          <a:prstGeom prst="rect">
            <a:avLst/>
          </a:prstGeom>
        </p:spPr>
      </p:pic>
      <p:pic>
        <p:nvPicPr>
          <p:cNvPr id="13" name="Imagem 12">
            <a:extLst>
              <a:ext uri="{FF2B5EF4-FFF2-40B4-BE49-F238E27FC236}">
                <a16:creationId xmlns:a16="http://schemas.microsoft.com/office/drawing/2014/main" id="{55115D39-76CF-0719-562B-F944A0485D5E}"/>
              </a:ext>
            </a:extLst>
          </p:cNvPr>
          <p:cNvPicPr>
            <a:picLocks noChangeAspect="1"/>
          </p:cNvPicPr>
          <p:nvPr/>
        </p:nvPicPr>
        <p:blipFill>
          <a:blip r:embed="rId4"/>
          <a:stretch>
            <a:fillRect/>
          </a:stretch>
        </p:blipFill>
        <p:spPr>
          <a:xfrm>
            <a:off x="4876775" y="1021278"/>
            <a:ext cx="2119463" cy="1996109"/>
          </a:xfrm>
          <a:prstGeom prst="rect">
            <a:avLst/>
          </a:prstGeom>
        </p:spPr>
      </p:pic>
      <p:pic>
        <p:nvPicPr>
          <p:cNvPr id="14" name="Imagem 13">
            <a:extLst>
              <a:ext uri="{FF2B5EF4-FFF2-40B4-BE49-F238E27FC236}">
                <a16:creationId xmlns:a16="http://schemas.microsoft.com/office/drawing/2014/main" id="{BA6A59CD-F4FC-52DA-CFFB-84E99D47B900}"/>
              </a:ext>
            </a:extLst>
          </p:cNvPr>
          <p:cNvPicPr>
            <a:picLocks noChangeAspect="1"/>
          </p:cNvPicPr>
          <p:nvPr/>
        </p:nvPicPr>
        <p:blipFill>
          <a:blip r:embed="rId5"/>
          <a:stretch>
            <a:fillRect/>
          </a:stretch>
        </p:blipFill>
        <p:spPr>
          <a:xfrm>
            <a:off x="1237923" y="812467"/>
            <a:ext cx="985900" cy="1215753"/>
          </a:xfrm>
          <a:prstGeom prst="rect">
            <a:avLst/>
          </a:prstGeom>
        </p:spPr>
      </p:pic>
      <p:sp>
        <p:nvSpPr>
          <p:cNvPr id="15" name="CaixaDeTexto 14">
            <a:extLst>
              <a:ext uri="{FF2B5EF4-FFF2-40B4-BE49-F238E27FC236}">
                <a16:creationId xmlns:a16="http://schemas.microsoft.com/office/drawing/2014/main" id="{AA31E8D0-C061-00B9-A1E3-D554C998C694}"/>
              </a:ext>
            </a:extLst>
          </p:cNvPr>
          <p:cNvSpPr txBox="1"/>
          <p:nvPr/>
        </p:nvSpPr>
        <p:spPr>
          <a:xfrm>
            <a:off x="1237923" y="2198821"/>
            <a:ext cx="1049390" cy="369332"/>
          </a:xfrm>
          <a:prstGeom prst="rect">
            <a:avLst/>
          </a:prstGeom>
          <a:noFill/>
        </p:spPr>
        <p:txBody>
          <a:bodyPr wrap="none" rtlCol="0">
            <a:spAutoFit/>
          </a:bodyPr>
          <a:lstStyle/>
          <a:p>
            <a:r>
              <a:rPr lang="pt-BR" dirty="0" err="1"/>
              <a:t>df_rating</a:t>
            </a:r>
            <a:endParaRPr lang="pt-BR" dirty="0"/>
          </a:p>
        </p:txBody>
      </p:sp>
    </p:spTree>
    <p:extLst>
      <p:ext uri="{BB962C8B-B14F-4D97-AF65-F5344CB8AC3E}">
        <p14:creationId xmlns:p14="http://schemas.microsoft.com/office/powerpoint/2010/main" val="238410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E7BE68E-BC4C-E3B1-78F8-7B6BF8A6892D}"/>
              </a:ext>
            </a:extLst>
          </p:cNvPr>
          <p:cNvPicPr>
            <a:picLocks noChangeAspect="1"/>
          </p:cNvPicPr>
          <p:nvPr/>
        </p:nvPicPr>
        <p:blipFill>
          <a:blip r:embed="rId2"/>
          <a:stretch>
            <a:fillRect/>
          </a:stretch>
        </p:blipFill>
        <p:spPr>
          <a:xfrm>
            <a:off x="4737109" y="1068780"/>
            <a:ext cx="2279718" cy="2235452"/>
          </a:xfrm>
          <a:prstGeom prst="rect">
            <a:avLst/>
          </a:prstGeom>
        </p:spPr>
      </p:pic>
      <p:pic>
        <p:nvPicPr>
          <p:cNvPr id="7" name="Imagem 6">
            <a:extLst>
              <a:ext uri="{FF2B5EF4-FFF2-40B4-BE49-F238E27FC236}">
                <a16:creationId xmlns:a16="http://schemas.microsoft.com/office/drawing/2014/main" id="{78BC2FFF-D0B2-C45E-3E80-6A155D38F6CA}"/>
              </a:ext>
            </a:extLst>
          </p:cNvPr>
          <p:cNvPicPr>
            <a:picLocks noChangeAspect="1"/>
          </p:cNvPicPr>
          <p:nvPr/>
        </p:nvPicPr>
        <p:blipFill>
          <a:blip r:embed="rId3"/>
          <a:stretch>
            <a:fillRect/>
          </a:stretch>
        </p:blipFill>
        <p:spPr>
          <a:xfrm>
            <a:off x="0" y="4245364"/>
            <a:ext cx="12192000" cy="1369263"/>
          </a:xfrm>
          <a:prstGeom prst="rect">
            <a:avLst/>
          </a:prstGeom>
        </p:spPr>
      </p:pic>
      <p:grpSp>
        <p:nvGrpSpPr>
          <p:cNvPr id="8" name="Agrupar 7">
            <a:extLst>
              <a:ext uri="{FF2B5EF4-FFF2-40B4-BE49-F238E27FC236}">
                <a16:creationId xmlns:a16="http://schemas.microsoft.com/office/drawing/2014/main" id="{1BC54FA8-BCDE-A3DD-D8C0-D0FE0CFA9656}"/>
              </a:ext>
            </a:extLst>
          </p:cNvPr>
          <p:cNvGrpSpPr/>
          <p:nvPr/>
        </p:nvGrpSpPr>
        <p:grpSpPr>
          <a:xfrm>
            <a:off x="0" y="6400800"/>
            <a:ext cx="3461257" cy="457200"/>
            <a:chOff x="0" y="6400800"/>
            <a:chExt cx="3461257" cy="457200"/>
          </a:xfrm>
        </p:grpSpPr>
        <p:pic>
          <p:nvPicPr>
            <p:cNvPr id="9" name="Imagem 8">
              <a:extLst>
                <a:ext uri="{FF2B5EF4-FFF2-40B4-BE49-F238E27FC236}">
                  <a16:creationId xmlns:a16="http://schemas.microsoft.com/office/drawing/2014/main" id="{95109F31-6BAB-61E1-11D3-4D469BAE8E58}"/>
                </a:ext>
              </a:extLst>
            </p:cNvPr>
            <p:cNvPicPr>
              <a:picLocks noChangeAspect="1"/>
            </p:cNvPicPr>
            <p:nvPr/>
          </p:nvPicPr>
          <p:blipFill>
            <a:blip r:embed="rId4"/>
            <a:stretch>
              <a:fillRect/>
            </a:stretch>
          </p:blipFill>
          <p:spPr>
            <a:xfrm>
              <a:off x="0" y="6400800"/>
              <a:ext cx="2057400" cy="457200"/>
            </a:xfrm>
            <a:prstGeom prst="rect">
              <a:avLst/>
            </a:prstGeom>
          </p:spPr>
        </p:pic>
        <p:sp>
          <p:nvSpPr>
            <p:cNvPr id="10" name="CaixaDeTexto 9">
              <a:extLst>
                <a:ext uri="{FF2B5EF4-FFF2-40B4-BE49-F238E27FC236}">
                  <a16:creationId xmlns:a16="http://schemas.microsoft.com/office/drawing/2014/main" id="{1A361B93-C7A9-8F7B-DFC6-76579B95C52F}"/>
                </a:ext>
              </a:extLst>
            </p:cNvPr>
            <p:cNvSpPr txBox="1"/>
            <p:nvPr/>
          </p:nvSpPr>
          <p:spPr>
            <a:xfrm>
              <a:off x="1915064" y="6488668"/>
              <a:ext cx="1546193" cy="369332"/>
            </a:xfrm>
            <a:prstGeom prst="rect">
              <a:avLst/>
            </a:prstGeom>
            <a:noFill/>
          </p:spPr>
          <p:txBody>
            <a:bodyPr wrap="none" rtlCol="0">
              <a:spAutoFit/>
            </a:bodyPr>
            <a:lstStyle/>
            <a:p>
              <a:r>
                <a:rPr lang="pt-BR" dirty="0"/>
                <a:t>Jaques Zanon</a:t>
              </a:r>
            </a:p>
          </p:txBody>
        </p:sp>
      </p:grpSp>
      <p:pic>
        <p:nvPicPr>
          <p:cNvPr id="11" name="Imagem 10">
            <a:extLst>
              <a:ext uri="{FF2B5EF4-FFF2-40B4-BE49-F238E27FC236}">
                <a16:creationId xmlns:a16="http://schemas.microsoft.com/office/drawing/2014/main" id="{A232F099-9B9C-A87E-8CD8-D22A835C5933}"/>
              </a:ext>
            </a:extLst>
          </p:cNvPr>
          <p:cNvPicPr>
            <a:picLocks noChangeAspect="1"/>
          </p:cNvPicPr>
          <p:nvPr/>
        </p:nvPicPr>
        <p:blipFill>
          <a:blip r:embed="rId5"/>
          <a:stretch>
            <a:fillRect/>
          </a:stretch>
        </p:blipFill>
        <p:spPr>
          <a:xfrm>
            <a:off x="1237923" y="812467"/>
            <a:ext cx="985900" cy="1215753"/>
          </a:xfrm>
          <a:prstGeom prst="rect">
            <a:avLst/>
          </a:prstGeom>
        </p:spPr>
      </p:pic>
      <p:sp>
        <p:nvSpPr>
          <p:cNvPr id="12" name="CaixaDeTexto 11">
            <a:extLst>
              <a:ext uri="{FF2B5EF4-FFF2-40B4-BE49-F238E27FC236}">
                <a16:creationId xmlns:a16="http://schemas.microsoft.com/office/drawing/2014/main" id="{529DE082-715E-04C9-E71E-456EE2ED9F9D}"/>
              </a:ext>
            </a:extLst>
          </p:cNvPr>
          <p:cNvSpPr txBox="1"/>
          <p:nvPr/>
        </p:nvSpPr>
        <p:spPr>
          <a:xfrm>
            <a:off x="1237923" y="2198821"/>
            <a:ext cx="1093633" cy="369332"/>
          </a:xfrm>
          <a:prstGeom prst="rect">
            <a:avLst/>
          </a:prstGeom>
          <a:noFill/>
        </p:spPr>
        <p:txBody>
          <a:bodyPr wrap="none" rtlCol="0">
            <a:spAutoFit/>
          </a:bodyPr>
          <a:lstStyle/>
          <a:p>
            <a:r>
              <a:rPr lang="pt-BR" dirty="0" err="1"/>
              <a:t>df_books</a:t>
            </a:r>
            <a:endParaRPr lang="pt-BR" dirty="0"/>
          </a:p>
        </p:txBody>
      </p:sp>
    </p:spTree>
    <p:extLst>
      <p:ext uri="{BB962C8B-B14F-4D97-AF65-F5344CB8AC3E}">
        <p14:creationId xmlns:p14="http://schemas.microsoft.com/office/powerpoint/2010/main" val="374969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eta: Dobrada 23">
            <a:extLst>
              <a:ext uri="{FF2B5EF4-FFF2-40B4-BE49-F238E27FC236}">
                <a16:creationId xmlns:a16="http://schemas.microsoft.com/office/drawing/2014/main" id="{26F36548-FD85-DE49-0FA2-1CC9AC818B74}"/>
              </a:ext>
            </a:extLst>
          </p:cNvPr>
          <p:cNvSpPr/>
          <p:nvPr/>
        </p:nvSpPr>
        <p:spPr>
          <a:xfrm rot="5400000" flipV="1">
            <a:off x="7718725" y="225151"/>
            <a:ext cx="1151590" cy="2907544"/>
          </a:xfrm>
          <a:prstGeom prst="bentArrow">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23" name="Seta: Dobrada 22">
            <a:extLst>
              <a:ext uri="{FF2B5EF4-FFF2-40B4-BE49-F238E27FC236}">
                <a16:creationId xmlns:a16="http://schemas.microsoft.com/office/drawing/2014/main" id="{EF06031A-6525-5F4C-85D0-19CF55125EEE}"/>
              </a:ext>
            </a:extLst>
          </p:cNvPr>
          <p:cNvSpPr/>
          <p:nvPr/>
        </p:nvSpPr>
        <p:spPr>
          <a:xfrm rot="5400000">
            <a:off x="5462829" y="310507"/>
            <a:ext cx="1151590" cy="2736832"/>
          </a:xfrm>
          <a:prstGeom prst="bentArrow">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8" name="Seta: Dobrada 7">
            <a:extLst>
              <a:ext uri="{FF2B5EF4-FFF2-40B4-BE49-F238E27FC236}">
                <a16:creationId xmlns:a16="http://schemas.microsoft.com/office/drawing/2014/main" id="{29207E58-E3AA-B986-AB72-4726F4F2B3BF}"/>
              </a:ext>
            </a:extLst>
          </p:cNvPr>
          <p:cNvSpPr/>
          <p:nvPr/>
        </p:nvSpPr>
        <p:spPr>
          <a:xfrm rot="16200000" flipV="1">
            <a:off x="2752390" y="1967371"/>
            <a:ext cx="1151590" cy="2056311"/>
          </a:xfrm>
          <a:prstGeom prst="bentArrow">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7" name="Seta: Dobrada 6">
            <a:extLst>
              <a:ext uri="{FF2B5EF4-FFF2-40B4-BE49-F238E27FC236}">
                <a16:creationId xmlns:a16="http://schemas.microsoft.com/office/drawing/2014/main" id="{7F16DCF4-AA6F-9662-DBFE-77EEFAE95DA8}"/>
              </a:ext>
            </a:extLst>
          </p:cNvPr>
          <p:cNvSpPr/>
          <p:nvPr/>
        </p:nvSpPr>
        <p:spPr>
          <a:xfrm rot="5400000">
            <a:off x="2709307" y="2786749"/>
            <a:ext cx="1151590" cy="2142475"/>
          </a:xfrm>
          <a:prstGeom prst="bentArrow">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grpSp>
        <p:nvGrpSpPr>
          <p:cNvPr id="14" name="Agrupar 13">
            <a:extLst>
              <a:ext uri="{FF2B5EF4-FFF2-40B4-BE49-F238E27FC236}">
                <a16:creationId xmlns:a16="http://schemas.microsoft.com/office/drawing/2014/main" id="{5E6BB1C7-29BF-3A5A-0734-016862857AB6}"/>
              </a:ext>
            </a:extLst>
          </p:cNvPr>
          <p:cNvGrpSpPr/>
          <p:nvPr/>
        </p:nvGrpSpPr>
        <p:grpSpPr>
          <a:xfrm>
            <a:off x="293234" y="2747513"/>
            <a:ext cx="2096283" cy="1384995"/>
            <a:chOff x="293234" y="2747513"/>
            <a:chExt cx="2096283" cy="1384995"/>
          </a:xfrm>
        </p:grpSpPr>
        <p:sp>
          <p:nvSpPr>
            <p:cNvPr id="4" name="Retângulo 3">
              <a:extLst>
                <a:ext uri="{FF2B5EF4-FFF2-40B4-BE49-F238E27FC236}">
                  <a16:creationId xmlns:a16="http://schemas.microsoft.com/office/drawing/2014/main" id="{F9F6B5D0-A416-2DFF-91D4-BF1F1E226B1B}"/>
                </a:ext>
              </a:extLst>
            </p:cNvPr>
            <p:cNvSpPr/>
            <p:nvPr/>
          </p:nvSpPr>
          <p:spPr>
            <a:xfrm>
              <a:off x="966158" y="2747513"/>
              <a:ext cx="1423359" cy="1362974"/>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err="1">
                  <a:solidFill>
                    <a:schemeClr val="tx1"/>
                  </a:solidFill>
                  <a:latin typeface="Consolas" panose="020B0609020204030204" pitchFamily="49" charset="0"/>
                </a:rPr>
                <a:t>df_ratings</a:t>
              </a:r>
              <a:endParaRPr lang="pt-BR" sz="1200" dirty="0">
                <a:solidFill>
                  <a:schemeClr val="tx1"/>
                </a:solidFill>
                <a:latin typeface="Consolas" panose="020B0609020204030204" pitchFamily="49" charset="0"/>
              </a:endParaRPr>
            </a:p>
          </p:txBody>
        </p:sp>
        <p:sp>
          <p:nvSpPr>
            <p:cNvPr id="6" name="CaixaDeTexto 5">
              <a:extLst>
                <a:ext uri="{FF2B5EF4-FFF2-40B4-BE49-F238E27FC236}">
                  <a16:creationId xmlns:a16="http://schemas.microsoft.com/office/drawing/2014/main" id="{68C252FB-87D5-3D8E-36E3-59FB168CFAFD}"/>
                </a:ext>
              </a:extLst>
            </p:cNvPr>
            <p:cNvSpPr txBox="1"/>
            <p:nvPr/>
          </p:nvSpPr>
          <p:spPr>
            <a:xfrm>
              <a:off x="293234" y="2747513"/>
              <a:ext cx="609526" cy="1384995"/>
            </a:xfrm>
            <a:prstGeom prst="rect">
              <a:avLst/>
            </a:prstGeom>
            <a:noFill/>
          </p:spPr>
          <p:txBody>
            <a:bodyPr wrap="none" rtlCol="0">
              <a:spAutoFit/>
            </a:bodyPr>
            <a:lstStyle/>
            <a:p>
              <a:pPr algn="r"/>
              <a:r>
                <a:rPr lang="pt-BR" sz="1200" dirty="0">
                  <a:latin typeface="Consolas" panose="020B0609020204030204" pitchFamily="49" charset="0"/>
                </a:rPr>
                <a:t>1</a:t>
              </a:r>
            </a:p>
            <a:p>
              <a:pPr algn="r"/>
              <a:r>
                <a:rPr lang="pt-BR" sz="1200" dirty="0">
                  <a:latin typeface="Consolas" panose="020B0609020204030204" pitchFamily="49" charset="0"/>
                </a:rPr>
                <a:t>2</a:t>
              </a:r>
            </a:p>
            <a:p>
              <a:pPr algn="r"/>
              <a:r>
                <a:rPr lang="pt-BR" sz="1200" dirty="0">
                  <a:latin typeface="Consolas" panose="020B0609020204030204" pitchFamily="49" charset="0"/>
                </a:rPr>
                <a:t>.</a:t>
              </a:r>
            </a:p>
            <a:p>
              <a:pPr algn="r"/>
              <a:r>
                <a:rPr lang="pt-BR" sz="1200" dirty="0">
                  <a:latin typeface="Consolas" panose="020B0609020204030204" pitchFamily="49" charset="0"/>
                </a:rPr>
                <a:t>.</a:t>
              </a:r>
            </a:p>
            <a:p>
              <a:pPr algn="r"/>
              <a:r>
                <a:rPr lang="pt-BR" sz="1200" dirty="0">
                  <a:latin typeface="Consolas" panose="020B0609020204030204" pitchFamily="49" charset="0"/>
                </a:rPr>
                <a:t>.</a:t>
              </a:r>
            </a:p>
            <a:p>
              <a:pPr algn="r"/>
              <a:r>
                <a:rPr lang="pt-BR" sz="1200" dirty="0">
                  <a:latin typeface="Consolas" panose="020B0609020204030204" pitchFamily="49" charset="0"/>
                </a:rPr>
                <a:t>.</a:t>
              </a:r>
            </a:p>
            <a:p>
              <a:pPr algn="r"/>
              <a:r>
                <a:rPr lang="pt-BR" sz="1200" dirty="0">
                  <a:latin typeface="Consolas" panose="020B0609020204030204" pitchFamily="49" charset="0"/>
                </a:rPr>
                <a:t>3000K</a:t>
              </a:r>
            </a:p>
          </p:txBody>
        </p:sp>
      </p:grpSp>
      <p:grpSp>
        <p:nvGrpSpPr>
          <p:cNvPr id="13" name="Agrupar 12">
            <a:extLst>
              <a:ext uri="{FF2B5EF4-FFF2-40B4-BE49-F238E27FC236}">
                <a16:creationId xmlns:a16="http://schemas.microsoft.com/office/drawing/2014/main" id="{8BA10E48-512E-EF16-5534-5549C7CBC581}"/>
              </a:ext>
            </a:extLst>
          </p:cNvPr>
          <p:cNvGrpSpPr/>
          <p:nvPr/>
        </p:nvGrpSpPr>
        <p:grpSpPr>
          <a:xfrm>
            <a:off x="8964247" y="788806"/>
            <a:ext cx="2011429" cy="1384995"/>
            <a:chOff x="7405741" y="2816069"/>
            <a:chExt cx="2011429" cy="1384995"/>
          </a:xfrm>
        </p:grpSpPr>
        <p:sp>
          <p:nvSpPr>
            <p:cNvPr id="5" name="Retângulo 4">
              <a:extLst>
                <a:ext uri="{FF2B5EF4-FFF2-40B4-BE49-F238E27FC236}">
                  <a16:creationId xmlns:a16="http://schemas.microsoft.com/office/drawing/2014/main" id="{4E3887D9-0E5E-5762-2DD0-28F542680DDB}"/>
                </a:ext>
              </a:extLst>
            </p:cNvPr>
            <p:cNvSpPr/>
            <p:nvPr/>
          </p:nvSpPr>
          <p:spPr>
            <a:xfrm>
              <a:off x="7993811" y="2838090"/>
              <a:ext cx="1423359" cy="1362974"/>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err="1">
                  <a:solidFill>
                    <a:schemeClr val="tx1"/>
                  </a:solidFill>
                  <a:latin typeface="Consolas" panose="020B0609020204030204" pitchFamily="49" charset="0"/>
                </a:rPr>
                <a:t>df_books</a:t>
              </a:r>
              <a:endParaRPr lang="pt-BR" sz="1200" dirty="0">
                <a:solidFill>
                  <a:schemeClr val="tx1"/>
                </a:solidFill>
                <a:latin typeface="Consolas" panose="020B0609020204030204" pitchFamily="49" charset="0"/>
              </a:endParaRPr>
            </a:p>
          </p:txBody>
        </p:sp>
        <p:sp>
          <p:nvSpPr>
            <p:cNvPr id="9" name="CaixaDeTexto 8">
              <a:extLst>
                <a:ext uri="{FF2B5EF4-FFF2-40B4-BE49-F238E27FC236}">
                  <a16:creationId xmlns:a16="http://schemas.microsoft.com/office/drawing/2014/main" id="{145898B5-D893-DD75-0B9C-BD77196D06AB}"/>
                </a:ext>
              </a:extLst>
            </p:cNvPr>
            <p:cNvSpPr txBox="1"/>
            <p:nvPr/>
          </p:nvSpPr>
          <p:spPr>
            <a:xfrm>
              <a:off x="7405741" y="2816069"/>
              <a:ext cx="524504" cy="1384995"/>
            </a:xfrm>
            <a:prstGeom prst="rect">
              <a:avLst/>
            </a:prstGeom>
            <a:noFill/>
          </p:spPr>
          <p:txBody>
            <a:bodyPr wrap="none" rtlCol="0">
              <a:spAutoFit/>
            </a:bodyPr>
            <a:lstStyle/>
            <a:p>
              <a:pPr algn="r"/>
              <a:r>
                <a:rPr lang="pt-BR" sz="1200" dirty="0">
                  <a:latin typeface="Consolas" panose="020B0609020204030204" pitchFamily="49" charset="0"/>
                </a:rPr>
                <a:t>1</a:t>
              </a:r>
            </a:p>
            <a:p>
              <a:pPr algn="r"/>
              <a:r>
                <a:rPr lang="pt-BR" sz="1200" dirty="0">
                  <a:latin typeface="Consolas" panose="020B0609020204030204" pitchFamily="49" charset="0"/>
                </a:rPr>
                <a:t>2</a:t>
              </a:r>
            </a:p>
            <a:p>
              <a:pPr algn="r"/>
              <a:r>
                <a:rPr lang="pt-BR" sz="1200" dirty="0">
                  <a:latin typeface="Consolas" panose="020B0609020204030204" pitchFamily="49" charset="0"/>
                </a:rPr>
                <a:t>.</a:t>
              </a:r>
            </a:p>
            <a:p>
              <a:pPr algn="r"/>
              <a:r>
                <a:rPr lang="pt-BR" sz="1200" dirty="0">
                  <a:latin typeface="Consolas" panose="020B0609020204030204" pitchFamily="49" charset="0"/>
                </a:rPr>
                <a:t>.</a:t>
              </a:r>
            </a:p>
            <a:p>
              <a:pPr algn="r"/>
              <a:r>
                <a:rPr lang="pt-BR" sz="1200" dirty="0">
                  <a:latin typeface="Consolas" panose="020B0609020204030204" pitchFamily="49" charset="0"/>
                </a:rPr>
                <a:t>.</a:t>
              </a:r>
            </a:p>
            <a:p>
              <a:pPr algn="r"/>
              <a:r>
                <a:rPr lang="pt-BR" sz="1200" dirty="0">
                  <a:latin typeface="Consolas" panose="020B0609020204030204" pitchFamily="49" charset="0"/>
                </a:rPr>
                <a:t>.</a:t>
              </a:r>
            </a:p>
            <a:p>
              <a:pPr algn="r"/>
              <a:r>
                <a:rPr lang="pt-BR" sz="1200" dirty="0">
                  <a:latin typeface="Consolas" panose="020B0609020204030204" pitchFamily="49" charset="0"/>
                </a:rPr>
                <a:t>212K</a:t>
              </a:r>
            </a:p>
          </p:txBody>
        </p:sp>
      </p:grpSp>
      <p:grpSp>
        <p:nvGrpSpPr>
          <p:cNvPr id="10" name="Agrupar 9">
            <a:extLst>
              <a:ext uri="{FF2B5EF4-FFF2-40B4-BE49-F238E27FC236}">
                <a16:creationId xmlns:a16="http://schemas.microsoft.com/office/drawing/2014/main" id="{CFAD9158-4D21-306C-D4EE-D63DFC90F360}"/>
              </a:ext>
            </a:extLst>
          </p:cNvPr>
          <p:cNvGrpSpPr/>
          <p:nvPr/>
        </p:nvGrpSpPr>
        <p:grpSpPr>
          <a:xfrm>
            <a:off x="0" y="6400800"/>
            <a:ext cx="3461257" cy="457200"/>
            <a:chOff x="0" y="6400800"/>
            <a:chExt cx="3461257" cy="457200"/>
          </a:xfrm>
        </p:grpSpPr>
        <p:pic>
          <p:nvPicPr>
            <p:cNvPr id="11" name="Imagem 10">
              <a:extLst>
                <a:ext uri="{FF2B5EF4-FFF2-40B4-BE49-F238E27FC236}">
                  <a16:creationId xmlns:a16="http://schemas.microsoft.com/office/drawing/2014/main" id="{49517FCF-6B87-E803-3C08-5C0EFB5BAB61}"/>
                </a:ext>
              </a:extLst>
            </p:cNvPr>
            <p:cNvPicPr>
              <a:picLocks noChangeAspect="1"/>
            </p:cNvPicPr>
            <p:nvPr/>
          </p:nvPicPr>
          <p:blipFill>
            <a:blip r:embed="rId2"/>
            <a:stretch>
              <a:fillRect/>
            </a:stretch>
          </p:blipFill>
          <p:spPr>
            <a:xfrm>
              <a:off x="0" y="6400800"/>
              <a:ext cx="2057400" cy="457200"/>
            </a:xfrm>
            <a:prstGeom prst="rect">
              <a:avLst/>
            </a:prstGeom>
          </p:spPr>
        </p:pic>
        <p:sp>
          <p:nvSpPr>
            <p:cNvPr id="12" name="CaixaDeTexto 11">
              <a:extLst>
                <a:ext uri="{FF2B5EF4-FFF2-40B4-BE49-F238E27FC236}">
                  <a16:creationId xmlns:a16="http://schemas.microsoft.com/office/drawing/2014/main" id="{D9AE29D1-8F74-BDB5-4BE1-72BA5A5E2E60}"/>
                </a:ext>
              </a:extLst>
            </p:cNvPr>
            <p:cNvSpPr txBox="1"/>
            <p:nvPr/>
          </p:nvSpPr>
          <p:spPr>
            <a:xfrm>
              <a:off x="1915064" y="6488668"/>
              <a:ext cx="1546193" cy="369332"/>
            </a:xfrm>
            <a:prstGeom prst="rect">
              <a:avLst/>
            </a:prstGeom>
            <a:noFill/>
          </p:spPr>
          <p:txBody>
            <a:bodyPr wrap="none" rtlCol="0">
              <a:spAutoFit/>
            </a:bodyPr>
            <a:lstStyle/>
            <a:p>
              <a:r>
                <a:rPr lang="pt-BR" dirty="0"/>
                <a:t>Jaques Zanon</a:t>
              </a:r>
            </a:p>
          </p:txBody>
        </p:sp>
      </p:grpSp>
      <p:grpSp>
        <p:nvGrpSpPr>
          <p:cNvPr id="15" name="Agrupar 14">
            <a:extLst>
              <a:ext uri="{FF2B5EF4-FFF2-40B4-BE49-F238E27FC236}">
                <a16:creationId xmlns:a16="http://schemas.microsoft.com/office/drawing/2014/main" id="{0132183C-23E2-A394-983F-A693F9697D57}"/>
              </a:ext>
            </a:extLst>
          </p:cNvPr>
          <p:cNvGrpSpPr/>
          <p:nvPr/>
        </p:nvGrpSpPr>
        <p:grpSpPr>
          <a:xfrm>
            <a:off x="2688742" y="726728"/>
            <a:ext cx="2096219" cy="1384995"/>
            <a:chOff x="293298" y="2747513"/>
            <a:chExt cx="2096219" cy="1384995"/>
          </a:xfrm>
        </p:grpSpPr>
        <p:sp>
          <p:nvSpPr>
            <p:cNvPr id="16" name="Retângulo 15">
              <a:extLst>
                <a:ext uri="{FF2B5EF4-FFF2-40B4-BE49-F238E27FC236}">
                  <a16:creationId xmlns:a16="http://schemas.microsoft.com/office/drawing/2014/main" id="{26127E03-B135-F195-CCDB-ED9190B85F72}"/>
                </a:ext>
              </a:extLst>
            </p:cNvPr>
            <p:cNvSpPr/>
            <p:nvPr/>
          </p:nvSpPr>
          <p:spPr>
            <a:xfrm>
              <a:off x="966158" y="2747513"/>
              <a:ext cx="1423359" cy="1362974"/>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err="1">
                  <a:solidFill>
                    <a:schemeClr val="tx1"/>
                  </a:solidFill>
                  <a:latin typeface="Consolas" panose="020B0609020204030204" pitchFamily="49" charset="0"/>
                </a:rPr>
                <a:t>df_ratings_a</a:t>
              </a:r>
              <a:endParaRPr lang="pt-BR" sz="1200" dirty="0">
                <a:solidFill>
                  <a:schemeClr val="tx1"/>
                </a:solidFill>
                <a:latin typeface="Consolas" panose="020B0609020204030204" pitchFamily="49" charset="0"/>
              </a:endParaRPr>
            </a:p>
          </p:txBody>
        </p:sp>
        <p:sp>
          <p:nvSpPr>
            <p:cNvPr id="17" name="CaixaDeTexto 16">
              <a:extLst>
                <a:ext uri="{FF2B5EF4-FFF2-40B4-BE49-F238E27FC236}">
                  <a16:creationId xmlns:a16="http://schemas.microsoft.com/office/drawing/2014/main" id="{E45D4EA4-8161-43CD-D45D-F7E95E261AE8}"/>
                </a:ext>
              </a:extLst>
            </p:cNvPr>
            <p:cNvSpPr txBox="1"/>
            <p:nvPr/>
          </p:nvSpPr>
          <p:spPr>
            <a:xfrm>
              <a:off x="293298" y="2747513"/>
              <a:ext cx="609462" cy="1384995"/>
            </a:xfrm>
            <a:prstGeom prst="rect">
              <a:avLst/>
            </a:prstGeom>
            <a:noFill/>
          </p:spPr>
          <p:txBody>
            <a:bodyPr wrap="none" rtlCol="0">
              <a:spAutoFit/>
            </a:bodyPr>
            <a:lstStyle/>
            <a:p>
              <a:pPr algn="r"/>
              <a:r>
                <a:rPr lang="pt-BR" sz="1200" dirty="0">
                  <a:latin typeface="Consolas" panose="020B0609020204030204" pitchFamily="49" charset="0"/>
                </a:rPr>
                <a:t>1</a:t>
              </a:r>
            </a:p>
            <a:p>
              <a:pPr algn="r"/>
              <a:r>
                <a:rPr lang="pt-BR" sz="1200" dirty="0">
                  <a:latin typeface="Consolas" panose="020B0609020204030204" pitchFamily="49" charset="0"/>
                </a:rPr>
                <a:t>2</a:t>
              </a:r>
            </a:p>
            <a:p>
              <a:pPr algn="r"/>
              <a:r>
                <a:rPr lang="pt-BR" sz="1200" dirty="0">
                  <a:latin typeface="Consolas" panose="020B0609020204030204" pitchFamily="49" charset="0"/>
                </a:rPr>
                <a:t>.</a:t>
              </a:r>
            </a:p>
            <a:p>
              <a:pPr algn="r"/>
              <a:r>
                <a:rPr lang="pt-BR" sz="1200" dirty="0">
                  <a:latin typeface="Consolas" panose="020B0609020204030204" pitchFamily="49" charset="0"/>
                </a:rPr>
                <a:t>.</a:t>
              </a:r>
            </a:p>
            <a:p>
              <a:pPr algn="r"/>
              <a:r>
                <a:rPr lang="pt-BR" sz="1200" dirty="0">
                  <a:latin typeface="Consolas" panose="020B0609020204030204" pitchFamily="49" charset="0"/>
                </a:rPr>
                <a:t>.</a:t>
              </a:r>
            </a:p>
            <a:p>
              <a:pPr algn="r"/>
              <a:r>
                <a:rPr lang="pt-BR" sz="1200" dirty="0">
                  <a:latin typeface="Consolas" panose="020B0609020204030204" pitchFamily="49" charset="0"/>
                </a:rPr>
                <a:t>.</a:t>
              </a:r>
            </a:p>
            <a:p>
              <a:pPr algn="r"/>
              <a:r>
                <a:rPr lang="pt-BR" sz="1200" dirty="0">
                  <a:latin typeface="Consolas" panose="020B0609020204030204" pitchFamily="49" charset="0"/>
                </a:rPr>
                <a:t>2438K</a:t>
              </a:r>
            </a:p>
          </p:txBody>
        </p:sp>
      </p:grpSp>
      <p:grpSp>
        <p:nvGrpSpPr>
          <p:cNvPr id="18" name="Agrupar 17">
            <a:extLst>
              <a:ext uri="{FF2B5EF4-FFF2-40B4-BE49-F238E27FC236}">
                <a16:creationId xmlns:a16="http://schemas.microsoft.com/office/drawing/2014/main" id="{A71FA8E6-AB77-38E5-812F-E471F9C7E011}"/>
              </a:ext>
            </a:extLst>
          </p:cNvPr>
          <p:cNvGrpSpPr/>
          <p:nvPr/>
        </p:nvGrpSpPr>
        <p:grpSpPr>
          <a:xfrm>
            <a:off x="2773182" y="4507042"/>
            <a:ext cx="2011261" cy="1384995"/>
            <a:chOff x="378256" y="2747513"/>
            <a:chExt cx="2011261" cy="1384995"/>
          </a:xfrm>
        </p:grpSpPr>
        <p:sp>
          <p:nvSpPr>
            <p:cNvPr id="19" name="Retângulo 18">
              <a:extLst>
                <a:ext uri="{FF2B5EF4-FFF2-40B4-BE49-F238E27FC236}">
                  <a16:creationId xmlns:a16="http://schemas.microsoft.com/office/drawing/2014/main" id="{44886227-F430-2290-AD77-A647389C38D3}"/>
                </a:ext>
              </a:extLst>
            </p:cNvPr>
            <p:cNvSpPr/>
            <p:nvPr/>
          </p:nvSpPr>
          <p:spPr>
            <a:xfrm>
              <a:off x="966158" y="2747513"/>
              <a:ext cx="1423359" cy="1362974"/>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err="1">
                  <a:solidFill>
                    <a:schemeClr val="tx1"/>
                  </a:solidFill>
                  <a:latin typeface="Consolas" panose="020B0609020204030204" pitchFamily="49" charset="0"/>
                </a:rPr>
                <a:t>df_ratings_c</a:t>
              </a:r>
              <a:endParaRPr lang="pt-BR" sz="1200" dirty="0">
                <a:solidFill>
                  <a:schemeClr val="tx1"/>
                </a:solidFill>
                <a:latin typeface="Consolas" panose="020B0609020204030204" pitchFamily="49" charset="0"/>
              </a:endParaRPr>
            </a:p>
          </p:txBody>
        </p:sp>
        <p:sp>
          <p:nvSpPr>
            <p:cNvPr id="20" name="CaixaDeTexto 19">
              <a:extLst>
                <a:ext uri="{FF2B5EF4-FFF2-40B4-BE49-F238E27FC236}">
                  <a16:creationId xmlns:a16="http://schemas.microsoft.com/office/drawing/2014/main" id="{A0AECC0C-A1F5-E634-50BE-122F6A0FD1CD}"/>
                </a:ext>
              </a:extLst>
            </p:cNvPr>
            <p:cNvSpPr txBox="1"/>
            <p:nvPr/>
          </p:nvSpPr>
          <p:spPr>
            <a:xfrm>
              <a:off x="378256" y="2747513"/>
              <a:ext cx="524504" cy="1384995"/>
            </a:xfrm>
            <a:prstGeom prst="rect">
              <a:avLst/>
            </a:prstGeom>
            <a:noFill/>
          </p:spPr>
          <p:txBody>
            <a:bodyPr wrap="none" rtlCol="0">
              <a:spAutoFit/>
            </a:bodyPr>
            <a:lstStyle/>
            <a:p>
              <a:pPr algn="r"/>
              <a:r>
                <a:rPr lang="pt-BR" sz="1200" dirty="0">
                  <a:latin typeface="Consolas" panose="020B0609020204030204" pitchFamily="49" charset="0"/>
                </a:rPr>
                <a:t>1</a:t>
              </a:r>
            </a:p>
            <a:p>
              <a:pPr algn="r"/>
              <a:r>
                <a:rPr lang="pt-BR" sz="1200" dirty="0">
                  <a:latin typeface="Consolas" panose="020B0609020204030204" pitchFamily="49" charset="0"/>
                </a:rPr>
                <a:t>2</a:t>
              </a:r>
            </a:p>
            <a:p>
              <a:pPr algn="r"/>
              <a:r>
                <a:rPr lang="pt-BR" sz="1200" dirty="0">
                  <a:latin typeface="Consolas" panose="020B0609020204030204" pitchFamily="49" charset="0"/>
                </a:rPr>
                <a:t>.</a:t>
              </a:r>
            </a:p>
            <a:p>
              <a:pPr algn="r"/>
              <a:r>
                <a:rPr lang="pt-BR" sz="1200" dirty="0">
                  <a:latin typeface="Consolas" panose="020B0609020204030204" pitchFamily="49" charset="0"/>
                </a:rPr>
                <a:t>.</a:t>
              </a:r>
            </a:p>
            <a:p>
              <a:pPr algn="r"/>
              <a:r>
                <a:rPr lang="pt-BR" sz="1200" dirty="0">
                  <a:latin typeface="Consolas" panose="020B0609020204030204" pitchFamily="49" charset="0"/>
                </a:rPr>
                <a:t>.</a:t>
              </a:r>
            </a:p>
            <a:p>
              <a:pPr algn="r"/>
              <a:r>
                <a:rPr lang="pt-BR" sz="1200" dirty="0">
                  <a:latin typeface="Consolas" panose="020B0609020204030204" pitchFamily="49" charset="0"/>
                </a:rPr>
                <a:t>.</a:t>
              </a:r>
            </a:p>
            <a:p>
              <a:pPr algn="r"/>
              <a:r>
                <a:rPr lang="pt-BR" sz="1200" dirty="0">
                  <a:latin typeface="Consolas" panose="020B0609020204030204" pitchFamily="49" charset="0"/>
                </a:rPr>
                <a:t>562K</a:t>
              </a:r>
            </a:p>
          </p:txBody>
        </p:sp>
      </p:grpSp>
      <p:sp>
        <p:nvSpPr>
          <p:cNvPr id="21" name="CaixaDeTexto 20">
            <a:extLst>
              <a:ext uri="{FF2B5EF4-FFF2-40B4-BE49-F238E27FC236}">
                <a16:creationId xmlns:a16="http://schemas.microsoft.com/office/drawing/2014/main" id="{24F2FDD8-2C35-9AC3-9031-00E36D3A17E4}"/>
              </a:ext>
            </a:extLst>
          </p:cNvPr>
          <p:cNvSpPr txBox="1"/>
          <p:nvPr/>
        </p:nvSpPr>
        <p:spPr>
          <a:xfrm>
            <a:off x="3361084" y="5946606"/>
            <a:ext cx="3045321" cy="369332"/>
          </a:xfrm>
          <a:prstGeom prst="rect">
            <a:avLst/>
          </a:prstGeom>
          <a:noFill/>
        </p:spPr>
        <p:txBody>
          <a:bodyPr wrap="none" rtlCol="0">
            <a:spAutoFit/>
          </a:bodyPr>
          <a:lstStyle/>
          <a:p>
            <a:r>
              <a:rPr lang="pt-BR" dirty="0"/>
              <a:t>Base de conhecimento </a:t>
            </a:r>
            <a:r>
              <a:rPr lang="pt-BR" b="1" dirty="0">
                <a:solidFill>
                  <a:schemeClr val="bg1">
                    <a:lumMod val="50000"/>
                  </a:schemeClr>
                </a:solidFill>
              </a:rPr>
              <a:t>cinza</a:t>
            </a:r>
          </a:p>
        </p:txBody>
      </p:sp>
      <p:sp>
        <p:nvSpPr>
          <p:cNvPr id="22" name="CaixaDeTexto 21">
            <a:extLst>
              <a:ext uri="{FF2B5EF4-FFF2-40B4-BE49-F238E27FC236}">
                <a16:creationId xmlns:a16="http://schemas.microsoft.com/office/drawing/2014/main" id="{A64993D1-979F-14F9-A27C-50BEC8C4DF06}"/>
              </a:ext>
            </a:extLst>
          </p:cNvPr>
          <p:cNvSpPr txBox="1"/>
          <p:nvPr/>
        </p:nvSpPr>
        <p:spPr>
          <a:xfrm>
            <a:off x="3268847" y="2089372"/>
            <a:ext cx="2472600" cy="369332"/>
          </a:xfrm>
          <a:prstGeom prst="rect">
            <a:avLst/>
          </a:prstGeom>
          <a:noFill/>
        </p:spPr>
        <p:txBody>
          <a:bodyPr wrap="none" rtlCol="0">
            <a:spAutoFit/>
          </a:bodyPr>
          <a:lstStyle/>
          <a:p>
            <a:r>
              <a:rPr lang="pt-BR" dirty="0"/>
              <a:t>Base de conhecimento</a:t>
            </a:r>
          </a:p>
        </p:txBody>
      </p:sp>
      <p:grpSp>
        <p:nvGrpSpPr>
          <p:cNvPr id="25" name="Agrupar 24">
            <a:extLst>
              <a:ext uri="{FF2B5EF4-FFF2-40B4-BE49-F238E27FC236}">
                <a16:creationId xmlns:a16="http://schemas.microsoft.com/office/drawing/2014/main" id="{D071E4FD-DCC6-187E-F6ED-B97E7A760FC4}"/>
              </a:ext>
            </a:extLst>
          </p:cNvPr>
          <p:cNvGrpSpPr/>
          <p:nvPr/>
        </p:nvGrpSpPr>
        <p:grpSpPr>
          <a:xfrm>
            <a:off x="5792638" y="2419731"/>
            <a:ext cx="2096219" cy="1384995"/>
            <a:chOff x="293298" y="2747513"/>
            <a:chExt cx="2096219" cy="1384995"/>
          </a:xfrm>
        </p:grpSpPr>
        <p:sp>
          <p:nvSpPr>
            <p:cNvPr id="26" name="Retângulo 25">
              <a:extLst>
                <a:ext uri="{FF2B5EF4-FFF2-40B4-BE49-F238E27FC236}">
                  <a16:creationId xmlns:a16="http://schemas.microsoft.com/office/drawing/2014/main" id="{0F6AEDDF-4E0A-7038-362B-AA55FB979AD1}"/>
                </a:ext>
              </a:extLst>
            </p:cNvPr>
            <p:cNvSpPr/>
            <p:nvPr/>
          </p:nvSpPr>
          <p:spPr>
            <a:xfrm>
              <a:off x="966158" y="2747513"/>
              <a:ext cx="1423359" cy="1362974"/>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err="1">
                  <a:solidFill>
                    <a:schemeClr val="tx1"/>
                  </a:solidFill>
                  <a:latin typeface="Consolas" panose="020B0609020204030204" pitchFamily="49" charset="0"/>
                </a:rPr>
                <a:t>df_total</a:t>
              </a:r>
              <a:endParaRPr lang="pt-BR" sz="1200" dirty="0">
                <a:solidFill>
                  <a:schemeClr val="tx1"/>
                </a:solidFill>
                <a:latin typeface="Consolas" panose="020B0609020204030204" pitchFamily="49" charset="0"/>
              </a:endParaRPr>
            </a:p>
          </p:txBody>
        </p:sp>
        <p:sp>
          <p:nvSpPr>
            <p:cNvPr id="27" name="CaixaDeTexto 26">
              <a:extLst>
                <a:ext uri="{FF2B5EF4-FFF2-40B4-BE49-F238E27FC236}">
                  <a16:creationId xmlns:a16="http://schemas.microsoft.com/office/drawing/2014/main" id="{78CCA509-1F8E-FDB3-3E6A-FA7A05EF31A9}"/>
                </a:ext>
              </a:extLst>
            </p:cNvPr>
            <p:cNvSpPr txBox="1"/>
            <p:nvPr/>
          </p:nvSpPr>
          <p:spPr>
            <a:xfrm>
              <a:off x="293298" y="2747513"/>
              <a:ext cx="609462" cy="1384995"/>
            </a:xfrm>
            <a:prstGeom prst="rect">
              <a:avLst/>
            </a:prstGeom>
            <a:noFill/>
          </p:spPr>
          <p:txBody>
            <a:bodyPr wrap="none" rtlCol="0">
              <a:spAutoFit/>
            </a:bodyPr>
            <a:lstStyle/>
            <a:p>
              <a:pPr algn="r"/>
              <a:r>
                <a:rPr lang="pt-BR" sz="1200" dirty="0">
                  <a:latin typeface="Consolas" panose="020B0609020204030204" pitchFamily="49" charset="0"/>
                </a:rPr>
                <a:t>1</a:t>
              </a:r>
            </a:p>
            <a:p>
              <a:pPr algn="r"/>
              <a:r>
                <a:rPr lang="pt-BR" sz="1200" dirty="0">
                  <a:latin typeface="Consolas" panose="020B0609020204030204" pitchFamily="49" charset="0"/>
                </a:rPr>
                <a:t>2</a:t>
              </a:r>
            </a:p>
            <a:p>
              <a:pPr algn="r"/>
              <a:r>
                <a:rPr lang="pt-BR" sz="1200" dirty="0">
                  <a:latin typeface="Consolas" panose="020B0609020204030204" pitchFamily="49" charset="0"/>
                </a:rPr>
                <a:t>.</a:t>
              </a:r>
            </a:p>
            <a:p>
              <a:pPr algn="r"/>
              <a:r>
                <a:rPr lang="pt-BR" sz="1200" dirty="0">
                  <a:latin typeface="Consolas" panose="020B0609020204030204" pitchFamily="49" charset="0"/>
                </a:rPr>
                <a:t>.</a:t>
              </a:r>
            </a:p>
            <a:p>
              <a:pPr algn="r"/>
              <a:r>
                <a:rPr lang="pt-BR" sz="1200" dirty="0">
                  <a:latin typeface="Consolas" panose="020B0609020204030204" pitchFamily="49" charset="0"/>
                </a:rPr>
                <a:t>.</a:t>
              </a:r>
            </a:p>
            <a:p>
              <a:pPr algn="r"/>
              <a:r>
                <a:rPr lang="pt-BR" sz="1200" dirty="0">
                  <a:latin typeface="Consolas" panose="020B0609020204030204" pitchFamily="49" charset="0"/>
                </a:rPr>
                <a:t>.</a:t>
              </a:r>
            </a:p>
            <a:p>
              <a:pPr algn="r"/>
              <a:r>
                <a:rPr lang="pt-BR" sz="1200" dirty="0">
                  <a:latin typeface="Consolas" panose="020B0609020204030204" pitchFamily="49" charset="0"/>
                </a:rPr>
                <a:t>2438K</a:t>
              </a:r>
            </a:p>
          </p:txBody>
        </p:sp>
      </p:grpSp>
    </p:spTree>
    <p:extLst>
      <p:ext uri="{BB962C8B-B14F-4D97-AF65-F5344CB8AC3E}">
        <p14:creationId xmlns:p14="http://schemas.microsoft.com/office/powerpoint/2010/main" val="2562669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tângulo 32">
            <a:extLst>
              <a:ext uri="{FF2B5EF4-FFF2-40B4-BE49-F238E27FC236}">
                <a16:creationId xmlns:a16="http://schemas.microsoft.com/office/drawing/2014/main" id="{E612C457-6DCF-0F1B-EDB1-A2D65F637008}"/>
              </a:ext>
            </a:extLst>
          </p:cNvPr>
          <p:cNvSpPr/>
          <p:nvPr/>
        </p:nvSpPr>
        <p:spPr>
          <a:xfrm>
            <a:off x="7430220" y="4017680"/>
            <a:ext cx="3510814" cy="1288839"/>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solidFill>
              <a:latin typeface="Consolas" panose="020B0609020204030204" pitchFamily="49" charset="0"/>
            </a:endParaRPr>
          </a:p>
        </p:txBody>
      </p:sp>
      <p:grpSp>
        <p:nvGrpSpPr>
          <p:cNvPr id="4" name="Agrupar 3">
            <a:extLst>
              <a:ext uri="{FF2B5EF4-FFF2-40B4-BE49-F238E27FC236}">
                <a16:creationId xmlns:a16="http://schemas.microsoft.com/office/drawing/2014/main" id="{B545175B-3ACB-43AD-C578-E96AB2401B53}"/>
              </a:ext>
            </a:extLst>
          </p:cNvPr>
          <p:cNvGrpSpPr/>
          <p:nvPr/>
        </p:nvGrpSpPr>
        <p:grpSpPr>
          <a:xfrm>
            <a:off x="435635" y="2736502"/>
            <a:ext cx="2096219" cy="1384995"/>
            <a:chOff x="293298" y="2747513"/>
            <a:chExt cx="2096219" cy="1384995"/>
          </a:xfrm>
        </p:grpSpPr>
        <p:sp>
          <p:nvSpPr>
            <p:cNvPr id="5" name="Retângulo 4">
              <a:extLst>
                <a:ext uri="{FF2B5EF4-FFF2-40B4-BE49-F238E27FC236}">
                  <a16:creationId xmlns:a16="http://schemas.microsoft.com/office/drawing/2014/main" id="{9617C91B-9DAD-C3D5-F31A-34DD5E036577}"/>
                </a:ext>
              </a:extLst>
            </p:cNvPr>
            <p:cNvSpPr/>
            <p:nvPr/>
          </p:nvSpPr>
          <p:spPr>
            <a:xfrm>
              <a:off x="966158" y="2747513"/>
              <a:ext cx="1423359" cy="1362974"/>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err="1">
                  <a:solidFill>
                    <a:schemeClr val="tx1"/>
                  </a:solidFill>
                  <a:latin typeface="Consolas" panose="020B0609020204030204" pitchFamily="49" charset="0"/>
                </a:rPr>
                <a:t>df_total</a:t>
              </a:r>
              <a:endParaRPr lang="pt-BR" sz="1200" dirty="0">
                <a:solidFill>
                  <a:schemeClr val="tx1"/>
                </a:solidFill>
                <a:latin typeface="Consolas" panose="020B0609020204030204" pitchFamily="49" charset="0"/>
              </a:endParaRPr>
            </a:p>
          </p:txBody>
        </p:sp>
        <p:sp>
          <p:nvSpPr>
            <p:cNvPr id="6" name="CaixaDeTexto 5">
              <a:extLst>
                <a:ext uri="{FF2B5EF4-FFF2-40B4-BE49-F238E27FC236}">
                  <a16:creationId xmlns:a16="http://schemas.microsoft.com/office/drawing/2014/main" id="{228D4FE7-EFD9-CEFD-C577-57E23CADEEB3}"/>
                </a:ext>
              </a:extLst>
            </p:cNvPr>
            <p:cNvSpPr txBox="1"/>
            <p:nvPr/>
          </p:nvSpPr>
          <p:spPr>
            <a:xfrm>
              <a:off x="293298" y="2747513"/>
              <a:ext cx="609462" cy="1384995"/>
            </a:xfrm>
            <a:prstGeom prst="rect">
              <a:avLst/>
            </a:prstGeom>
            <a:noFill/>
          </p:spPr>
          <p:txBody>
            <a:bodyPr wrap="none" rtlCol="0">
              <a:spAutoFit/>
            </a:bodyPr>
            <a:lstStyle/>
            <a:p>
              <a:pPr algn="r"/>
              <a:r>
                <a:rPr lang="pt-BR" sz="1200" dirty="0">
                  <a:latin typeface="Consolas" panose="020B0609020204030204" pitchFamily="49" charset="0"/>
                </a:rPr>
                <a:t>1</a:t>
              </a:r>
            </a:p>
            <a:p>
              <a:pPr algn="r"/>
              <a:r>
                <a:rPr lang="pt-BR" sz="1200" dirty="0">
                  <a:latin typeface="Consolas" panose="020B0609020204030204" pitchFamily="49" charset="0"/>
                </a:rPr>
                <a:t>2</a:t>
              </a:r>
            </a:p>
            <a:p>
              <a:pPr algn="r"/>
              <a:r>
                <a:rPr lang="pt-BR" sz="1200" dirty="0">
                  <a:latin typeface="Consolas" panose="020B0609020204030204" pitchFamily="49" charset="0"/>
                </a:rPr>
                <a:t>.</a:t>
              </a:r>
            </a:p>
            <a:p>
              <a:pPr algn="r"/>
              <a:r>
                <a:rPr lang="pt-BR" sz="1200" dirty="0">
                  <a:latin typeface="Consolas" panose="020B0609020204030204" pitchFamily="49" charset="0"/>
                </a:rPr>
                <a:t>.</a:t>
              </a:r>
            </a:p>
            <a:p>
              <a:pPr algn="r"/>
              <a:r>
                <a:rPr lang="pt-BR" sz="1200" dirty="0">
                  <a:latin typeface="Consolas" panose="020B0609020204030204" pitchFamily="49" charset="0"/>
                </a:rPr>
                <a:t>.</a:t>
              </a:r>
            </a:p>
            <a:p>
              <a:pPr algn="r"/>
              <a:r>
                <a:rPr lang="pt-BR" sz="1200" dirty="0">
                  <a:latin typeface="Consolas" panose="020B0609020204030204" pitchFamily="49" charset="0"/>
                </a:rPr>
                <a:t>.</a:t>
              </a:r>
            </a:p>
            <a:p>
              <a:pPr algn="r"/>
              <a:r>
                <a:rPr lang="pt-BR" sz="1200" dirty="0">
                  <a:latin typeface="Consolas" panose="020B0609020204030204" pitchFamily="49" charset="0"/>
                </a:rPr>
                <a:t>2438K</a:t>
              </a:r>
            </a:p>
          </p:txBody>
        </p:sp>
      </p:grpSp>
      <p:sp>
        <p:nvSpPr>
          <p:cNvPr id="7" name="Chave Esquerda 6">
            <a:extLst>
              <a:ext uri="{FF2B5EF4-FFF2-40B4-BE49-F238E27FC236}">
                <a16:creationId xmlns:a16="http://schemas.microsoft.com/office/drawing/2014/main" id="{3F7BA05E-2A86-EE99-1C3C-C954C0EF3FF6}"/>
              </a:ext>
            </a:extLst>
          </p:cNvPr>
          <p:cNvSpPr/>
          <p:nvPr/>
        </p:nvSpPr>
        <p:spPr>
          <a:xfrm>
            <a:off x="2595252" y="836762"/>
            <a:ext cx="380861" cy="545189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grpSp>
        <p:nvGrpSpPr>
          <p:cNvPr id="8" name="Agrupar 7">
            <a:extLst>
              <a:ext uri="{FF2B5EF4-FFF2-40B4-BE49-F238E27FC236}">
                <a16:creationId xmlns:a16="http://schemas.microsoft.com/office/drawing/2014/main" id="{7D75CB17-940B-8254-84D0-7EFF19C036D5}"/>
              </a:ext>
            </a:extLst>
          </p:cNvPr>
          <p:cNvGrpSpPr/>
          <p:nvPr/>
        </p:nvGrpSpPr>
        <p:grpSpPr>
          <a:xfrm>
            <a:off x="0" y="6400800"/>
            <a:ext cx="3461257" cy="457200"/>
            <a:chOff x="0" y="6400800"/>
            <a:chExt cx="3461257" cy="457200"/>
          </a:xfrm>
        </p:grpSpPr>
        <p:pic>
          <p:nvPicPr>
            <p:cNvPr id="9" name="Imagem 8">
              <a:extLst>
                <a:ext uri="{FF2B5EF4-FFF2-40B4-BE49-F238E27FC236}">
                  <a16:creationId xmlns:a16="http://schemas.microsoft.com/office/drawing/2014/main" id="{0D44AB8A-56C4-AD65-DEB8-57C79C0288EA}"/>
                </a:ext>
              </a:extLst>
            </p:cNvPr>
            <p:cNvPicPr>
              <a:picLocks noChangeAspect="1"/>
            </p:cNvPicPr>
            <p:nvPr/>
          </p:nvPicPr>
          <p:blipFill>
            <a:blip r:embed="rId2"/>
            <a:stretch>
              <a:fillRect/>
            </a:stretch>
          </p:blipFill>
          <p:spPr>
            <a:xfrm>
              <a:off x="0" y="6400800"/>
              <a:ext cx="2057400" cy="457200"/>
            </a:xfrm>
            <a:prstGeom prst="rect">
              <a:avLst/>
            </a:prstGeom>
          </p:spPr>
        </p:pic>
        <p:sp>
          <p:nvSpPr>
            <p:cNvPr id="10" name="CaixaDeTexto 9">
              <a:extLst>
                <a:ext uri="{FF2B5EF4-FFF2-40B4-BE49-F238E27FC236}">
                  <a16:creationId xmlns:a16="http://schemas.microsoft.com/office/drawing/2014/main" id="{50C1A051-E8DD-DF6F-E684-8B050DD2DA94}"/>
                </a:ext>
              </a:extLst>
            </p:cNvPr>
            <p:cNvSpPr txBox="1"/>
            <p:nvPr/>
          </p:nvSpPr>
          <p:spPr>
            <a:xfrm>
              <a:off x="1915064" y="6488668"/>
              <a:ext cx="1546193" cy="369332"/>
            </a:xfrm>
            <a:prstGeom prst="rect">
              <a:avLst/>
            </a:prstGeom>
            <a:noFill/>
          </p:spPr>
          <p:txBody>
            <a:bodyPr wrap="none" rtlCol="0">
              <a:spAutoFit/>
            </a:bodyPr>
            <a:lstStyle/>
            <a:p>
              <a:r>
                <a:rPr lang="pt-BR" dirty="0"/>
                <a:t>Jaques Zanon</a:t>
              </a:r>
            </a:p>
          </p:txBody>
        </p:sp>
      </p:grpSp>
      <p:sp>
        <p:nvSpPr>
          <p:cNvPr id="12" name="Retângulo 11">
            <a:extLst>
              <a:ext uri="{FF2B5EF4-FFF2-40B4-BE49-F238E27FC236}">
                <a16:creationId xmlns:a16="http://schemas.microsoft.com/office/drawing/2014/main" id="{4AD28916-60CB-48D1-5B44-1CA7278CFF14}"/>
              </a:ext>
            </a:extLst>
          </p:cNvPr>
          <p:cNvSpPr/>
          <p:nvPr/>
        </p:nvSpPr>
        <p:spPr>
          <a:xfrm>
            <a:off x="3184586" y="1551481"/>
            <a:ext cx="1423359" cy="415015"/>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Consolas" panose="020B0609020204030204" pitchFamily="49" charset="0"/>
              </a:rPr>
              <a:t>Autores</a:t>
            </a:r>
          </a:p>
        </p:txBody>
      </p:sp>
      <p:sp>
        <p:nvSpPr>
          <p:cNvPr id="15" name="CaixaDeTexto 14">
            <a:extLst>
              <a:ext uri="{FF2B5EF4-FFF2-40B4-BE49-F238E27FC236}">
                <a16:creationId xmlns:a16="http://schemas.microsoft.com/office/drawing/2014/main" id="{2F24B5A0-26D1-817C-2B5B-FEA56F86A1D0}"/>
              </a:ext>
            </a:extLst>
          </p:cNvPr>
          <p:cNvSpPr txBox="1"/>
          <p:nvPr/>
        </p:nvSpPr>
        <p:spPr>
          <a:xfrm>
            <a:off x="4755311" y="1572087"/>
            <a:ext cx="1127904" cy="369332"/>
          </a:xfrm>
          <a:prstGeom prst="rect">
            <a:avLst/>
          </a:prstGeom>
          <a:noFill/>
        </p:spPr>
        <p:txBody>
          <a:bodyPr wrap="square">
            <a:spAutoFit/>
          </a:bodyPr>
          <a:lstStyle/>
          <a:p>
            <a:r>
              <a:rPr lang="pt-BR" dirty="0"/>
              <a:t>124 098</a:t>
            </a:r>
          </a:p>
        </p:txBody>
      </p:sp>
      <p:sp>
        <p:nvSpPr>
          <p:cNvPr id="16" name="Retângulo 15">
            <a:extLst>
              <a:ext uri="{FF2B5EF4-FFF2-40B4-BE49-F238E27FC236}">
                <a16:creationId xmlns:a16="http://schemas.microsoft.com/office/drawing/2014/main" id="{93B992A2-44C7-2C1B-BF04-A444818A4DCF}"/>
              </a:ext>
            </a:extLst>
          </p:cNvPr>
          <p:cNvSpPr/>
          <p:nvPr/>
        </p:nvSpPr>
        <p:spPr>
          <a:xfrm>
            <a:off x="3184585" y="936455"/>
            <a:ext cx="1423359" cy="415015"/>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Consolas" panose="020B0609020204030204" pitchFamily="49" charset="0"/>
              </a:rPr>
              <a:t>Títulos</a:t>
            </a:r>
          </a:p>
        </p:txBody>
      </p:sp>
      <p:sp>
        <p:nvSpPr>
          <p:cNvPr id="17" name="CaixaDeTexto 16">
            <a:extLst>
              <a:ext uri="{FF2B5EF4-FFF2-40B4-BE49-F238E27FC236}">
                <a16:creationId xmlns:a16="http://schemas.microsoft.com/office/drawing/2014/main" id="{15D0D548-BBDD-9B2E-47D8-7E2780F37DC1}"/>
              </a:ext>
            </a:extLst>
          </p:cNvPr>
          <p:cNvSpPr txBox="1"/>
          <p:nvPr/>
        </p:nvSpPr>
        <p:spPr>
          <a:xfrm>
            <a:off x="4755311" y="982138"/>
            <a:ext cx="1127904" cy="369332"/>
          </a:xfrm>
          <a:prstGeom prst="rect">
            <a:avLst/>
          </a:prstGeom>
          <a:noFill/>
        </p:spPr>
        <p:txBody>
          <a:bodyPr wrap="square">
            <a:spAutoFit/>
          </a:bodyPr>
          <a:lstStyle/>
          <a:p>
            <a:r>
              <a:rPr lang="pt-BR" dirty="0"/>
              <a:t>206 711</a:t>
            </a:r>
          </a:p>
        </p:txBody>
      </p:sp>
      <p:sp>
        <p:nvSpPr>
          <p:cNvPr id="18" name="Retângulo 17">
            <a:extLst>
              <a:ext uri="{FF2B5EF4-FFF2-40B4-BE49-F238E27FC236}">
                <a16:creationId xmlns:a16="http://schemas.microsoft.com/office/drawing/2014/main" id="{3D3DCBA9-B285-1CB3-1771-83795741AF60}"/>
              </a:ext>
            </a:extLst>
          </p:cNvPr>
          <p:cNvSpPr/>
          <p:nvPr/>
        </p:nvSpPr>
        <p:spPr>
          <a:xfrm>
            <a:off x="3184585" y="2219886"/>
            <a:ext cx="1423359" cy="415015"/>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Consolas" panose="020B0609020204030204" pitchFamily="49" charset="0"/>
              </a:rPr>
              <a:t>Publisher</a:t>
            </a:r>
          </a:p>
        </p:txBody>
      </p:sp>
      <p:sp>
        <p:nvSpPr>
          <p:cNvPr id="20" name="CaixaDeTexto 19">
            <a:extLst>
              <a:ext uri="{FF2B5EF4-FFF2-40B4-BE49-F238E27FC236}">
                <a16:creationId xmlns:a16="http://schemas.microsoft.com/office/drawing/2014/main" id="{BAF4D536-2DB1-75BC-5152-BEA1B8CC5B15}"/>
              </a:ext>
            </a:extLst>
          </p:cNvPr>
          <p:cNvSpPr txBox="1"/>
          <p:nvPr/>
        </p:nvSpPr>
        <p:spPr>
          <a:xfrm>
            <a:off x="4755311" y="2265569"/>
            <a:ext cx="920870" cy="369332"/>
          </a:xfrm>
          <a:prstGeom prst="rect">
            <a:avLst/>
          </a:prstGeom>
          <a:noFill/>
        </p:spPr>
        <p:txBody>
          <a:bodyPr wrap="square">
            <a:spAutoFit/>
          </a:bodyPr>
          <a:lstStyle/>
          <a:p>
            <a:r>
              <a:rPr lang="pt-BR" dirty="0"/>
              <a:t>15 727</a:t>
            </a:r>
          </a:p>
        </p:txBody>
      </p:sp>
      <p:sp>
        <p:nvSpPr>
          <p:cNvPr id="21" name="Retângulo 20">
            <a:extLst>
              <a:ext uri="{FF2B5EF4-FFF2-40B4-BE49-F238E27FC236}">
                <a16:creationId xmlns:a16="http://schemas.microsoft.com/office/drawing/2014/main" id="{C1992B80-4FC7-E8AE-35E9-FFBCDBDA56C6}"/>
              </a:ext>
            </a:extLst>
          </p:cNvPr>
          <p:cNvSpPr/>
          <p:nvPr/>
        </p:nvSpPr>
        <p:spPr>
          <a:xfrm>
            <a:off x="3199238" y="2848016"/>
            <a:ext cx="1423359" cy="415015"/>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Consolas" panose="020B0609020204030204" pitchFamily="49" charset="0"/>
              </a:rPr>
              <a:t>User</a:t>
            </a:r>
          </a:p>
        </p:txBody>
      </p:sp>
      <p:sp>
        <p:nvSpPr>
          <p:cNvPr id="22" name="CaixaDeTexto 21">
            <a:extLst>
              <a:ext uri="{FF2B5EF4-FFF2-40B4-BE49-F238E27FC236}">
                <a16:creationId xmlns:a16="http://schemas.microsoft.com/office/drawing/2014/main" id="{4A53EE47-7424-0944-AD0A-A9CD331F8800}"/>
              </a:ext>
            </a:extLst>
          </p:cNvPr>
          <p:cNvSpPr txBox="1"/>
          <p:nvPr/>
        </p:nvSpPr>
        <p:spPr>
          <a:xfrm>
            <a:off x="4769963" y="2893699"/>
            <a:ext cx="1190889" cy="369332"/>
          </a:xfrm>
          <a:prstGeom prst="rect">
            <a:avLst/>
          </a:prstGeom>
          <a:noFill/>
        </p:spPr>
        <p:txBody>
          <a:bodyPr wrap="square">
            <a:spAutoFit/>
          </a:bodyPr>
          <a:lstStyle/>
          <a:p>
            <a:r>
              <a:rPr lang="pt-BR" dirty="0"/>
              <a:t>1 008 972</a:t>
            </a:r>
          </a:p>
        </p:txBody>
      </p:sp>
      <p:grpSp>
        <p:nvGrpSpPr>
          <p:cNvPr id="28" name="Agrupar 27">
            <a:extLst>
              <a:ext uri="{FF2B5EF4-FFF2-40B4-BE49-F238E27FC236}">
                <a16:creationId xmlns:a16="http://schemas.microsoft.com/office/drawing/2014/main" id="{86856B1A-6B9D-AC23-6960-4089171DF2F7}"/>
              </a:ext>
            </a:extLst>
          </p:cNvPr>
          <p:cNvGrpSpPr/>
          <p:nvPr/>
        </p:nvGrpSpPr>
        <p:grpSpPr>
          <a:xfrm>
            <a:off x="3082643" y="4017680"/>
            <a:ext cx="3605842" cy="1288839"/>
            <a:chOff x="3165725" y="3516421"/>
            <a:chExt cx="3605842" cy="1288839"/>
          </a:xfrm>
        </p:grpSpPr>
        <p:sp>
          <p:nvSpPr>
            <p:cNvPr id="27" name="Retângulo 26">
              <a:extLst>
                <a:ext uri="{FF2B5EF4-FFF2-40B4-BE49-F238E27FC236}">
                  <a16:creationId xmlns:a16="http://schemas.microsoft.com/office/drawing/2014/main" id="{AD3C2F4C-59F2-7CCE-7D12-A28204660CA0}"/>
                </a:ext>
              </a:extLst>
            </p:cNvPr>
            <p:cNvSpPr/>
            <p:nvPr/>
          </p:nvSpPr>
          <p:spPr>
            <a:xfrm>
              <a:off x="3183422" y="3516421"/>
              <a:ext cx="3510814" cy="1288839"/>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solidFill>
                <a:latin typeface="Consolas" panose="020B0609020204030204" pitchFamily="49" charset="0"/>
              </a:endParaRPr>
            </a:p>
          </p:txBody>
        </p:sp>
        <p:sp>
          <p:nvSpPr>
            <p:cNvPr id="26" name="CaixaDeTexto 25">
              <a:extLst>
                <a:ext uri="{FF2B5EF4-FFF2-40B4-BE49-F238E27FC236}">
                  <a16:creationId xmlns:a16="http://schemas.microsoft.com/office/drawing/2014/main" id="{CA76024E-C6D6-33A4-D8AA-03F5F5C9F503}"/>
                </a:ext>
              </a:extLst>
            </p:cNvPr>
            <p:cNvSpPr txBox="1"/>
            <p:nvPr/>
          </p:nvSpPr>
          <p:spPr>
            <a:xfrm>
              <a:off x="3165725" y="3559507"/>
              <a:ext cx="3605842" cy="1107996"/>
            </a:xfrm>
            <a:prstGeom prst="rect">
              <a:avLst/>
            </a:prstGeom>
            <a:noFill/>
          </p:spPr>
          <p:txBody>
            <a:bodyPr wrap="square">
              <a:spAutoFit/>
            </a:bodyPr>
            <a:lstStyle/>
            <a:p>
              <a:r>
                <a:rPr lang="pt-BR" sz="1100" dirty="0">
                  <a:latin typeface="Consolas" panose="020B0609020204030204" pitchFamily="49" charset="0"/>
                </a:rPr>
                <a:t> 	         score	</a:t>
              </a:r>
              <a:r>
                <a:rPr lang="pt-BR" sz="1100" dirty="0" err="1">
                  <a:latin typeface="Consolas" panose="020B0609020204030204" pitchFamily="49" charset="0"/>
                </a:rPr>
                <a:t>qtde</a:t>
              </a:r>
              <a:endParaRPr lang="pt-BR" sz="1100" dirty="0">
                <a:latin typeface="Consolas" panose="020B0609020204030204" pitchFamily="49" charset="0"/>
              </a:endParaRPr>
            </a:p>
            <a:p>
              <a:r>
                <a:rPr lang="pt-BR" sz="1100" dirty="0">
                  <a:latin typeface="Consolas" panose="020B0609020204030204" pitchFamily="49" charset="0"/>
                </a:rPr>
                <a:t>['J. R. R. Tolkien']	5	24019</a:t>
              </a:r>
            </a:p>
            <a:p>
              <a:r>
                <a:rPr lang="pt-BR" sz="1100" dirty="0">
                  <a:latin typeface="Consolas" panose="020B0609020204030204" pitchFamily="49" charset="0"/>
                </a:rPr>
                <a:t>['Jane Austen']	5	21942</a:t>
              </a:r>
            </a:p>
            <a:p>
              <a:r>
                <a:rPr lang="pt-BR" sz="1100" dirty="0">
                  <a:latin typeface="Consolas" panose="020B0609020204030204" pitchFamily="49" charset="0"/>
                </a:rPr>
                <a:t>['Charles Dickens']	5	11481</a:t>
              </a:r>
            </a:p>
            <a:p>
              <a:r>
                <a:rPr lang="pt-BR" sz="1100" dirty="0">
                  <a:latin typeface="Consolas" panose="020B0609020204030204" pitchFamily="49" charset="0"/>
                </a:rPr>
                <a:t>['John Steinbeck']	5	8401</a:t>
              </a:r>
            </a:p>
            <a:p>
              <a:r>
                <a:rPr lang="pt-BR" sz="1100" dirty="0">
                  <a:latin typeface="Consolas" panose="020B0609020204030204" pitchFamily="49" charset="0"/>
                </a:rPr>
                <a:t>['C. S. Lewis']	5	8111</a:t>
              </a:r>
            </a:p>
          </p:txBody>
        </p:sp>
      </p:grpSp>
      <p:sp>
        <p:nvSpPr>
          <p:cNvPr id="29" name="CaixaDeTexto 28">
            <a:extLst>
              <a:ext uri="{FF2B5EF4-FFF2-40B4-BE49-F238E27FC236}">
                <a16:creationId xmlns:a16="http://schemas.microsoft.com/office/drawing/2014/main" id="{7AE5EB89-7ACC-B372-9CD9-CF107F1A363E}"/>
              </a:ext>
            </a:extLst>
          </p:cNvPr>
          <p:cNvSpPr txBox="1"/>
          <p:nvPr/>
        </p:nvSpPr>
        <p:spPr>
          <a:xfrm>
            <a:off x="3023009" y="3740681"/>
            <a:ext cx="609462" cy="276999"/>
          </a:xfrm>
          <a:prstGeom prst="rect">
            <a:avLst/>
          </a:prstGeom>
          <a:noFill/>
        </p:spPr>
        <p:txBody>
          <a:bodyPr wrap="none" rtlCol="0">
            <a:spAutoFit/>
          </a:bodyPr>
          <a:lstStyle/>
          <a:p>
            <a:r>
              <a:rPr lang="pt-BR" sz="1200" b="1" dirty="0">
                <a:latin typeface="Consolas" panose="020B0609020204030204" pitchFamily="49" charset="0"/>
              </a:rPr>
              <a:t>Top 5</a:t>
            </a:r>
          </a:p>
        </p:txBody>
      </p:sp>
      <p:sp>
        <p:nvSpPr>
          <p:cNvPr id="31" name="CaixaDeTexto 30">
            <a:extLst>
              <a:ext uri="{FF2B5EF4-FFF2-40B4-BE49-F238E27FC236}">
                <a16:creationId xmlns:a16="http://schemas.microsoft.com/office/drawing/2014/main" id="{3CF77662-E29A-B911-9A99-9353DD54381D}"/>
              </a:ext>
            </a:extLst>
          </p:cNvPr>
          <p:cNvSpPr txBox="1"/>
          <p:nvPr/>
        </p:nvSpPr>
        <p:spPr>
          <a:xfrm>
            <a:off x="7430220" y="4060766"/>
            <a:ext cx="3344172" cy="1107996"/>
          </a:xfrm>
          <a:prstGeom prst="rect">
            <a:avLst/>
          </a:prstGeom>
          <a:noFill/>
        </p:spPr>
        <p:txBody>
          <a:bodyPr wrap="square">
            <a:spAutoFit/>
          </a:bodyPr>
          <a:lstStyle/>
          <a:p>
            <a:r>
              <a:rPr lang="pt-BR" sz="1100" dirty="0">
                <a:latin typeface="Consolas" panose="020B0609020204030204" pitchFamily="49" charset="0"/>
              </a:rPr>
              <a:t>		score	</a:t>
            </a:r>
            <a:r>
              <a:rPr lang="pt-BR" sz="1100" dirty="0" err="1">
                <a:latin typeface="Consolas" panose="020B0609020204030204" pitchFamily="49" charset="0"/>
              </a:rPr>
              <a:t>qtde</a:t>
            </a:r>
            <a:endParaRPr lang="pt-BR" sz="1100" dirty="0">
              <a:latin typeface="Consolas" panose="020B0609020204030204" pitchFamily="49" charset="0"/>
            </a:endParaRPr>
          </a:p>
          <a:p>
            <a:r>
              <a:rPr lang="pt-BR" sz="1100" dirty="0">
                <a:latin typeface="Consolas" panose="020B0609020204030204" pitchFamily="49" charset="0"/>
              </a:rPr>
              <a:t>['Robert Jordan']	1	1643</a:t>
            </a:r>
          </a:p>
          <a:p>
            <a:r>
              <a:rPr lang="pt-BR" sz="1100" dirty="0">
                <a:latin typeface="Consolas" panose="020B0609020204030204" pitchFamily="49" charset="0"/>
              </a:rPr>
              <a:t>['Jane Austen’]	1	1184</a:t>
            </a:r>
          </a:p>
          <a:p>
            <a:r>
              <a:rPr lang="pt-BR" sz="1100" dirty="0">
                <a:latin typeface="Consolas" panose="020B0609020204030204" pitchFamily="49" charset="0"/>
              </a:rPr>
              <a:t>['</a:t>
            </a:r>
            <a:r>
              <a:rPr lang="pt-BR" sz="1100" dirty="0" err="1">
                <a:latin typeface="Consolas" panose="020B0609020204030204" pitchFamily="49" charset="0"/>
              </a:rPr>
              <a:t>BusinessNews</a:t>
            </a:r>
            <a:r>
              <a:rPr lang="pt-BR" sz="1100" dirty="0">
                <a:latin typeface="Consolas" panose="020B0609020204030204" pitchFamily="49" charset="0"/>
              </a:rPr>
              <a:t> </a:t>
            </a:r>
            <a:r>
              <a:rPr lang="pt-BR" sz="1100" dirty="0" err="1">
                <a:latin typeface="Consolas" panose="020B0609020204030204" pitchFamily="49" charset="0"/>
              </a:rPr>
              <a:t>Publishing</a:t>
            </a:r>
            <a:r>
              <a:rPr lang="pt-BR" sz="1100" dirty="0">
                <a:latin typeface="Consolas" panose="020B0609020204030204" pitchFamily="49" charset="0"/>
              </a:rPr>
              <a:t>']	1089</a:t>
            </a:r>
          </a:p>
          <a:p>
            <a:r>
              <a:rPr lang="pt-BR" sz="1100" dirty="0">
                <a:latin typeface="Consolas" panose="020B0609020204030204" pitchFamily="49" charset="0"/>
              </a:rPr>
              <a:t>['Charles Dickens']	1	963</a:t>
            </a:r>
          </a:p>
          <a:p>
            <a:r>
              <a:rPr lang="pt-BR" sz="1100" dirty="0">
                <a:latin typeface="Consolas" panose="020B0609020204030204" pitchFamily="49" charset="0"/>
              </a:rPr>
              <a:t>['Tom Clancy']	1	801</a:t>
            </a:r>
          </a:p>
        </p:txBody>
      </p:sp>
      <p:sp>
        <p:nvSpPr>
          <p:cNvPr id="35" name="CaixaDeTexto 34">
            <a:extLst>
              <a:ext uri="{FF2B5EF4-FFF2-40B4-BE49-F238E27FC236}">
                <a16:creationId xmlns:a16="http://schemas.microsoft.com/office/drawing/2014/main" id="{068920FB-41F7-A183-8225-1DE517F81D7F}"/>
              </a:ext>
            </a:extLst>
          </p:cNvPr>
          <p:cNvSpPr txBox="1"/>
          <p:nvPr/>
        </p:nvSpPr>
        <p:spPr>
          <a:xfrm>
            <a:off x="7370892" y="3740680"/>
            <a:ext cx="864339" cy="276999"/>
          </a:xfrm>
          <a:prstGeom prst="rect">
            <a:avLst/>
          </a:prstGeom>
          <a:noFill/>
        </p:spPr>
        <p:txBody>
          <a:bodyPr wrap="none" rtlCol="0">
            <a:spAutoFit/>
          </a:bodyPr>
          <a:lstStyle/>
          <a:p>
            <a:r>
              <a:rPr lang="pt-BR" sz="1200" b="1" dirty="0">
                <a:latin typeface="Consolas" panose="020B0609020204030204" pitchFamily="49" charset="0"/>
              </a:rPr>
              <a:t>Botton 5</a:t>
            </a:r>
          </a:p>
        </p:txBody>
      </p:sp>
    </p:spTree>
    <p:extLst>
      <p:ext uri="{BB962C8B-B14F-4D97-AF65-F5344CB8AC3E}">
        <p14:creationId xmlns:p14="http://schemas.microsoft.com/office/powerpoint/2010/main" val="1412855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3">
            <a:extLst>
              <a:ext uri="{FF2B5EF4-FFF2-40B4-BE49-F238E27FC236}">
                <a16:creationId xmlns:a16="http://schemas.microsoft.com/office/drawing/2014/main" id="{8D7E62B8-DB8D-D7B7-7B98-8E488F0A17ED}"/>
              </a:ext>
            </a:extLst>
          </p:cNvPr>
          <p:cNvGrpSpPr/>
          <p:nvPr/>
        </p:nvGrpSpPr>
        <p:grpSpPr>
          <a:xfrm>
            <a:off x="0" y="6400800"/>
            <a:ext cx="3461257" cy="457200"/>
            <a:chOff x="0" y="6400800"/>
            <a:chExt cx="3461257" cy="457200"/>
          </a:xfrm>
        </p:grpSpPr>
        <p:pic>
          <p:nvPicPr>
            <p:cNvPr id="5" name="Imagem 4">
              <a:extLst>
                <a:ext uri="{FF2B5EF4-FFF2-40B4-BE49-F238E27FC236}">
                  <a16:creationId xmlns:a16="http://schemas.microsoft.com/office/drawing/2014/main" id="{13F98FC1-A29F-FEF0-8993-313BFB24B95A}"/>
                </a:ext>
              </a:extLst>
            </p:cNvPr>
            <p:cNvPicPr>
              <a:picLocks noChangeAspect="1"/>
            </p:cNvPicPr>
            <p:nvPr/>
          </p:nvPicPr>
          <p:blipFill>
            <a:blip r:embed="rId2"/>
            <a:stretch>
              <a:fillRect/>
            </a:stretch>
          </p:blipFill>
          <p:spPr>
            <a:xfrm>
              <a:off x="0" y="6400800"/>
              <a:ext cx="2057400" cy="457200"/>
            </a:xfrm>
            <a:prstGeom prst="rect">
              <a:avLst/>
            </a:prstGeom>
          </p:spPr>
        </p:pic>
        <p:sp>
          <p:nvSpPr>
            <p:cNvPr id="6" name="CaixaDeTexto 5">
              <a:extLst>
                <a:ext uri="{FF2B5EF4-FFF2-40B4-BE49-F238E27FC236}">
                  <a16:creationId xmlns:a16="http://schemas.microsoft.com/office/drawing/2014/main" id="{92085147-67F6-1FC1-35F9-7F651E767A75}"/>
                </a:ext>
              </a:extLst>
            </p:cNvPr>
            <p:cNvSpPr txBox="1"/>
            <p:nvPr/>
          </p:nvSpPr>
          <p:spPr>
            <a:xfrm>
              <a:off x="1915064" y="6488668"/>
              <a:ext cx="1546193" cy="369332"/>
            </a:xfrm>
            <a:prstGeom prst="rect">
              <a:avLst/>
            </a:prstGeom>
            <a:noFill/>
          </p:spPr>
          <p:txBody>
            <a:bodyPr wrap="none" rtlCol="0">
              <a:spAutoFit/>
            </a:bodyPr>
            <a:lstStyle/>
            <a:p>
              <a:r>
                <a:rPr lang="pt-BR" dirty="0"/>
                <a:t>Jaques Zanon</a:t>
              </a:r>
            </a:p>
          </p:txBody>
        </p:sp>
      </p:grpSp>
      <p:sp>
        <p:nvSpPr>
          <p:cNvPr id="8" name="CaixaDeTexto 7">
            <a:extLst>
              <a:ext uri="{FF2B5EF4-FFF2-40B4-BE49-F238E27FC236}">
                <a16:creationId xmlns:a16="http://schemas.microsoft.com/office/drawing/2014/main" id="{DFCBDAB4-A93E-E17A-6E92-AAC849503CFF}"/>
              </a:ext>
            </a:extLst>
          </p:cNvPr>
          <p:cNvSpPr txBox="1"/>
          <p:nvPr/>
        </p:nvSpPr>
        <p:spPr>
          <a:xfrm>
            <a:off x="3179927" y="44097"/>
            <a:ext cx="6094562" cy="400110"/>
          </a:xfrm>
          <a:prstGeom prst="rect">
            <a:avLst/>
          </a:prstGeom>
          <a:noFill/>
        </p:spPr>
        <p:txBody>
          <a:bodyPr wrap="square">
            <a:spAutoFit/>
          </a:bodyPr>
          <a:lstStyle/>
          <a:p>
            <a:r>
              <a:rPr lang="pt-BR" sz="2000" b="1" dirty="0"/>
              <a:t>Planejamento de entregáveis - </a:t>
            </a:r>
            <a:r>
              <a:rPr lang="pt-BR" sz="2000" b="1" dirty="0" err="1"/>
              <a:t>Roadmap</a:t>
            </a:r>
            <a:endParaRPr lang="pt-BR" sz="2000" b="1" dirty="0"/>
          </a:p>
        </p:txBody>
      </p:sp>
      <p:sp>
        <p:nvSpPr>
          <p:cNvPr id="10" name="CaixaDeTexto 9">
            <a:extLst>
              <a:ext uri="{FF2B5EF4-FFF2-40B4-BE49-F238E27FC236}">
                <a16:creationId xmlns:a16="http://schemas.microsoft.com/office/drawing/2014/main" id="{67703AC1-06B1-E3C1-1461-16B24154D4AA}"/>
              </a:ext>
            </a:extLst>
          </p:cNvPr>
          <p:cNvSpPr txBox="1"/>
          <p:nvPr/>
        </p:nvSpPr>
        <p:spPr>
          <a:xfrm>
            <a:off x="132646" y="1320254"/>
            <a:ext cx="6094562" cy="4801314"/>
          </a:xfrm>
          <a:prstGeom prst="rect">
            <a:avLst/>
          </a:prstGeom>
          <a:noFill/>
        </p:spPr>
        <p:txBody>
          <a:bodyPr wrap="square">
            <a:spAutoFit/>
          </a:bodyPr>
          <a:lstStyle/>
          <a:p>
            <a:r>
              <a:rPr lang="pt-BR" b="1" dirty="0"/>
              <a:t>Fase 1: Análise de requisitos</a:t>
            </a:r>
          </a:p>
          <a:p>
            <a:pPr marL="285750" indent="-285750">
              <a:buFont typeface="Arial" panose="020B0604020202020204" pitchFamily="34" charset="0"/>
              <a:buChar char="•"/>
            </a:pPr>
            <a:r>
              <a:rPr lang="pt-BR" dirty="0"/>
              <a:t>Stakeholders</a:t>
            </a:r>
          </a:p>
          <a:p>
            <a:pPr marL="285750" indent="-285750">
              <a:buFont typeface="Arial" panose="020B0604020202020204" pitchFamily="34" charset="0"/>
              <a:buChar char="•"/>
            </a:pPr>
            <a:r>
              <a:rPr lang="pt-BR" dirty="0"/>
              <a:t>Definição de objetivos de curto a longo prazo</a:t>
            </a:r>
          </a:p>
          <a:p>
            <a:pPr marL="285750" indent="-285750">
              <a:buFont typeface="Arial" panose="020B0604020202020204" pitchFamily="34" charset="0"/>
              <a:buChar char="•"/>
            </a:pPr>
            <a:r>
              <a:rPr lang="pt-BR" dirty="0"/>
              <a:t>Alinhamento de expectativas</a:t>
            </a:r>
          </a:p>
          <a:p>
            <a:r>
              <a:rPr lang="pt-BR" b="1" dirty="0"/>
              <a:t>Fase 2: Dados</a:t>
            </a:r>
          </a:p>
          <a:p>
            <a:pPr marL="285750" indent="-285750">
              <a:buFont typeface="Arial" panose="020B0604020202020204" pitchFamily="34" charset="0"/>
              <a:buChar char="•"/>
            </a:pPr>
            <a:r>
              <a:rPr lang="pt-BR" dirty="0"/>
              <a:t>Definir coleta e limpeza (o que é importante?) : </a:t>
            </a:r>
            <a:r>
              <a:rPr lang="pt-BR" dirty="0" err="1"/>
              <a:t>Id_reviwers</a:t>
            </a:r>
            <a:r>
              <a:rPr lang="pt-BR" dirty="0"/>
              <a:t>?</a:t>
            </a:r>
          </a:p>
          <a:p>
            <a:pPr marL="285750" indent="-285750">
              <a:buFont typeface="Arial" panose="020B0604020202020204" pitchFamily="34" charset="0"/>
              <a:buChar char="•"/>
            </a:pPr>
            <a:r>
              <a:rPr lang="pt-BR" dirty="0"/>
              <a:t>Alinhamento de expectativas</a:t>
            </a:r>
          </a:p>
          <a:p>
            <a:r>
              <a:rPr lang="pt-BR" b="1" dirty="0"/>
              <a:t>Fase 3: Desenvolvimento</a:t>
            </a:r>
          </a:p>
          <a:p>
            <a:pPr marL="285750" indent="-285750">
              <a:buFont typeface="Arial" panose="020B0604020202020204" pitchFamily="34" charset="0"/>
              <a:buChar char="•"/>
            </a:pPr>
            <a:r>
              <a:rPr lang="pt-BR" dirty="0"/>
              <a:t>Explorar diferentes arquiteturas, frameworks</a:t>
            </a:r>
          </a:p>
          <a:p>
            <a:pPr marL="285750" indent="-285750">
              <a:buFont typeface="Arial" panose="020B0604020202020204" pitchFamily="34" charset="0"/>
              <a:buChar char="•"/>
            </a:pPr>
            <a:r>
              <a:rPr lang="pt-BR" dirty="0"/>
              <a:t>Experimentos preliminares</a:t>
            </a:r>
          </a:p>
          <a:p>
            <a:pPr marL="285750" indent="-285750">
              <a:buFont typeface="Arial" panose="020B0604020202020204" pitchFamily="34" charset="0"/>
              <a:buChar char="•"/>
            </a:pPr>
            <a:r>
              <a:rPr lang="pt-BR" dirty="0"/>
              <a:t>Dívida técnica</a:t>
            </a:r>
          </a:p>
          <a:p>
            <a:pPr marL="285750" indent="-285750">
              <a:buFont typeface="Arial" panose="020B0604020202020204" pitchFamily="34" charset="0"/>
              <a:buChar char="•"/>
            </a:pPr>
            <a:r>
              <a:rPr lang="pt-BR" dirty="0"/>
              <a:t>Avaliar desempenho, otimizar </a:t>
            </a:r>
            <a:r>
              <a:rPr lang="pt-BR" dirty="0" err="1"/>
              <a:t>hyperparametros</a:t>
            </a:r>
            <a:endParaRPr lang="pt-BR" dirty="0"/>
          </a:p>
          <a:p>
            <a:pPr marL="285750" indent="-285750">
              <a:buFont typeface="Arial" panose="020B0604020202020204" pitchFamily="34" charset="0"/>
              <a:buChar char="•"/>
            </a:pPr>
            <a:r>
              <a:rPr lang="pt-BR" dirty="0"/>
              <a:t>Aumento gradual do tamanho da base</a:t>
            </a:r>
          </a:p>
          <a:p>
            <a:pPr marL="285750" indent="-285750">
              <a:buFont typeface="Arial" panose="020B0604020202020204" pitchFamily="34" charset="0"/>
              <a:buChar char="•"/>
            </a:pPr>
            <a:r>
              <a:rPr lang="pt-BR" dirty="0"/>
              <a:t>Definição de indexes do bando de dados vetorial</a:t>
            </a:r>
          </a:p>
          <a:p>
            <a:pPr marL="285750" indent="-285750">
              <a:buFont typeface="Arial" panose="020B0604020202020204" pitchFamily="34" charset="0"/>
              <a:buChar char="•"/>
            </a:pPr>
            <a:r>
              <a:rPr lang="pt-BR" dirty="0"/>
              <a:t>Alinhamento de expectativas</a:t>
            </a:r>
          </a:p>
          <a:p>
            <a:endParaRPr lang="pt-BR" dirty="0"/>
          </a:p>
        </p:txBody>
      </p:sp>
      <p:sp>
        <p:nvSpPr>
          <p:cNvPr id="11" name="CaixaDeTexto 10">
            <a:extLst>
              <a:ext uri="{FF2B5EF4-FFF2-40B4-BE49-F238E27FC236}">
                <a16:creationId xmlns:a16="http://schemas.microsoft.com/office/drawing/2014/main" id="{17B12A65-E1D6-3C27-672C-E513931848FE}"/>
              </a:ext>
            </a:extLst>
          </p:cNvPr>
          <p:cNvSpPr txBox="1"/>
          <p:nvPr/>
        </p:nvSpPr>
        <p:spPr>
          <a:xfrm>
            <a:off x="5771446" y="1320254"/>
            <a:ext cx="6094562" cy="4524315"/>
          </a:xfrm>
          <a:prstGeom prst="rect">
            <a:avLst/>
          </a:prstGeom>
          <a:noFill/>
        </p:spPr>
        <p:txBody>
          <a:bodyPr wrap="square">
            <a:spAutoFit/>
          </a:bodyPr>
          <a:lstStyle/>
          <a:p>
            <a:r>
              <a:rPr lang="pt-BR" b="1" dirty="0"/>
              <a:t>Fase 4: Avaliação</a:t>
            </a:r>
          </a:p>
          <a:p>
            <a:pPr marL="285750" indent="-285750">
              <a:buFont typeface="Arial" panose="020B0604020202020204" pitchFamily="34" charset="0"/>
              <a:buChar char="•"/>
            </a:pPr>
            <a:r>
              <a:rPr lang="pt-BR" dirty="0"/>
              <a:t>Desempenho do modelo, acurácia nas respostas</a:t>
            </a:r>
          </a:p>
          <a:p>
            <a:pPr marL="285750" indent="-285750">
              <a:buFont typeface="Arial" panose="020B0604020202020204" pitchFamily="34" charset="0"/>
              <a:buChar char="•"/>
            </a:pPr>
            <a:r>
              <a:rPr lang="pt-BR" dirty="0"/>
              <a:t>Identificar pontos francos</a:t>
            </a:r>
          </a:p>
          <a:p>
            <a:pPr marL="285750" indent="-285750">
              <a:buFont typeface="Arial" panose="020B0604020202020204" pitchFamily="34" charset="0"/>
              <a:buChar char="•"/>
            </a:pPr>
            <a:r>
              <a:rPr lang="pt-BR" dirty="0"/>
              <a:t>Ajustes de pipelines, </a:t>
            </a:r>
            <a:r>
              <a:rPr lang="pt-BR" dirty="0" err="1"/>
              <a:t>hyperparametros</a:t>
            </a:r>
            <a:endParaRPr lang="pt-BR" dirty="0"/>
          </a:p>
          <a:p>
            <a:pPr marL="285750" indent="-285750">
              <a:buFont typeface="Arial" panose="020B0604020202020204" pitchFamily="34" charset="0"/>
              <a:buChar char="•"/>
            </a:pPr>
            <a:r>
              <a:rPr lang="pt-BR" dirty="0"/>
              <a:t>Validação externa com usuários</a:t>
            </a:r>
          </a:p>
          <a:p>
            <a:r>
              <a:rPr lang="pt-BR" b="1" dirty="0"/>
              <a:t>Fase 5: Implantação, Manutenção</a:t>
            </a:r>
          </a:p>
          <a:p>
            <a:pPr marL="285750" indent="-285750">
              <a:buFont typeface="Arial" panose="020B0604020202020204" pitchFamily="34" charset="0"/>
              <a:buChar char="•"/>
            </a:pPr>
            <a:r>
              <a:rPr lang="pt-BR" dirty="0"/>
              <a:t>Modelo em produção</a:t>
            </a:r>
          </a:p>
          <a:p>
            <a:pPr marL="285750" indent="-285750">
              <a:buFont typeface="Arial" panose="020B0604020202020204" pitchFamily="34" charset="0"/>
              <a:buChar char="•"/>
            </a:pPr>
            <a:r>
              <a:rPr lang="pt-BR" dirty="0"/>
              <a:t>Entrega contínua, ajustes</a:t>
            </a:r>
          </a:p>
          <a:p>
            <a:pPr marL="285750" indent="-285750">
              <a:buFont typeface="Arial" panose="020B0604020202020204" pitchFamily="34" charset="0"/>
              <a:buChar char="•"/>
            </a:pPr>
            <a:r>
              <a:rPr lang="pt-BR" dirty="0"/>
              <a:t>Atualizações</a:t>
            </a:r>
          </a:p>
          <a:p>
            <a:pPr marL="285750" indent="-285750">
              <a:buFont typeface="Arial" panose="020B0604020202020204" pitchFamily="34" charset="0"/>
              <a:buChar char="•"/>
            </a:pPr>
            <a:r>
              <a:rPr lang="pt-BR" dirty="0"/>
              <a:t>Documentação</a:t>
            </a:r>
          </a:p>
          <a:p>
            <a:r>
              <a:rPr lang="pt-BR" b="1" dirty="0"/>
              <a:t>Fase 6: Suporte ao </a:t>
            </a:r>
            <a:r>
              <a:rPr lang="pt-BR" b="1" dirty="0" err="1"/>
              <a:t>usuario</a:t>
            </a:r>
            <a:endParaRPr lang="pt-BR" b="1" dirty="0"/>
          </a:p>
          <a:p>
            <a:pPr marL="285750" indent="-285750">
              <a:buFont typeface="Arial" panose="020B0604020202020204" pitchFamily="34" charset="0"/>
              <a:buChar char="•"/>
            </a:pPr>
            <a:r>
              <a:rPr lang="pt-BR" dirty="0"/>
              <a:t>Treinamentos</a:t>
            </a:r>
          </a:p>
          <a:p>
            <a:pPr marL="285750" indent="-285750">
              <a:buFont typeface="Arial" panose="020B0604020202020204" pitchFamily="34" charset="0"/>
              <a:buChar char="•"/>
            </a:pPr>
            <a:r>
              <a:rPr lang="pt-BR" dirty="0"/>
              <a:t>Suporte técnico</a:t>
            </a:r>
          </a:p>
          <a:p>
            <a:pPr marL="285750" indent="-285750">
              <a:buFont typeface="Arial" panose="020B0604020202020204" pitchFamily="34" charset="0"/>
              <a:buChar char="•"/>
            </a:pPr>
            <a:r>
              <a:rPr lang="pt-BR" dirty="0"/>
              <a:t>Continuar acompanhando o progresso na área de modelos de linguagem</a:t>
            </a:r>
          </a:p>
          <a:p>
            <a:endParaRPr lang="pt-BR" u="sng" dirty="0"/>
          </a:p>
        </p:txBody>
      </p:sp>
    </p:spTree>
    <p:extLst>
      <p:ext uri="{BB962C8B-B14F-4D97-AF65-F5344CB8AC3E}">
        <p14:creationId xmlns:p14="http://schemas.microsoft.com/office/powerpoint/2010/main" val="3058919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tângulo: Cantos Arredondados 40">
            <a:extLst>
              <a:ext uri="{FF2B5EF4-FFF2-40B4-BE49-F238E27FC236}">
                <a16:creationId xmlns:a16="http://schemas.microsoft.com/office/drawing/2014/main" id="{B4DDD37B-7003-1514-4DB6-A9F2F45E79D1}"/>
              </a:ext>
            </a:extLst>
          </p:cNvPr>
          <p:cNvSpPr/>
          <p:nvPr/>
        </p:nvSpPr>
        <p:spPr>
          <a:xfrm>
            <a:off x="5434642" y="560717"/>
            <a:ext cx="4528867" cy="5650302"/>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Cantos Arredondados 29">
            <a:extLst>
              <a:ext uri="{FF2B5EF4-FFF2-40B4-BE49-F238E27FC236}">
                <a16:creationId xmlns:a16="http://schemas.microsoft.com/office/drawing/2014/main" id="{BDEFB9AB-C157-5853-879D-1668613AD2C4}"/>
              </a:ext>
            </a:extLst>
          </p:cNvPr>
          <p:cNvSpPr/>
          <p:nvPr/>
        </p:nvSpPr>
        <p:spPr>
          <a:xfrm>
            <a:off x="5915205" y="1095555"/>
            <a:ext cx="1526659" cy="3907766"/>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Seta: para a Direita 18">
            <a:extLst>
              <a:ext uri="{FF2B5EF4-FFF2-40B4-BE49-F238E27FC236}">
                <a16:creationId xmlns:a16="http://schemas.microsoft.com/office/drawing/2014/main" id="{E4B7B1F2-1C18-516D-7E09-FF962EB49C30}"/>
              </a:ext>
            </a:extLst>
          </p:cNvPr>
          <p:cNvSpPr/>
          <p:nvPr/>
        </p:nvSpPr>
        <p:spPr>
          <a:xfrm>
            <a:off x="1745670" y="3269411"/>
            <a:ext cx="8597401" cy="319178"/>
          </a:xfrm>
          <a:prstGeom prst="rightArrow">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Imagem 3">
            <a:extLst>
              <a:ext uri="{FF2B5EF4-FFF2-40B4-BE49-F238E27FC236}">
                <a16:creationId xmlns:a16="http://schemas.microsoft.com/office/drawing/2014/main" id="{EAD213EE-B42F-B72B-53C6-810C39A2A9DA}"/>
              </a:ext>
            </a:extLst>
          </p:cNvPr>
          <p:cNvPicPr>
            <a:picLocks noChangeAspect="1"/>
          </p:cNvPicPr>
          <p:nvPr/>
        </p:nvPicPr>
        <p:blipFill>
          <a:blip r:embed="rId2"/>
          <a:stretch>
            <a:fillRect/>
          </a:stretch>
        </p:blipFill>
        <p:spPr>
          <a:xfrm>
            <a:off x="197700" y="202194"/>
            <a:ext cx="2056268" cy="1079541"/>
          </a:xfrm>
          <a:prstGeom prst="rect">
            <a:avLst/>
          </a:prstGeom>
        </p:spPr>
      </p:pic>
      <p:sp>
        <p:nvSpPr>
          <p:cNvPr id="11" name="Retângulo 10">
            <a:extLst>
              <a:ext uri="{FF2B5EF4-FFF2-40B4-BE49-F238E27FC236}">
                <a16:creationId xmlns:a16="http://schemas.microsoft.com/office/drawing/2014/main" id="{28748F14-463E-53C7-445D-9F33EA71D0AA}"/>
              </a:ext>
            </a:extLst>
          </p:cNvPr>
          <p:cNvSpPr/>
          <p:nvPr/>
        </p:nvSpPr>
        <p:spPr>
          <a:xfrm>
            <a:off x="514155" y="2747513"/>
            <a:ext cx="1423359" cy="1362974"/>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solidFill>
              <a:latin typeface="Consolas" panose="020B0609020204030204" pitchFamily="49" charset="0"/>
            </a:endParaRPr>
          </a:p>
        </p:txBody>
      </p:sp>
      <p:sp>
        <p:nvSpPr>
          <p:cNvPr id="12" name="Retângulo 11">
            <a:extLst>
              <a:ext uri="{FF2B5EF4-FFF2-40B4-BE49-F238E27FC236}">
                <a16:creationId xmlns:a16="http://schemas.microsoft.com/office/drawing/2014/main" id="{41E334FF-AA66-DF0D-E7DF-A385BA81A045}"/>
              </a:ext>
            </a:extLst>
          </p:cNvPr>
          <p:cNvSpPr/>
          <p:nvPr/>
        </p:nvSpPr>
        <p:spPr>
          <a:xfrm>
            <a:off x="1531917" y="2747513"/>
            <a:ext cx="213756" cy="1362974"/>
          </a:xfrm>
          <a:prstGeom prst="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solidFill>
              <a:latin typeface="Consolas" panose="020B0609020204030204" pitchFamily="49" charset="0"/>
            </a:endParaRPr>
          </a:p>
        </p:txBody>
      </p:sp>
      <p:sp>
        <p:nvSpPr>
          <p:cNvPr id="13" name="CaixaDeTexto 12">
            <a:extLst>
              <a:ext uri="{FF2B5EF4-FFF2-40B4-BE49-F238E27FC236}">
                <a16:creationId xmlns:a16="http://schemas.microsoft.com/office/drawing/2014/main" id="{EF5004CD-CA08-BB3F-B9D5-E07B8697C8EA}"/>
              </a:ext>
            </a:extLst>
          </p:cNvPr>
          <p:cNvSpPr txBox="1"/>
          <p:nvPr/>
        </p:nvSpPr>
        <p:spPr>
          <a:xfrm rot="18757224">
            <a:off x="1483420" y="2392552"/>
            <a:ext cx="524503" cy="276999"/>
          </a:xfrm>
          <a:prstGeom prst="rect">
            <a:avLst/>
          </a:prstGeom>
          <a:noFill/>
        </p:spPr>
        <p:txBody>
          <a:bodyPr wrap="none" rtlCol="0">
            <a:spAutoFit/>
          </a:bodyPr>
          <a:lstStyle/>
          <a:p>
            <a:r>
              <a:rPr lang="pt-BR" sz="1200" dirty="0" err="1">
                <a:latin typeface="Consolas" panose="020B0609020204030204" pitchFamily="49" charset="0"/>
              </a:rPr>
              <a:t>text</a:t>
            </a:r>
            <a:endParaRPr lang="pt-BR" sz="1200" dirty="0">
              <a:latin typeface="Consolas" panose="020B0609020204030204" pitchFamily="49" charset="0"/>
            </a:endParaRPr>
          </a:p>
        </p:txBody>
      </p:sp>
      <p:pic>
        <p:nvPicPr>
          <p:cNvPr id="18" name="Imagem 17">
            <a:extLst>
              <a:ext uri="{FF2B5EF4-FFF2-40B4-BE49-F238E27FC236}">
                <a16:creationId xmlns:a16="http://schemas.microsoft.com/office/drawing/2014/main" id="{383FD398-EDFF-DD46-1E24-4B6B0C076630}"/>
              </a:ext>
            </a:extLst>
          </p:cNvPr>
          <p:cNvPicPr>
            <a:picLocks noChangeAspect="1"/>
          </p:cNvPicPr>
          <p:nvPr/>
        </p:nvPicPr>
        <p:blipFill rotWithShape="1">
          <a:blip r:embed="rId3"/>
          <a:srcRect l="20003" r="19146"/>
          <a:stretch/>
        </p:blipFill>
        <p:spPr>
          <a:xfrm>
            <a:off x="2468880" y="3077967"/>
            <a:ext cx="603534" cy="702066"/>
          </a:xfrm>
          <a:prstGeom prst="rect">
            <a:avLst/>
          </a:prstGeom>
        </p:spPr>
      </p:pic>
      <p:pic>
        <p:nvPicPr>
          <p:cNvPr id="21" name="Imagem 20">
            <a:extLst>
              <a:ext uri="{FF2B5EF4-FFF2-40B4-BE49-F238E27FC236}">
                <a16:creationId xmlns:a16="http://schemas.microsoft.com/office/drawing/2014/main" id="{E620A582-2557-34C7-B5C1-3FBAEE4512EB}"/>
              </a:ext>
            </a:extLst>
          </p:cNvPr>
          <p:cNvPicPr>
            <a:picLocks noChangeAspect="1"/>
          </p:cNvPicPr>
          <p:nvPr/>
        </p:nvPicPr>
        <p:blipFill rotWithShape="1">
          <a:blip r:embed="rId4"/>
          <a:srcRect l="31899" t="16101" r="32179" b="15975"/>
          <a:stretch/>
        </p:blipFill>
        <p:spPr>
          <a:xfrm>
            <a:off x="4044061" y="3012374"/>
            <a:ext cx="660429" cy="833251"/>
          </a:xfrm>
          <a:prstGeom prst="rect">
            <a:avLst/>
          </a:prstGeom>
        </p:spPr>
      </p:pic>
      <p:pic>
        <p:nvPicPr>
          <p:cNvPr id="22" name="Imagem 21">
            <a:extLst>
              <a:ext uri="{FF2B5EF4-FFF2-40B4-BE49-F238E27FC236}">
                <a16:creationId xmlns:a16="http://schemas.microsoft.com/office/drawing/2014/main" id="{1215D5D4-BCD8-55DA-C065-AEA923143C03}"/>
              </a:ext>
            </a:extLst>
          </p:cNvPr>
          <p:cNvPicPr>
            <a:picLocks noChangeAspect="1"/>
          </p:cNvPicPr>
          <p:nvPr/>
        </p:nvPicPr>
        <p:blipFill>
          <a:blip r:embed="rId5"/>
          <a:stretch>
            <a:fillRect/>
          </a:stretch>
        </p:blipFill>
        <p:spPr>
          <a:xfrm>
            <a:off x="3908554" y="2817815"/>
            <a:ext cx="271013" cy="271013"/>
          </a:xfrm>
          <a:prstGeom prst="rect">
            <a:avLst/>
          </a:prstGeom>
        </p:spPr>
      </p:pic>
      <p:sp>
        <p:nvSpPr>
          <p:cNvPr id="23" name="CaixaDeTexto 22">
            <a:extLst>
              <a:ext uri="{FF2B5EF4-FFF2-40B4-BE49-F238E27FC236}">
                <a16:creationId xmlns:a16="http://schemas.microsoft.com/office/drawing/2014/main" id="{C9F700B2-0E2C-8089-4E3F-C57B26684D6E}"/>
              </a:ext>
            </a:extLst>
          </p:cNvPr>
          <p:cNvSpPr txBox="1"/>
          <p:nvPr/>
        </p:nvSpPr>
        <p:spPr>
          <a:xfrm>
            <a:off x="3487176" y="3930307"/>
            <a:ext cx="1951298" cy="830997"/>
          </a:xfrm>
          <a:prstGeom prst="rect">
            <a:avLst/>
          </a:prstGeom>
          <a:noFill/>
        </p:spPr>
        <p:txBody>
          <a:bodyPr wrap="square" rtlCol="0">
            <a:spAutoFit/>
          </a:bodyPr>
          <a:lstStyle/>
          <a:p>
            <a:r>
              <a:rPr lang="pt-BR" sz="1200" b="1" dirty="0" err="1">
                <a:latin typeface="Consolas" panose="020B0609020204030204" pitchFamily="49" charset="0"/>
              </a:rPr>
              <a:t>Text</a:t>
            </a:r>
            <a:r>
              <a:rPr lang="pt-BR" sz="1200" dirty="0">
                <a:latin typeface="Consolas" panose="020B0609020204030204" pitchFamily="49" charset="0"/>
              </a:rPr>
              <a:t>: </a:t>
            </a:r>
            <a:r>
              <a:rPr lang="pt-BR" sz="1200" dirty="0" err="1">
                <a:latin typeface="Consolas" panose="020B0609020204030204" pitchFamily="49" charset="0"/>
              </a:rPr>
              <a:t>embedding</a:t>
            </a:r>
            <a:endParaRPr lang="pt-BR" sz="1200" dirty="0">
              <a:latin typeface="Consolas" panose="020B0609020204030204" pitchFamily="49" charset="0"/>
            </a:endParaRPr>
          </a:p>
          <a:p>
            <a:r>
              <a:rPr lang="pt-BR" sz="1200" b="1" dirty="0" err="1">
                <a:latin typeface="Consolas" panose="020B0609020204030204" pitchFamily="49" charset="0"/>
              </a:rPr>
              <a:t>Metadata</a:t>
            </a:r>
            <a:r>
              <a:rPr lang="pt-BR" sz="1200" dirty="0">
                <a:latin typeface="Consolas" panose="020B0609020204030204" pitchFamily="49" charset="0"/>
              </a:rPr>
              <a:t>: </a:t>
            </a:r>
            <a:r>
              <a:rPr lang="pt-BR" sz="1200" dirty="0" err="1">
                <a:latin typeface="Consolas" panose="020B0609020204030204" pitchFamily="49" charset="0"/>
              </a:rPr>
              <a:t>Title</a:t>
            </a:r>
            <a:r>
              <a:rPr lang="pt-BR" sz="1200" dirty="0">
                <a:latin typeface="Consolas" panose="020B0609020204030204" pitchFamily="49" charset="0"/>
              </a:rPr>
              <a:t>, Id, </a:t>
            </a:r>
            <a:r>
              <a:rPr lang="pt-BR" sz="1200" dirty="0" err="1">
                <a:latin typeface="Consolas" panose="020B0609020204030204" pitchFamily="49" charset="0"/>
              </a:rPr>
              <a:t>Author</a:t>
            </a:r>
            <a:r>
              <a:rPr lang="pt-BR" sz="1200" dirty="0">
                <a:latin typeface="Consolas" panose="020B0609020204030204" pitchFamily="49" charset="0"/>
              </a:rPr>
              <a:t>,  Score, </a:t>
            </a:r>
            <a:r>
              <a:rPr lang="pt-BR" sz="1200" dirty="0" err="1">
                <a:latin typeface="Consolas" panose="020B0609020204030204" pitchFamily="49" charset="0"/>
              </a:rPr>
              <a:t>User_id</a:t>
            </a:r>
            <a:r>
              <a:rPr lang="pt-BR" sz="1200" dirty="0">
                <a:latin typeface="Consolas" panose="020B0609020204030204" pitchFamily="49" charset="0"/>
              </a:rPr>
              <a:t> </a:t>
            </a:r>
          </a:p>
        </p:txBody>
      </p:sp>
      <p:sp>
        <p:nvSpPr>
          <p:cNvPr id="24" name="Retângulo: Cantos Arredondados 23">
            <a:extLst>
              <a:ext uri="{FF2B5EF4-FFF2-40B4-BE49-F238E27FC236}">
                <a16:creationId xmlns:a16="http://schemas.microsoft.com/office/drawing/2014/main" id="{B4B7685C-8FC0-087D-45DF-E894E960ECE0}"/>
              </a:ext>
            </a:extLst>
          </p:cNvPr>
          <p:cNvSpPr/>
          <p:nvPr/>
        </p:nvSpPr>
        <p:spPr>
          <a:xfrm>
            <a:off x="6202392" y="1397479"/>
            <a:ext cx="948906" cy="312568"/>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Consolas" panose="020B0609020204030204" pitchFamily="49" charset="0"/>
              </a:rPr>
              <a:t>node1</a:t>
            </a:r>
          </a:p>
        </p:txBody>
      </p:sp>
      <p:sp>
        <p:nvSpPr>
          <p:cNvPr id="25" name="Retângulo: Cantos Arredondados 24">
            <a:extLst>
              <a:ext uri="{FF2B5EF4-FFF2-40B4-BE49-F238E27FC236}">
                <a16:creationId xmlns:a16="http://schemas.microsoft.com/office/drawing/2014/main" id="{7BF1136E-3D0B-0793-5D36-51BAC8B82E05}"/>
              </a:ext>
            </a:extLst>
          </p:cNvPr>
          <p:cNvSpPr/>
          <p:nvPr/>
        </p:nvSpPr>
        <p:spPr>
          <a:xfrm>
            <a:off x="6202392" y="1834551"/>
            <a:ext cx="948906" cy="312568"/>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Consolas" panose="020B0609020204030204" pitchFamily="49" charset="0"/>
              </a:rPr>
              <a:t>node2</a:t>
            </a:r>
          </a:p>
        </p:txBody>
      </p:sp>
      <p:sp>
        <p:nvSpPr>
          <p:cNvPr id="26" name="Retângulo: Cantos Arredondados 25">
            <a:extLst>
              <a:ext uri="{FF2B5EF4-FFF2-40B4-BE49-F238E27FC236}">
                <a16:creationId xmlns:a16="http://schemas.microsoft.com/office/drawing/2014/main" id="{F4120F5E-863D-C1E7-67DE-6134CA8D699B}"/>
              </a:ext>
            </a:extLst>
          </p:cNvPr>
          <p:cNvSpPr/>
          <p:nvPr/>
        </p:nvSpPr>
        <p:spPr>
          <a:xfrm>
            <a:off x="6202392" y="2271623"/>
            <a:ext cx="948906" cy="312568"/>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Consolas" panose="020B0609020204030204" pitchFamily="49" charset="0"/>
              </a:rPr>
              <a:t>node3</a:t>
            </a:r>
          </a:p>
        </p:txBody>
      </p:sp>
      <p:sp>
        <p:nvSpPr>
          <p:cNvPr id="27" name="Retângulo: Cantos Arredondados 26">
            <a:extLst>
              <a:ext uri="{FF2B5EF4-FFF2-40B4-BE49-F238E27FC236}">
                <a16:creationId xmlns:a16="http://schemas.microsoft.com/office/drawing/2014/main" id="{B8CC8C76-49C7-0A55-11D2-4484208B8C95}"/>
              </a:ext>
            </a:extLst>
          </p:cNvPr>
          <p:cNvSpPr/>
          <p:nvPr/>
        </p:nvSpPr>
        <p:spPr>
          <a:xfrm>
            <a:off x="6202392" y="2682554"/>
            <a:ext cx="948906" cy="312568"/>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Consolas" panose="020B0609020204030204" pitchFamily="49" charset="0"/>
              </a:rPr>
              <a:t>node4</a:t>
            </a:r>
          </a:p>
        </p:txBody>
      </p:sp>
      <p:sp>
        <p:nvSpPr>
          <p:cNvPr id="28" name="CaixaDeTexto 27">
            <a:extLst>
              <a:ext uri="{FF2B5EF4-FFF2-40B4-BE49-F238E27FC236}">
                <a16:creationId xmlns:a16="http://schemas.microsoft.com/office/drawing/2014/main" id="{A5CB3F42-489E-6DBD-1A77-21BB044CD90B}"/>
              </a:ext>
            </a:extLst>
          </p:cNvPr>
          <p:cNvSpPr txBox="1"/>
          <p:nvPr/>
        </p:nvSpPr>
        <p:spPr>
          <a:xfrm>
            <a:off x="6560647" y="3187157"/>
            <a:ext cx="250390" cy="923330"/>
          </a:xfrm>
          <a:prstGeom prst="rect">
            <a:avLst/>
          </a:prstGeom>
          <a:noFill/>
        </p:spPr>
        <p:txBody>
          <a:bodyPr wrap="none" rtlCol="0">
            <a:spAutoFit/>
          </a:bodyPr>
          <a:lstStyle/>
          <a:p>
            <a:r>
              <a:rPr lang="pt-BR" dirty="0"/>
              <a:t>.</a:t>
            </a:r>
          </a:p>
          <a:p>
            <a:r>
              <a:rPr lang="pt-BR" dirty="0"/>
              <a:t>.</a:t>
            </a:r>
          </a:p>
          <a:p>
            <a:r>
              <a:rPr lang="pt-BR" dirty="0"/>
              <a:t>.</a:t>
            </a:r>
          </a:p>
        </p:txBody>
      </p:sp>
      <p:sp>
        <p:nvSpPr>
          <p:cNvPr id="29" name="Retângulo: Cantos Arredondados 28">
            <a:extLst>
              <a:ext uri="{FF2B5EF4-FFF2-40B4-BE49-F238E27FC236}">
                <a16:creationId xmlns:a16="http://schemas.microsoft.com/office/drawing/2014/main" id="{C0F0C6C5-5D3A-63A4-4F9A-E487B4EFE178}"/>
              </a:ext>
            </a:extLst>
          </p:cNvPr>
          <p:cNvSpPr/>
          <p:nvPr/>
        </p:nvSpPr>
        <p:spPr>
          <a:xfrm>
            <a:off x="6211389" y="4146238"/>
            <a:ext cx="948906" cy="312568"/>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Consolas" panose="020B0609020204030204" pitchFamily="49" charset="0"/>
              </a:rPr>
              <a:t>Node n</a:t>
            </a:r>
          </a:p>
        </p:txBody>
      </p:sp>
      <p:sp>
        <p:nvSpPr>
          <p:cNvPr id="31" name="CaixaDeTexto 30">
            <a:extLst>
              <a:ext uri="{FF2B5EF4-FFF2-40B4-BE49-F238E27FC236}">
                <a16:creationId xmlns:a16="http://schemas.microsoft.com/office/drawing/2014/main" id="{F56FBD22-3F16-2363-1311-AD1C19808D74}"/>
              </a:ext>
            </a:extLst>
          </p:cNvPr>
          <p:cNvSpPr txBox="1"/>
          <p:nvPr/>
        </p:nvSpPr>
        <p:spPr>
          <a:xfrm>
            <a:off x="5981400" y="5090912"/>
            <a:ext cx="1460464" cy="369332"/>
          </a:xfrm>
          <a:prstGeom prst="rect">
            <a:avLst/>
          </a:prstGeom>
          <a:noFill/>
        </p:spPr>
        <p:txBody>
          <a:bodyPr wrap="none" rtlCol="0">
            <a:spAutoFit/>
          </a:bodyPr>
          <a:lstStyle/>
          <a:p>
            <a:r>
              <a:rPr lang="pt-BR" dirty="0"/>
              <a:t>Search index</a:t>
            </a:r>
          </a:p>
        </p:txBody>
      </p:sp>
      <p:sp>
        <p:nvSpPr>
          <p:cNvPr id="32" name="Retângulo: Cantos Arredondados 31">
            <a:extLst>
              <a:ext uri="{FF2B5EF4-FFF2-40B4-BE49-F238E27FC236}">
                <a16:creationId xmlns:a16="http://schemas.microsoft.com/office/drawing/2014/main" id="{B7BF7EDD-17F0-B0CA-022F-C3B7CA098AA3}"/>
              </a:ext>
            </a:extLst>
          </p:cNvPr>
          <p:cNvSpPr/>
          <p:nvPr/>
        </p:nvSpPr>
        <p:spPr>
          <a:xfrm>
            <a:off x="7918851" y="1095555"/>
            <a:ext cx="1526659" cy="3907766"/>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Retângulo: Cantos Arredondados 32">
            <a:extLst>
              <a:ext uri="{FF2B5EF4-FFF2-40B4-BE49-F238E27FC236}">
                <a16:creationId xmlns:a16="http://schemas.microsoft.com/office/drawing/2014/main" id="{B4C048DB-DBA3-2130-6704-C8BF2EF817F6}"/>
              </a:ext>
            </a:extLst>
          </p:cNvPr>
          <p:cNvSpPr/>
          <p:nvPr/>
        </p:nvSpPr>
        <p:spPr>
          <a:xfrm>
            <a:off x="8206038" y="1397479"/>
            <a:ext cx="948906" cy="312568"/>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Consolas" panose="020B0609020204030204" pitchFamily="49" charset="0"/>
              </a:rPr>
              <a:t>node1</a:t>
            </a:r>
          </a:p>
        </p:txBody>
      </p:sp>
      <p:sp>
        <p:nvSpPr>
          <p:cNvPr id="34" name="Retângulo: Cantos Arredondados 33">
            <a:extLst>
              <a:ext uri="{FF2B5EF4-FFF2-40B4-BE49-F238E27FC236}">
                <a16:creationId xmlns:a16="http://schemas.microsoft.com/office/drawing/2014/main" id="{ED0F9165-8944-559E-0546-D3BA02705554}"/>
              </a:ext>
            </a:extLst>
          </p:cNvPr>
          <p:cNvSpPr/>
          <p:nvPr/>
        </p:nvSpPr>
        <p:spPr>
          <a:xfrm>
            <a:off x="8206038" y="1834551"/>
            <a:ext cx="948906" cy="312568"/>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Consolas" panose="020B0609020204030204" pitchFamily="49" charset="0"/>
              </a:rPr>
              <a:t>node2</a:t>
            </a:r>
          </a:p>
        </p:txBody>
      </p:sp>
      <p:sp>
        <p:nvSpPr>
          <p:cNvPr id="35" name="Retângulo: Cantos Arredondados 34">
            <a:extLst>
              <a:ext uri="{FF2B5EF4-FFF2-40B4-BE49-F238E27FC236}">
                <a16:creationId xmlns:a16="http://schemas.microsoft.com/office/drawing/2014/main" id="{BF20FE5E-E4B0-4C16-F86C-D84422F54931}"/>
              </a:ext>
            </a:extLst>
          </p:cNvPr>
          <p:cNvSpPr/>
          <p:nvPr/>
        </p:nvSpPr>
        <p:spPr>
          <a:xfrm>
            <a:off x="8206038" y="2271623"/>
            <a:ext cx="948906" cy="312568"/>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Consolas" panose="020B0609020204030204" pitchFamily="49" charset="0"/>
              </a:rPr>
              <a:t>node3</a:t>
            </a:r>
          </a:p>
        </p:txBody>
      </p:sp>
      <p:sp>
        <p:nvSpPr>
          <p:cNvPr id="36" name="Retângulo: Cantos Arredondados 35">
            <a:extLst>
              <a:ext uri="{FF2B5EF4-FFF2-40B4-BE49-F238E27FC236}">
                <a16:creationId xmlns:a16="http://schemas.microsoft.com/office/drawing/2014/main" id="{8C215110-EBFF-6D9B-B9FB-4A0FF5C1F98C}"/>
              </a:ext>
            </a:extLst>
          </p:cNvPr>
          <p:cNvSpPr/>
          <p:nvPr/>
        </p:nvSpPr>
        <p:spPr>
          <a:xfrm>
            <a:off x="8206038" y="2682554"/>
            <a:ext cx="948906" cy="312568"/>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Consolas" panose="020B0609020204030204" pitchFamily="49" charset="0"/>
              </a:rPr>
              <a:t>node4</a:t>
            </a:r>
          </a:p>
        </p:txBody>
      </p:sp>
      <p:sp>
        <p:nvSpPr>
          <p:cNvPr id="37" name="CaixaDeTexto 36">
            <a:extLst>
              <a:ext uri="{FF2B5EF4-FFF2-40B4-BE49-F238E27FC236}">
                <a16:creationId xmlns:a16="http://schemas.microsoft.com/office/drawing/2014/main" id="{ABCFBDAC-679F-F397-125A-7EFDF0DBC264}"/>
              </a:ext>
            </a:extLst>
          </p:cNvPr>
          <p:cNvSpPr txBox="1"/>
          <p:nvPr/>
        </p:nvSpPr>
        <p:spPr>
          <a:xfrm>
            <a:off x="8564293" y="3187157"/>
            <a:ext cx="250390" cy="923330"/>
          </a:xfrm>
          <a:prstGeom prst="rect">
            <a:avLst/>
          </a:prstGeom>
          <a:noFill/>
        </p:spPr>
        <p:txBody>
          <a:bodyPr wrap="none" rtlCol="0">
            <a:spAutoFit/>
          </a:bodyPr>
          <a:lstStyle/>
          <a:p>
            <a:r>
              <a:rPr lang="pt-BR" dirty="0"/>
              <a:t>.</a:t>
            </a:r>
          </a:p>
          <a:p>
            <a:r>
              <a:rPr lang="pt-BR" dirty="0"/>
              <a:t>.</a:t>
            </a:r>
          </a:p>
          <a:p>
            <a:r>
              <a:rPr lang="pt-BR" dirty="0"/>
              <a:t>.</a:t>
            </a:r>
          </a:p>
        </p:txBody>
      </p:sp>
      <p:sp>
        <p:nvSpPr>
          <p:cNvPr id="38" name="Retângulo: Cantos Arredondados 37">
            <a:extLst>
              <a:ext uri="{FF2B5EF4-FFF2-40B4-BE49-F238E27FC236}">
                <a16:creationId xmlns:a16="http://schemas.microsoft.com/office/drawing/2014/main" id="{531A30C9-F97F-C7DA-BB7D-8B75F8FA04E3}"/>
              </a:ext>
            </a:extLst>
          </p:cNvPr>
          <p:cNvSpPr/>
          <p:nvPr/>
        </p:nvSpPr>
        <p:spPr>
          <a:xfrm>
            <a:off x="8215035" y="4146238"/>
            <a:ext cx="948906" cy="312568"/>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Consolas" panose="020B0609020204030204" pitchFamily="49" charset="0"/>
              </a:rPr>
              <a:t>Node n</a:t>
            </a:r>
          </a:p>
        </p:txBody>
      </p:sp>
      <p:sp>
        <p:nvSpPr>
          <p:cNvPr id="39" name="CaixaDeTexto 38">
            <a:extLst>
              <a:ext uri="{FF2B5EF4-FFF2-40B4-BE49-F238E27FC236}">
                <a16:creationId xmlns:a16="http://schemas.microsoft.com/office/drawing/2014/main" id="{8E88015E-73D6-688E-A367-BF3D026B6263}"/>
              </a:ext>
            </a:extLst>
          </p:cNvPr>
          <p:cNvSpPr txBox="1"/>
          <p:nvPr/>
        </p:nvSpPr>
        <p:spPr>
          <a:xfrm>
            <a:off x="7869781" y="5090912"/>
            <a:ext cx="1723549" cy="369332"/>
          </a:xfrm>
          <a:prstGeom prst="rect">
            <a:avLst/>
          </a:prstGeom>
          <a:noFill/>
        </p:spPr>
        <p:txBody>
          <a:bodyPr wrap="none" rtlCol="0">
            <a:spAutoFit/>
          </a:bodyPr>
          <a:lstStyle/>
          <a:p>
            <a:r>
              <a:rPr lang="pt-BR" dirty="0" err="1"/>
              <a:t>Summary</a:t>
            </a:r>
            <a:r>
              <a:rPr lang="pt-BR" dirty="0"/>
              <a:t> index</a:t>
            </a:r>
          </a:p>
        </p:txBody>
      </p:sp>
      <p:sp>
        <p:nvSpPr>
          <p:cNvPr id="42" name="CaixaDeTexto 41">
            <a:extLst>
              <a:ext uri="{FF2B5EF4-FFF2-40B4-BE49-F238E27FC236}">
                <a16:creationId xmlns:a16="http://schemas.microsoft.com/office/drawing/2014/main" id="{3B2C3943-D4DF-47F8-C68B-F1A7B6E8E4F4}"/>
              </a:ext>
            </a:extLst>
          </p:cNvPr>
          <p:cNvSpPr txBox="1"/>
          <p:nvPr/>
        </p:nvSpPr>
        <p:spPr>
          <a:xfrm>
            <a:off x="6895682" y="6167232"/>
            <a:ext cx="1861087" cy="584775"/>
          </a:xfrm>
          <a:prstGeom prst="rect">
            <a:avLst/>
          </a:prstGeom>
          <a:noFill/>
        </p:spPr>
        <p:txBody>
          <a:bodyPr wrap="none" rtlCol="0">
            <a:spAutoFit/>
          </a:bodyPr>
          <a:lstStyle/>
          <a:p>
            <a:pPr algn="ctr"/>
            <a:r>
              <a:rPr lang="pt-BR" dirty="0" err="1"/>
              <a:t>MongoDB</a:t>
            </a:r>
            <a:r>
              <a:rPr lang="pt-BR" dirty="0"/>
              <a:t> – Atlas</a:t>
            </a:r>
          </a:p>
          <a:p>
            <a:pPr algn="ctr"/>
            <a:r>
              <a:rPr lang="pt-BR" sz="1400" dirty="0" err="1"/>
              <a:t>cosine</a:t>
            </a:r>
            <a:r>
              <a:rPr lang="pt-BR" sz="1400" dirty="0"/>
              <a:t> </a:t>
            </a:r>
            <a:r>
              <a:rPr lang="pt-BR" sz="1400" dirty="0" err="1"/>
              <a:t>dissimilarity</a:t>
            </a:r>
            <a:endParaRPr lang="pt-BR" sz="1400" dirty="0"/>
          </a:p>
        </p:txBody>
      </p:sp>
      <p:pic>
        <p:nvPicPr>
          <p:cNvPr id="43" name="Imagem 42">
            <a:extLst>
              <a:ext uri="{FF2B5EF4-FFF2-40B4-BE49-F238E27FC236}">
                <a16:creationId xmlns:a16="http://schemas.microsoft.com/office/drawing/2014/main" id="{2CADC4C7-944A-B8A4-4E79-54B271346541}"/>
              </a:ext>
            </a:extLst>
          </p:cNvPr>
          <p:cNvPicPr>
            <a:picLocks noChangeAspect="1"/>
          </p:cNvPicPr>
          <p:nvPr/>
        </p:nvPicPr>
        <p:blipFill>
          <a:blip r:embed="rId6"/>
          <a:stretch>
            <a:fillRect/>
          </a:stretch>
        </p:blipFill>
        <p:spPr>
          <a:xfrm>
            <a:off x="10748629" y="3007873"/>
            <a:ext cx="837752" cy="837752"/>
          </a:xfrm>
          <a:prstGeom prst="rect">
            <a:avLst/>
          </a:prstGeom>
        </p:spPr>
      </p:pic>
      <p:sp>
        <p:nvSpPr>
          <p:cNvPr id="44" name="CaixaDeTexto 43">
            <a:extLst>
              <a:ext uri="{FF2B5EF4-FFF2-40B4-BE49-F238E27FC236}">
                <a16:creationId xmlns:a16="http://schemas.microsoft.com/office/drawing/2014/main" id="{E3E2BAD1-5DC0-7FE0-FC14-519F96F81EDF}"/>
              </a:ext>
            </a:extLst>
          </p:cNvPr>
          <p:cNvSpPr txBox="1"/>
          <p:nvPr/>
        </p:nvSpPr>
        <p:spPr>
          <a:xfrm>
            <a:off x="10507712" y="3879654"/>
            <a:ext cx="1951298" cy="461665"/>
          </a:xfrm>
          <a:prstGeom prst="rect">
            <a:avLst/>
          </a:prstGeom>
          <a:noFill/>
        </p:spPr>
        <p:txBody>
          <a:bodyPr wrap="square" rtlCol="0">
            <a:spAutoFit/>
          </a:bodyPr>
          <a:lstStyle/>
          <a:p>
            <a:r>
              <a:rPr lang="pt-BR" sz="1200" dirty="0" err="1">
                <a:latin typeface="Consolas" panose="020B0609020204030204" pitchFamily="49" charset="0"/>
              </a:rPr>
              <a:t>Gpt</a:t>
            </a:r>
            <a:r>
              <a:rPr lang="pt-BR" sz="1200" dirty="0">
                <a:latin typeface="Consolas" panose="020B0609020204030204" pitchFamily="49" charset="0"/>
              </a:rPr>
              <a:t> 3.5 turbo</a:t>
            </a:r>
          </a:p>
          <a:p>
            <a:r>
              <a:rPr lang="pt-BR" sz="1200" dirty="0" err="1">
                <a:latin typeface="Consolas" panose="020B0609020204030204" pitchFamily="49" charset="0"/>
              </a:rPr>
              <a:t>cashed</a:t>
            </a:r>
            <a:endParaRPr lang="pt-BR" sz="1200" dirty="0">
              <a:latin typeface="Consolas" panose="020B0609020204030204" pitchFamily="49" charset="0"/>
            </a:endParaRPr>
          </a:p>
        </p:txBody>
      </p:sp>
      <p:sp>
        <p:nvSpPr>
          <p:cNvPr id="45" name="CaixaDeTexto 44">
            <a:extLst>
              <a:ext uri="{FF2B5EF4-FFF2-40B4-BE49-F238E27FC236}">
                <a16:creationId xmlns:a16="http://schemas.microsoft.com/office/drawing/2014/main" id="{311F5719-349E-06A5-6E7B-16D4EBE238B3}"/>
              </a:ext>
            </a:extLst>
          </p:cNvPr>
          <p:cNvSpPr txBox="1"/>
          <p:nvPr/>
        </p:nvSpPr>
        <p:spPr>
          <a:xfrm>
            <a:off x="6994395" y="611123"/>
            <a:ext cx="1409360" cy="369332"/>
          </a:xfrm>
          <a:prstGeom prst="rect">
            <a:avLst/>
          </a:prstGeom>
          <a:noFill/>
        </p:spPr>
        <p:txBody>
          <a:bodyPr wrap="none" rtlCol="0">
            <a:spAutoFit/>
          </a:bodyPr>
          <a:lstStyle/>
          <a:p>
            <a:r>
              <a:rPr lang="pt-BR" dirty="0"/>
              <a:t>Vector index</a:t>
            </a:r>
          </a:p>
        </p:txBody>
      </p:sp>
      <p:pic>
        <p:nvPicPr>
          <p:cNvPr id="49" name="Imagem 48">
            <a:extLst>
              <a:ext uri="{FF2B5EF4-FFF2-40B4-BE49-F238E27FC236}">
                <a16:creationId xmlns:a16="http://schemas.microsoft.com/office/drawing/2014/main" id="{0A271119-F4F6-C947-39E8-2DC83AD73E19}"/>
              </a:ext>
            </a:extLst>
          </p:cNvPr>
          <p:cNvPicPr>
            <a:picLocks noChangeAspect="1"/>
          </p:cNvPicPr>
          <p:nvPr/>
        </p:nvPicPr>
        <p:blipFill>
          <a:blip r:embed="rId7"/>
          <a:stretch>
            <a:fillRect/>
          </a:stretch>
        </p:blipFill>
        <p:spPr>
          <a:xfrm>
            <a:off x="3462147" y="2221108"/>
            <a:ext cx="1884841" cy="554366"/>
          </a:xfrm>
          <a:prstGeom prst="rect">
            <a:avLst/>
          </a:prstGeom>
        </p:spPr>
      </p:pic>
      <p:grpSp>
        <p:nvGrpSpPr>
          <p:cNvPr id="50" name="Agrupar 49">
            <a:extLst>
              <a:ext uri="{FF2B5EF4-FFF2-40B4-BE49-F238E27FC236}">
                <a16:creationId xmlns:a16="http://schemas.microsoft.com/office/drawing/2014/main" id="{AFB1BE82-FA3E-C6BB-38AA-5886C5A9BFA9}"/>
              </a:ext>
            </a:extLst>
          </p:cNvPr>
          <p:cNvGrpSpPr/>
          <p:nvPr/>
        </p:nvGrpSpPr>
        <p:grpSpPr>
          <a:xfrm>
            <a:off x="0" y="6400800"/>
            <a:ext cx="3461257" cy="457200"/>
            <a:chOff x="0" y="6400800"/>
            <a:chExt cx="3461257" cy="457200"/>
          </a:xfrm>
        </p:grpSpPr>
        <p:pic>
          <p:nvPicPr>
            <p:cNvPr id="51" name="Imagem 50">
              <a:extLst>
                <a:ext uri="{FF2B5EF4-FFF2-40B4-BE49-F238E27FC236}">
                  <a16:creationId xmlns:a16="http://schemas.microsoft.com/office/drawing/2014/main" id="{90A8BD1B-F401-421A-C57E-94B54A151E46}"/>
                </a:ext>
              </a:extLst>
            </p:cNvPr>
            <p:cNvPicPr>
              <a:picLocks noChangeAspect="1"/>
            </p:cNvPicPr>
            <p:nvPr/>
          </p:nvPicPr>
          <p:blipFill>
            <a:blip r:embed="rId8"/>
            <a:stretch>
              <a:fillRect/>
            </a:stretch>
          </p:blipFill>
          <p:spPr>
            <a:xfrm>
              <a:off x="0" y="6400800"/>
              <a:ext cx="2057400" cy="457200"/>
            </a:xfrm>
            <a:prstGeom prst="rect">
              <a:avLst/>
            </a:prstGeom>
          </p:spPr>
        </p:pic>
        <p:sp>
          <p:nvSpPr>
            <p:cNvPr id="52" name="CaixaDeTexto 51">
              <a:extLst>
                <a:ext uri="{FF2B5EF4-FFF2-40B4-BE49-F238E27FC236}">
                  <a16:creationId xmlns:a16="http://schemas.microsoft.com/office/drawing/2014/main" id="{15AED86E-CEF0-D570-1B92-3804FB7B7189}"/>
                </a:ext>
              </a:extLst>
            </p:cNvPr>
            <p:cNvSpPr txBox="1"/>
            <p:nvPr/>
          </p:nvSpPr>
          <p:spPr>
            <a:xfrm>
              <a:off x="1915064" y="6488668"/>
              <a:ext cx="1546193" cy="369332"/>
            </a:xfrm>
            <a:prstGeom prst="rect">
              <a:avLst/>
            </a:prstGeom>
            <a:noFill/>
          </p:spPr>
          <p:txBody>
            <a:bodyPr wrap="none" rtlCol="0">
              <a:spAutoFit/>
            </a:bodyPr>
            <a:lstStyle/>
            <a:p>
              <a:r>
                <a:rPr lang="pt-BR" dirty="0"/>
                <a:t>Jaques Zanon</a:t>
              </a:r>
            </a:p>
          </p:txBody>
        </p:sp>
      </p:grpSp>
    </p:spTree>
    <p:extLst>
      <p:ext uri="{BB962C8B-B14F-4D97-AF65-F5344CB8AC3E}">
        <p14:creationId xmlns:p14="http://schemas.microsoft.com/office/powerpoint/2010/main" val="3272560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3D287A4F-6D5D-37BD-A75B-35D092F7405C}"/>
              </a:ext>
            </a:extLst>
          </p:cNvPr>
          <p:cNvPicPr>
            <a:picLocks noChangeAspect="1"/>
          </p:cNvPicPr>
          <p:nvPr/>
        </p:nvPicPr>
        <p:blipFill>
          <a:blip r:embed="rId2"/>
          <a:stretch>
            <a:fillRect/>
          </a:stretch>
        </p:blipFill>
        <p:spPr>
          <a:xfrm>
            <a:off x="241655" y="143903"/>
            <a:ext cx="837752" cy="837752"/>
          </a:xfrm>
          <a:prstGeom prst="rect">
            <a:avLst/>
          </a:prstGeom>
        </p:spPr>
      </p:pic>
      <p:sp>
        <p:nvSpPr>
          <p:cNvPr id="5" name="CaixaDeTexto 4">
            <a:extLst>
              <a:ext uri="{FF2B5EF4-FFF2-40B4-BE49-F238E27FC236}">
                <a16:creationId xmlns:a16="http://schemas.microsoft.com/office/drawing/2014/main" id="{4B294C48-9B66-855A-6D31-35DA8F018FE4}"/>
              </a:ext>
            </a:extLst>
          </p:cNvPr>
          <p:cNvSpPr txBox="1"/>
          <p:nvPr/>
        </p:nvSpPr>
        <p:spPr>
          <a:xfrm>
            <a:off x="60500" y="1103302"/>
            <a:ext cx="1352999" cy="369332"/>
          </a:xfrm>
          <a:prstGeom prst="rect">
            <a:avLst/>
          </a:prstGeom>
          <a:noFill/>
        </p:spPr>
        <p:txBody>
          <a:bodyPr wrap="none" rtlCol="0">
            <a:spAutoFit/>
          </a:bodyPr>
          <a:lstStyle/>
          <a:p>
            <a:r>
              <a:rPr lang="pt-BR" dirty="0"/>
              <a:t>Fine-</a:t>
            </a:r>
            <a:r>
              <a:rPr lang="pt-BR" dirty="0" err="1"/>
              <a:t>tuning</a:t>
            </a:r>
            <a:endParaRPr lang="pt-BR" dirty="0"/>
          </a:p>
        </p:txBody>
      </p:sp>
      <p:sp>
        <p:nvSpPr>
          <p:cNvPr id="7" name="CaixaDeTexto 6">
            <a:extLst>
              <a:ext uri="{FF2B5EF4-FFF2-40B4-BE49-F238E27FC236}">
                <a16:creationId xmlns:a16="http://schemas.microsoft.com/office/drawing/2014/main" id="{0482C167-B167-56D6-0774-C884F82EF85A}"/>
              </a:ext>
            </a:extLst>
          </p:cNvPr>
          <p:cNvSpPr txBox="1"/>
          <p:nvPr/>
        </p:nvSpPr>
        <p:spPr>
          <a:xfrm>
            <a:off x="1940943" y="-16648981"/>
            <a:ext cx="7200900" cy="4431983"/>
          </a:xfrm>
          <a:prstGeom prst="rect">
            <a:avLst/>
          </a:prstGeom>
          <a:noFill/>
        </p:spPr>
        <p:txBody>
          <a:bodyPr wrap="square">
            <a:spAutoFit/>
          </a:bodyPr>
          <a:lstStyle/>
          <a:p>
            <a:r>
              <a:rPr lang="en-US" sz="600" dirty="0"/>
              <a:t>[{'messages': [{'role': 'system',</a:t>
            </a:r>
          </a:p>
          <a:p>
            <a:r>
              <a:rPr lang="en-US" sz="600" dirty="0"/>
              <a:t>    'content': 'You are a content specialist at a certain book publisher. Will answer specific questions about book titles.'},</a:t>
            </a:r>
          </a:p>
          <a:p>
            <a:r>
              <a:rPr lang="en-US" sz="600" dirty="0"/>
              <a:t>   {'role': 'user', 'content': 'Provide me information about Atlas Shrugged'},</a:t>
            </a:r>
          </a:p>
          <a:p>
            <a:r>
              <a:rPr lang="en-US" sz="600" dirty="0"/>
              <a:t>   {'role': 'assistant',</a:t>
            </a:r>
          </a:p>
          <a:p>
            <a:r>
              <a:rPr lang="en-US" sz="600" dirty="0"/>
              <a:t>    'content': '{"description": "nan", "authors": "nan", "publisher" : "nan", "text" : "Atlas Shrugged is a captivating novel. The greatest "shortcoming" is that the book is over 50 years old. The heroine is the vice-president of a major railroad company, and most of the plot revolves around her desperate efforts to keep the railroad going. In the 21st century, when the age of railroads is long past, this is certainly dated. Indeed, Atlas Shrugged, although contemporary when written, takes on the feel of a grand masterful allegory perhaps like Dante, Chaucer, or Swift. It is just as much "fun" as Alice in Wonderland or Gulliver\'s Travels--and just as serious as the Divine Comedy. Yet, if you listen to a hour of local and national news on TV every evening while reading the book--half of the stories will sound as though they were lifted from the book--so timelessness and universal is Rand\'s </a:t>
            </a:r>
            <a:r>
              <a:rPr lang="en-US" sz="600" dirty="0" err="1"/>
              <a:t>story.This</a:t>
            </a:r>
            <a:r>
              <a:rPr lang="en-US" sz="600" dirty="0"/>
              <a:t> will probably be the most important book (to you) that you read in your </a:t>
            </a:r>
            <a:r>
              <a:rPr lang="en-US" sz="600" dirty="0" err="1"/>
              <a:t>lifetime.What</a:t>
            </a:r>
            <a:r>
              <a:rPr lang="en-US" sz="600" dirty="0"/>
              <a:t> is it about? It is often described as "Capitalism versus Communism", or "altruism vs selfishness"--but both descriptions seriously miss the point. What this book is really about is much more fundamental. It is about the nature of good and evil, and beyond that, the very meaning of </a:t>
            </a:r>
            <a:r>
              <a:rPr lang="en-US" sz="600" dirty="0" err="1"/>
              <a:t>life."But</a:t>
            </a:r>
            <a:r>
              <a:rPr lang="en-US" sz="600" dirty="0"/>
              <a:t> I\'m a good person, so what value is this book to me?"--you may ask. Answer: You have certainly noticed that adult "morality" is full of all kinds of exceptions and contradictions. The truth is, the world of "morality" we adults have constructed is a sham, a fraud. It is no more than "social convention"--which is to say, "what we all more-or-less agree to"--and actually, despite all the "moral" justification, has absolutely nothing to do with morality or right-and-wrong, and often little to do with common </a:t>
            </a:r>
            <a:r>
              <a:rPr lang="en-US" sz="600" dirty="0" err="1"/>
              <a:t>sense.Still</a:t>
            </a:r>
            <a:r>
              <a:rPr lang="en-US" sz="600" dirty="0"/>
              <a:t>, the question remains, "Why </a:t>
            </a:r>
            <a:r>
              <a:rPr lang="en-US" sz="600" dirty="0" err="1"/>
              <a:t>isn</a:t>
            </a:r>
            <a:r>
              <a:rPr lang="en-US" sz="600" dirty="0"/>
              <a:t>\'t simply accepting the current \'social norms\' good enough?" "Go along to get along." Answer: To put it bluntly, the greatest evil the world has ever seen has been done by folks "accepting community norms" who thought they were doing good, or at least who could justify their actions as being "socially </a:t>
            </a:r>
            <a:r>
              <a:rPr lang="en-US" sz="600" dirty="0" err="1"/>
              <a:t>acceptable".The</a:t>
            </a:r>
            <a:r>
              <a:rPr lang="en-US" sz="600" dirty="0"/>
              <a:t> truth is, you will be quite surprised when you learn the true nature of evil. Until you have read Atlas Shrugged, evil will remain a hazy mist floating just off your line of vision, which you don\'t look straight at, because you don\'t WANT it to exist. After reading Atlas Shrugged, evil snaps into sharp focus--and like a bully confronted--ceases to be a fear, and just becomes something distasteful to </a:t>
            </a:r>
            <a:r>
              <a:rPr lang="en-US" sz="600" dirty="0" err="1"/>
              <a:t>avoid.As</a:t>
            </a:r>
            <a:r>
              <a:rPr lang="en-US" sz="600" dirty="0"/>
              <a:t> Rand richly illustrates: Just as eating too much fat can clog up your arteries, thinking "too much fat" can damage with your mental health. Some mental illness is physiological. But most mental illness is caused by unresolved internal contradictions--caused, for example, by refusing to look at evil because you PREFER to believe that it does not exist. Reality is. You do NOT have the option of living in your own private version of reality. Nevertheless, many, perhaps most, people live lives built on </a:t>
            </a:r>
            <a:r>
              <a:rPr lang="en-US" sz="600" dirty="0" err="1"/>
              <a:t>thier</a:t>
            </a:r>
            <a:r>
              <a:rPr lang="en-US" sz="600" dirty="0"/>
              <a:t> own complex lies. That turns smart people crazy, and stupid people mean and </a:t>
            </a:r>
            <a:r>
              <a:rPr lang="en-US" sz="600" dirty="0" err="1"/>
              <a:t>crazy.How</a:t>
            </a:r>
            <a:r>
              <a:rPr lang="en-US" sz="600" dirty="0"/>
              <a:t> do you avoid "unresolved internal contradictions"? By knowing the difference between right and wrong, and never, ever, allowing a rotten board to be used in the construction of your mental house. The problem is the old "slippery slope". Lie to yourself just once, no matter how trivial the lie, and the next one will be easier. Before long, you realize that you can justify ANYTHING--and with the blessings of the popular culture. And before you know it, you\'ve lost your </a:t>
            </a:r>
            <a:r>
              <a:rPr lang="en-US" sz="600" dirty="0" err="1"/>
              <a:t>soul.As</a:t>
            </a:r>
            <a:r>
              <a:rPr lang="en-US" sz="600" dirty="0"/>
              <a:t> Rand preaches, the meaning of life is integrity. Living without compromise. To live a life filled with joy and pride in yourself, made possible by being free of mental conflicts. To know, not merely hope, that your mistakes were honest mistakes. To live with the knowledge that you are the best you can be, while striving to be better. To be a joy and comfort to the people you love. To give generously of your time, wealth, and love simply for the joy of doing so. To be a person who has changed the world for the better when you have gone. That\'s what Atlas Shrugged is really all about. All </a:t>
            </a:r>
            <a:r>
              <a:rPr lang="en-US" sz="600" dirty="0" err="1"/>
              <a:t>ofthe</a:t>
            </a:r>
            <a:r>
              <a:rPr lang="en-US" sz="600" dirty="0"/>
              <a:t> other themes, even Communism vs Capitalism are peripheral supporting themes. It is precisely because the fundamental issues are so basic and primary, that the implications are simultaneously universal--applying to all aspects of </a:t>
            </a:r>
            <a:r>
              <a:rPr lang="en-US" sz="600" dirty="0" err="1"/>
              <a:t>life.The</a:t>
            </a:r>
            <a:r>
              <a:rPr lang="en-US" sz="600" dirty="0"/>
              <a:t> greatest real flaw in Atlas Shrugged is that Rand herself does not quite understand how her philosophy applies to inter-personal relationships. All of the </a:t>
            </a:r>
            <a:r>
              <a:rPr lang="en-US" sz="600" dirty="0" err="1"/>
              <a:t>heros</a:t>
            </a:r>
            <a:r>
              <a:rPr lang="en-US" sz="600" dirty="0"/>
              <a:t> in the story are flawed characters, because Rand\'s characters are based on herself, and are flawed because Rand herself was flawed. That is, Rand had such a horrible youth that her ability to love and trust was damaged. In her own flawed vision, she has largely substituted hero worship for love. Rand\'s </a:t>
            </a:r>
            <a:r>
              <a:rPr lang="en-US" sz="600" dirty="0" err="1"/>
              <a:t>heros</a:t>
            </a:r>
            <a:r>
              <a:rPr lang="en-US" sz="600" dirty="0"/>
              <a:t> are real </a:t>
            </a:r>
            <a:r>
              <a:rPr lang="en-US" sz="600" dirty="0" err="1"/>
              <a:t>heros</a:t>
            </a:r>
            <a:r>
              <a:rPr lang="en-US" sz="600" dirty="0"/>
              <a:t> to be admired, but not role models to </a:t>
            </a:r>
            <a:r>
              <a:rPr lang="en-US" sz="600" dirty="0" err="1"/>
              <a:t>emulate.You</a:t>
            </a:r>
            <a:r>
              <a:rPr lang="en-US" sz="600" dirty="0"/>
              <a:t> will also find many things with which you will want to disagree, but in your heart, you will know that Rand is right. How you resolve these conflicts will be the most important decision you will make in your entire life. If you choose the truth, simply because it is the truth, then you are on the way to a life of good mental health. If you reject the truth because you PREFER a different vision or interpretation of reality--then you have already begun to lie to yourself, and you will probably have an unhappy life and be a miserable person to live with."}'}]},</a:t>
            </a:r>
          </a:p>
          <a:p>
            <a:r>
              <a:rPr lang="en-US" sz="600" dirty="0"/>
              <a:t> {'messages': [{'role': 'system',</a:t>
            </a:r>
          </a:p>
          <a:p>
            <a:r>
              <a:rPr lang="en-US" sz="600" dirty="0"/>
              <a:t>    'content': 'You are a content specialist at a certain book publisher. Will answer specific questions about book titles.'},</a:t>
            </a:r>
          </a:p>
          <a:p>
            <a:r>
              <a:rPr lang="en-US" sz="600" dirty="0"/>
              <a:t>   {'role': 'user',</a:t>
            </a:r>
          </a:p>
          <a:p>
            <a:r>
              <a:rPr lang="en-US" sz="600" dirty="0"/>
              <a:t>    'content': 'Provide me information about The Root of Chinese Qigong: Secrets of Health, Longevity, &amp; Enlightenment'},</a:t>
            </a:r>
          </a:p>
          <a:p>
            <a:r>
              <a:rPr lang="en-US" sz="600" dirty="0"/>
              <a:t>   {'role': 'assistant',</a:t>
            </a:r>
          </a:p>
          <a:p>
            <a:r>
              <a:rPr lang="en-US" sz="600" dirty="0"/>
              <a:t>    'content': '{"description": "The Root of Chinese Qigong: Secrets for Health, Longevity, and Enlightenment is the absolutely best book for revealing the what, the why, and the how of qigong. When you know what qigong is, this will help you make the right decision; "is qigong going to be a good choice for me?" When you know why qigong is so effective, this will help you set realistic goals for your use of qigong in your health or martial arts training. When you know how qigong should be practiced, this will absolutely help you to attain your health or martial arts goals in an efficient and timely manner. We strongly recommend this book for everyone who wants to study qigong, tai chi, or marital arts. Qigong training can improve your health, cure illness, and help you overcome the stress of daily living. Qigong is the study of Qi, or vital energy, that circulates in the human body, and it has been practiced by the Chinese for thousands of years. Qigong is a unique and comprehensive approach to health and longevity, and can be trained by anyone. Get the most from your practice by understanding the principles and foundation of this ancient science. Dr. Yang teaches sitting and standing meditation, demonstrates massage techniques, and explores the Qi pathways in your body. He explains correct breathing methods, shares secrets for quieting the mind, and discusses how to increase your body\'s Qi supply. In addition, he also explains important concepts such as the Three Treasures and regulating the body, breath, and mind. Whatever style you practice, you\'ll find the keys to successful training in the Root of Chinese Qigong. Improve your health with Qi (vital energy) training. Relieve stress with simple breathing techniques. Learn the secrets that will advance your practice. Discover the foundations of Chinese medicine. Eliminate tension with soothing relaxation exercises. Includes more than sixty detailed photos and illustrations.", "authors": "[\'</a:t>
            </a:r>
            <a:r>
              <a:rPr lang="en-US" sz="600" dirty="0" err="1"/>
              <a:t>Jwing</a:t>
            </a:r>
            <a:r>
              <a:rPr lang="en-US" sz="600" dirty="0"/>
              <a:t>-Ming Yang\']", "publisher" : "</a:t>
            </a:r>
            <a:r>
              <a:rPr lang="en-US" sz="600" dirty="0" err="1"/>
              <a:t>Ymaa</a:t>
            </a:r>
            <a:r>
              <a:rPr lang="en-US" sz="600" dirty="0"/>
              <a:t> Publications", "text" : "This is an outstanding beginning for anyone interested in Qi theory whether you are studying Qi Gong, Tai Chi Chuan, or TCM. I wish that I had known about this book years ago."}'}]},</a:t>
            </a:r>
          </a:p>
          <a:p>
            <a:r>
              <a:rPr lang="en-US" sz="600" dirty="0"/>
              <a:t> {'messages': [{'role': 'system',</a:t>
            </a:r>
            <a:endParaRPr lang="pt-BR" sz="600" dirty="0"/>
          </a:p>
        </p:txBody>
      </p:sp>
      <p:pic>
        <p:nvPicPr>
          <p:cNvPr id="9" name="Imagem 8">
            <a:extLst>
              <a:ext uri="{FF2B5EF4-FFF2-40B4-BE49-F238E27FC236}">
                <a16:creationId xmlns:a16="http://schemas.microsoft.com/office/drawing/2014/main" id="{638A03D9-ABB7-1DF2-D11A-DAF314E5485E}"/>
              </a:ext>
            </a:extLst>
          </p:cNvPr>
          <p:cNvPicPr>
            <a:picLocks noChangeAspect="1"/>
          </p:cNvPicPr>
          <p:nvPr/>
        </p:nvPicPr>
        <p:blipFill>
          <a:blip r:embed="rId3"/>
          <a:stretch>
            <a:fillRect/>
          </a:stretch>
        </p:blipFill>
        <p:spPr>
          <a:xfrm>
            <a:off x="0" y="1404114"/>
            <a:ext cx="12192000" cy="4952752"/>
          </a:xfrm>
          <a:prstGeom prst="rect">
            <a:avLst/>
          </a:prstGeom>
        </p:spPr>
      </p:pic>
      <p:grpSp>
        <p:nvGrpSpPr>
          <p:cNvPr id="10" name="Agrupar 9">
            <a:extLst>
              <a:ext uri="{FF2B5EF4-FFF2-40B4-BE49-F238E27FC236}">
                <a16:creationId xmlns:a16="http://schemas.microsoft.com/office/drawing/2014/main" id="{ACC4DD99-3D7F-9F6E-DD33-9002691E0DAD}"/>
              </a:ext>
            </a:extLst>
          </p:cNvPr>
          <p:cNvGrpSpPr/>
          <p:nvPr/>
        </p:nvGrpSpPr>
        <p:grpSpPr>
          <a:xfrm>
            <a:off x="0" y="6400800"/>
            <a:ext cx="3461257" cy="457200"/>
            <a:chOff x="0" y="6400800"/>
            <a:chExt cx="3461257" cy="457200"/>
          </a:xfrm>
        </p:grpSpPr>
        <p:pic>
          <p:nvPicPr>
            <p:cNvPr id="11" name="Imagem 10">
              <a:extLst>
                <a:ext uri="{FF2B5EF4-FFF2-40B4-BE49-F238E27FC236}">
                  <a16:creationId xmlns:a16="http://schemas.microsoft.com/office/drawing/2014/main" id="{E1D0D551-F0B4-9DFA-F4FC-D615D4097FBA}"/>
                </a:ext>
              </a:extLst>
            </p:cNvPr>
            <p:cNvPicPr>
              <a:picLocks noChangeAspect="1"/>
            </p:cNvPicPr>
            <p:nvPr/>
          </p:nvPicPr>
          <p:blipFill>
            <a:blip r:embed="rId4"/>
            <a:stretch>
              <a:fillRect/>
            </a:stretch>
          </p:blipFill>
          <p:spPr>
            <a:xfrm>
              <a:off x="0" y="6400800"/>
              <a:ext cx="2057400" cy="457200"/>
            </a:xfrm>
            <a:prstGeom prst="rect">
              <a:avLst/>
            </a:prstGeom>
          </p:spPr>
        </p:pic>
        <p:sp>
          <p:nvSpPr>
            <p:cNvPr id="12" name="CaixaDeTexto 11">
              <a:extLst>
                <a:ext uri="{FF2B5EF4-FFF2-40B4-BE49-F238E27FC236}">
                  <a16:creationId xmlns:a16="http://schemas.microsoft.com/office/drawing/2014/main" id="{60BD7482-AD8F-6E25-F205-FDA49620011E}"/>
                </a:ext>
              </a:extLst>
            </p:cNvPr>
            <p:cNvSpPr txBox="1"/>
            <p:nvPr/>
          </p:nvSpPr>
          <p:spPr>
            <a:xfrm>
              <a:off x="1915064" y="6488668"/>
              <a:ext cx="1546193" cy="369332"/>
            </a:xfrm>
            <a:prstGeom prst="rect">
              <a:avLst/>
            </a:prstGeom>
            <a:noFill/>
          </p:spPr>
          <p:txBody>
            <a:bodyPr wrap="none" rtlCol="0">
              <a:spAutoFit/>
            </a:bodyPr>
            <a:lstStyle/>
            <a:p>
              <a:r>
                <a:rPr lang="pt-BR" dirty="0"/>
                <a:t>Jaques Zanon</a:t>
              </a:r>
            </a:p>
          </p:txBody>
        </p:sp>
      </p:grpSp>
    </p:spTree>
    <p:extLst>
      <p:ext uri="{BB962C8B-B14F-4D97-AF65-F5344CB8AC3E}">
        <p14:creationId xmlns:p14="http://schemas.microsoft.com/office/powerpoint/2010/main" val="2341611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02487A0-4296-D554-91B9-9716E1671E1F}"/>
              </a:ext>
            </a:extLst>
          </p:cNvPr>
          <p:cNvSpPr txBox="1"/>
          <p:nvPr/>
        </p:nvSpPr>
        <p:spPr>
          <a:xfrm>
            <a:off x="4686299" y="112946"/>
            <a:ext cx="2508131" cy="369332"/>
          </a:xfrm>
          <a:prstGeom prst="rect">
            <a:avLst/>
          </a:prstGeom>
          <a:noFill/>
        </p:spPr>
        <p:txBody>
          <a:bodyPr wrap="square">
            <a:spAutoFit/>
          </a:bodyPr>
          <a:lstStyle/>
          <a:p>
            <a:r>
              <a:rPr lang="pt-BR" dirty="0"/>
              <a:t>Hipóteses levantadas</a:t>
            </a:r>
          </a:p>
        </p:txBody>
      </p:sp>
      <p:grpSp>
        <p:nvGrpSpPr>
          <p:cNvPr id="6" name="Agrupar 5">
            <a:extLst>
              <a:ext uri="{FF2B5EF4-FFF2-40B4-BE49-F238E27FC236}">
                <a16:creationId xmlns:a16="http://schemas.microsoft.com/office/drawing/2014/main" id="{F57653D3-5E89-658B-F7F3-BA93CED93F5F}"/>
              </a:ext>
            </a:extLst>
          </p:cNvPr>
          <p:cNvGrpSpPr/>
          <p:nvPr/>
        </p:nvGrpSpPr>
        <p:grpSpPr>
          <a:xfrm>
            <a:off x="0" y="6400800"/>
            <a:ext cx="3461257" cy="457200"/>
            <a:chOff x="0" y="6400800"/>
            <a:chExt cx="3461257" cy="457200"/>
          </a:xfrm>
        </p:grpSpPr>
        <p:pic>
          <p:nvPicPr>
            <p:cNvPr id="7" name="Imagem 6">
              <a:extLst>
                <a:ext uri="{FF2B5EF4-FFF2-40B4-BE49-F238E27FC236}">
                  <a16:creationId xmlns:a16="http://schemas.microsoft.com/office/drawing/2014/main" id="{D53E904A-0B49-4236-6E86-E4C66662FD56}"/>
                </a:ext>
              </a:extLst>
            </p:cNvPr>
            <p:cNvPicPr>
              <a:picLocks noChangeAspect="1"/>
            </p:cNvPicPr>
            <p:nvPr/>
          </p:nvPicPr>
          <p:blipFill>
            <a:blip r:embed="rId2"/>
            <a:stretch>
              <a:fillRect/>
            </a:stretch>
          </p:blipFill>
          <p:spPr>
            <a:xfrm>
              <a:off x="0" y="6400800"/>
              <a:ext cx="2057400" cy="457200"/>
            </a:xfrm>
            <a:prstGeom prst="rect">
              <a:avLst/>
            </a:prstGeom>
          </p:spPr>
        </p:pic>
        <p:sp>
          <p:nvSpPr>
            <p:cNvPr id="8" name="CaixaDeTexto 7">
              <a:extLst>
                <a:ext uri="{FF2B5EF4-FFF2-40B4-BE49-F238E27FC236}">
                  <a16:creationId xmlns:a16="http://schemas.microsoft.com/office/drawing/2014/main" id="{00E5940E-3C67-D193-7699-79949CA99B9D}"/>
                </a:ext>
              </a:extLst>
            </p:cNvPr>
            <p:cNvSpPr txBox="1"/>
            <p:nvPr/>
          </p:nvSpPr>
          <p:spPr>
            <a:xfrm>
              <a:off x="1915064" y="6488668"/>
              <a:ext cx="1546193" cy="369332"/>
            </a:xfrm>
            <a:prstGeom prst="rect">
              <a:avLst/>
            </a:prstGeom>
            <a:noFill/>
          </p:spPr>
          <p:txBody>
            <a:bodyPr wrap="none" rtlCol="0">
              <a:spAutoFit/>
            </a:bodyPr>
            <a:lstStyle/>
            <a:p>
              <a:r>
                <a:rPr lang="pt-BR" dirty="0"/>
                <a:t>Jaques Zanon</a:t>
              </a:r>
            </a:p>
          </p:txBody>
        </p:sp>
      </p:grpSp>
      <p:sp>
        <p:nvSpPr>
          <p:cNvPr id="9" name="CaixaDeTexto 8">
            <a:extLst>
              <a:ext uri="{FF2B5EF4-FFF2-40B4-BE49-F238E27FC236}">
                <a16:creationId xmlns:a16="http://schemas.microsoft.com/office/drawing/2014/main" id="{48792BE3-289F-33A2-CC36-153E879AC1E4}"/>
              </a:ext>
            </a:extLst>
          </p:cNvPr>
          <p:cNvSpPr txBox="1"/>
          <p:nvPr/>
        </p:nvSpPr>
        <p:spPr>
          <a:xfrm>
            <a:off x="1345629" y="1294375"/>
            <a:ext cx="6094562" cy="2185214"/>
          </a:xfrm>
          <a:prstGeom prst="rect">
            <a:avLst/>
          </a:prstGeom>
          <a:noFill/>
        </p:spPr>
        <p:txBody>
          <a:bodyPr wrap="square">
            <a:spAutoFit/>
          </a:bodyPr>
          <a:lstStyle/>
          <a:p>
            <a:r>
              <a:rPr lang="pt-BR" b="1" dirty="0"/>
              <a:t>Índices</a:t>
            </a:r>
          </a:p>
          <a:p>
            <a:pPr marL="285750" indent="-285750">
              <a:buFont typeface="Arial" panose="020B0604020202020204" pitchFamily="34" charset="0"/>
              <a:buChar char="•"/>
            </a:pPr>
            <a:r>
              <a:rPr lang="pt-BR" sz="1600" dirty="0">
                <a:solidFill>
                  <a:schemeClr val="accent2">
                    <a:lumMod val="50000"/>
                  </a:schemeClr>
                </a:solidFill>
              </a:rPr>
              <a:t>Melhor distribuição dos índices. </a:t>
            </a:r>
          </a:p>
          <a:p>
            <a:pPr marL="285750" indent="-285750">
              <a:buFont typeface="Arial" panose="020B0604020202020204" pitchFamily="34" charset="0"/>
              <a:buChar char="•"/>
            </a:pPr>
            <a:r>
              <a:rPr lang="pt-BR" sz="1600" dirty="0">
                <a:solidFill>
                  <a:schemeClr val="accent2">
                    <a:lumMod val="50000"/>
                  </a:schemeClr>
                </a:solidFill>
              </a:rPr>
              <a:t>Índices para determinadas categorias possibilita comparação,       contraste e melhor organização da informação.</a:t>
            </a:r>
          </a:p>
          <a:p>
            <a:pPr marL="285750" indent="-285750">
              <a:buFont typeface="Arial" panose="020B0604020202020204" pitchFamily="34" charset="0"/>
              <a:buChar char="•"/>
            </a:pPr>
            <a:r>
              <a:rPr lang="pt-BR" sz="1600" dirty="0">
                <a:solidFill>
                  <a:schemeClr val="accent2">
                    <a:lumMod val="50000"/>
                  </a:schemeClr>
                </a:solidFill>
              </a:rPr>
              <a:t>Combinação de Search index e </a:t>
            </a:r>
            <a:r>
              <a:rPr lang="pt-BR" sz="1600" dirty="0" err="1">
                <a:solidFill>
                  <a:schemeClr val="accent2">
                    <a:lumMod val="50000"/>
                  </a:schemeClr>
                </a:solidFill>
              </a:rPr>
              <a:t>summary</a:t>
            </a:r>
            <a:r>
              <a:rPr lang="pt-BR" sz="1600" dirty="0">
                <a:solidFill>
                  <a:schemeClr val="accent2">
                    <a:lumMod val="50000"/>
                  </a:schemeClr>
                </a:solidFill>
              </a:rPr>
              <a:t> index.</a:t>
            </a:r>
          </a:p>
          <a:p>
            <a:pPr marL="285750" indent="-285750">
              <a:buFont typeface="Arial" panose="020B0604020202020204" pitchFamily="34" charset="0"/>
              <a:buChar char="•"/>
            </a:pPr>
            <a:r>
              <a:rPr lang="pt-BR" sz="1600" dirty="0">
                <a:solidFill>
                  <a:schemeClr val="accent2">
                    <a:lumMod val="50000"/>
                  </a:schemeClr>
                </a:solidFill>
              </a:rPr>
              <a:t>Melhoria de metadados, palavras-chave, descrição de nodos</a:t>
            </a:r>
            <a:r>
              <a:rPr lang="pt-BR" sz="1600" dirty="0">
                <a:solidFill>
                  <a:schemeClr val="bg1">
                    <a:lumMod val="50000"/>
                  </a:schemeClr>
                </a:solidFill>
              </a:rPr>
              <a:t>.</a:t>
            </a:r>
          </a:p>
          <a:p>
            <a:endParaRPr lang="pt-BR" dirty="0">
              <a:solidFill>
                <a:schemeClr val="bg1">
                  <a:lumMod val="50000"/>
                </a:schemeClr>
              </a:solidFill>
            </a:endParaRPr>
          </a:p>
          <a:p>
            <a:endParaRPr lang="pt-BR" dirty="0"/>
          </a:p>
        </p:txBody>
      </p:sp>
      <p:sp>
        <p:nvSpPr>
          <p:cNvPr id="10" name="CaixaDeTexto 9">
            <a:extLst>
              <a:ext uri="{FF2B5EF4-FFF2-40B4-BE49-F238E27FC236}">
                <a16:creationId xmlns:a16="http://schemas.microsoft.com/office/drawing/2014/main" id="{982434F7-AA5A-9EDE-4C46-CB67D31D680C}"/>
              </a:ext>
            </a:extLst>
          </p:cNvPr>
          <p:cNvSpPr txBox="1"/>
          <p:nvPr/>
        </p:nvSpPr>
        <p:spPr>
          <a:xfrm>
            <a:off x="1285244" y="3127879"/>
            <a:ext cx="6094562" cy="1661993"/>
          </a:xfrm>
          <a:prstGeom prst="rect">
            <a:avLst/>
          </a:prstGeom>
          <a:noFill/>
        </p:spPr>
        <p:txBody>
          <a:bodyPr wrap="square">
            <a:spAutoFit/>
          </a:bodyPr>
          <a:lstStyle/>
          <a:p>
            <a:r>
              <a:rPr lang="pt-BR" b="1" dirty="0" err="1"/>
              <a:t>VectorDB</a:t>
            </a:r>
            <a:endParaRPr lang="pt-BR" b="1" dirty="0"/>
          </a:p>
          <a:p>
            <a:pPr marL="285750" indent="-285750">
              <a:buFont typeface="Arial" panose="020B0604020202020204" pitchFamily="34" charset="0"/>
              <a:buChar char="•"/>
            </a:pPr>
            <a:r>
              <a:rPr lang="pt-BR" sz="1600" dirty="0">
                <a:solidFill>
                  <a:schemeClr val="accent2">
                    <a:lumMod val="50000"/>
                  </a:schemeClr>
                </a:solidFill>
              </a:rPr>
              <a:t>Diferentes </a:t>
            </a:r>
            <a:r>
              <a:rPr lang="pt-BR" sz="1600" dirty="0" err="1">
                <a:solidFill>
                  <a:schemeClr val="accent2">
                    <a:lumMod val="50000"/>
                  </a:schemeClr>
                </a:solidFill>
              </a:rPr>
              <a:t>similarity</a:t>
            </a:r>
            <a:r>
              <a:rPr lang="pt-BR" sz="1600" dirty="0">
                <a:solidFill>
                  <a:schemeClr val="accent2">
                    <a:lumMod val="50000"/>
                  </a:schemeClr>
                </a:solidFill>
              </a:rPr>
              <a:t> </a:t>
            </a:r>
            <a:r>
              <a:rPr lang="pt-BR" sz="1600" dirty="0" err="1">
                <a:solidFill>
                  <a:schemeClr val="accent2">
                    <a:lumMod val="50000"/>
                  </a:schemeClr>
                </a:solidFill>
              </a:rPr>
              <a:t>seach</a:t>
            </a:r>
            <a:r>
              <a:rPr lang="pt-BR" sz="1600" dirty="0">
                <a:solidFill>
                  <a:schemeClr val="accent2">
                    <a:lumMod val="50000"/>
                  </a:schemeClr>
                </a:solidFill>
              </a:rPr>
              <a:t>.</a:t>
            </a:r>
          </a:p>
          <a:p>
            <a:pPr marL="285750" indent="-285750">
              <a:buFont typeface="Arial" panose="020B0604020202020204" pitchFamily="34" charset="0"/>
              <a:buChar char="•"/>
            </a:pPr>
            <a:r>
              <a:rPr lang="pt-BR" sz="1600" dirty="0">
                <a:solidFill>
                  <a:schemeClr val="accent2">
                    <a:lumMod val="50000"/>
                  </a:schemeClr>
                </a:solidFill>
              </a:rPr>
              <a:t>Impacto na velocidade</a:t>
            </a:r>
          </a:p>
          <a:p>
            <a:pPr marL="285750" indent="-285750">
              <a:buFont typeface="Arial" panose="020B0604020202020204" pitchFamily="34" charset="0"/>
              <a:buChar char="•"/>
            </a:pPr>
            <a:r>
              <a:rPr lang="pt-BR" sz="1600" dirty="0">
                <a:solidFill>
                  <a:schemeClr val="accent2">
                    <a:lumMod val="50000"/>
                  </a:schemeClr>
                </a:solidFill>
              </a:rPr>
              <a:t>Relação custo-benefício.</a:t>
            </a:r>
            <a:endParaRPr lang="pt-BR" sz="1600" dirty="0">
              <a:solidFill>
                <a:schemeClr val="bg1">
                  <a:lumMod val="50000"/>
                </a:schemeClr>
              </a:solidFill>
            </a:endParaRPr>
          </a:p>
          <a:p>
            <a:endParaRPr lang="pt-BR" dirty="0">
              <a:solidFill>
                <a:schemeClr val="bg1">
                  <a:lumMod val="50000"/>
                </a:schemeClr>
              </a:solidFill>
            </a:endParaRPr>
          </a:p>
          <a:p>
            <a:endParaRPr lang="pt-BR" dirty="0"/>
          </a:p>
        </p:txBody>
      </p:sp>
      <p:sp>
        <p:nvSpPr>
          <p:cNvPr id="11" name="CaixaDeTexto 10">
            <a:extLst>
              <a:ext uri="{FF2B5EF4-FFF2-40B4-BE49-F238E27FC236}">
                <a16:creationId xmlns:a16="http://schemas.microsoft.com/office/drawing/2014/main" id="{DC3AD226-0C78-7386-B6B2-4EE3ACA2BC7E}"/>
              </a:ext>
            </a:extLst>
          </p:cNvPr>
          <p:cNvSpPr txBox="1"/>
          <p:nvPr/>
        </p:nvSpPr>
        <p:spPr>
          <a:xfrm>
            <a:off x="413976" y="4444186"/>
            <a:ext cx="6094562" cy="646331"/>
          </a:xfrm>
          <a:prstGeom prst="rect">
            <a:avLst/>
          </a:prstGeom>
          <a:noFill/>
        </p:spPr>
        <p:txBody>
          <a:bodyPr wrap="square">
            <a:spAutoFit/>
          </a:bodyPr>
          <a:lstStyle/>
          <a:p>
            <a:endParaRPr lang="pt-BR" dirty="0">
              <a:solidFill>
                <a:schemeClr val="bg1">
                  <a:lumMod val="50000"/>
                </a:schemeClr>
              </a:solidFill>
            </a:endParaRPr>
          </a:p>
          <a:p>
            <a:endParaRPr lang="pt-BR" dirty="0"/>
          </a:p>
        </p:txBody>
      </p:sp>
      <p:sp>
        <p:nvSpPr>
          <p:cNvPr id="12" name="CaixaDeTexto 11">
            <a:extLst>
              <a:ext uri="{FF2B5EF4-FFF2-40B4-BE49-F238E27FC236}">
                <a16:creationId xmlns:a16="http://schemas.microsoft.com/office/drawing/2014/main" id="{12B843F2-F7CE-7B90-B6DF-1DAB5CA61C22}"/>
              </a:ext>
            </a:extLst>
          </p:cNvPr>
          <p:cNvSpPr txBox="1"/>
          <p:nvPr/>
        </p:nvSpPr>
        <p:spPr>
          <a:xfrm>
            <a:off x="1315437" y="4526030"/>
            <a:ext cx="6094562" cy="1138773"/>
          </a:xfrm>
          <a:prstGeom prst="rect">
            <a:avLst/>
          </a:prstGeom>
          <a:noFill/>
        </p:spPr>
        <p:txBody>
          <a:bodyPr wrap="square">
            <a:spAutoFit/>
          </a:bodyPr>
          <a:lstStyle/>
          <a:p>
            <a:r>
              <a:rPr lang="pt-BR" b="1" dirty="0" err="1"/>
              <a:t>LLMs</a:t>
            </a:r>
            <a:endParaRPr lang="pt-BR" b="1" dirty="0"/>
          </a:p>
          <a:p>
            <a:pPr marL="285750" indent="-285750">
              <a:buFont typeface="Arial" panose="020B0604020202020204" pitchFamily="34" charset="0"/>
              <a:buChar char="•"/>
            </a:pPr>
            <a:r>
              <a:rPr lang="pt-BR" sz="1600" dirty="0">
                <a:solidFill>
                  <a:schemeClr val="accent2">
                    <a:lumMod val="50000"/>
                  </a:schemeClr>
                </a:solidFill>
              </a:rPr>
              <a:t>Open </a:t>
            </a:r>
            <a:r>
              <a:rPr lang="pt-BR" sz="1600" dirty="0" err="1">
                <a:solidFill>
                  <a:schemeClr val="accent2">
                    <a:lumMod val="50000"/>
                  </a:schemeClr>
                </a:solidFill>
              </a:rPr>
              <a:t>souce</a:t>
            </a:r>
            <a:r>
              <a:rPr lang="pt-BR" sz="1600" dirty="0">
                <a:solidFill>
                  <a:schemeClr val="accent2">
                    <a:lumMod val="50000"/>
                  </a:schemeClr>
                </a:solidFill>
              </a:rPr>
              <a:t> x </a:t>
            </a:r>
            <a:r>
              <a:rPr lang="pt-BR" sz="1600" dirty="0" err="1">
                <a:solidFill>
                  <a:schemeClr val="accent2">
                    <a:lumMod val="50000"/>
                  </a:schemeClr>
                </a:solidFill>
              </a:rPr>
              <a:t>paid</a:t>
            </a:r>
            <a:endParaRPr lang="pt-BR" sz="1600" dirty="0">
              <a:solidFill>
                <a:schemeClr val="accent2">
                  <a:lumMod val="50000"/>
                </a:schemeClr>
              </a:solidFill>
            </a:endParaRPr>
          </a:p>
          <a:p>
            <a:pPr marL="285750" indent="-285750">
              <a:buFont typeface="Arial" panose="020B0604020202020204" pitchFamily="34" charset="0"/>
              <a:buChar char="•"/>
            </a:pPr>
            <a:r>
              <a:rPr lang="pt-BR" sz="1600" dirty="0">
                <a:solidFill>
                  <a:schemeClr val="accent2">
                    <a:lumMod val="50000"/>
                  </a:schemeClr>
                </a:solidFill>
              </a:rPr>
              <a:t>Custo de performance</a:t>
            </a:r>
            <a:endParaRPr lang="pt-BR" dirty="0">
              <a:solidFill>
                <a:schemeClr val="bg1">
                  <a:lumMod val="50000"/>
                </a:schemeClr>
              </a:solidFill>
            </a:endParaRPr>
          </a:p>
          <a:p>
            <a:endParaRPr lang="pt-BR" dirty="0"/>
          </a:p>
        </p:txBody>
      </p:sp>
    </p:spTree>
    <p:extLst>
      <p:ext uri="{BB962C8B-B14F-4D97-AF65-F5344CB8AC3E}">
        <p14:creationId xmlns:p14="http://schemas.microsoft.com/office/powerpoint/2010/main" val="326851410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163</TotalTime>
  <Words>2226</Words>
  <Application>Microsoft Office PowerPoint</Application>
  <PresentationFormat>Widescreen</PresentationFormat>
  <Paragraphs>179</Paragraphs>
  <Slides>11</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11</vt:i4>
      </vt:variant>
    </vt:vector>
  </HeadingPairs>
  <TitlesOfParts>
    <vt:vector size="17" baseType="lpstr">
      <vt:lpstr>Aptos</vt:lpstr>
      <vt:lpstr>Aptos Display</vt:lpstr>
      <vt:lpstr>Arial</vt:lpstr>
      <vt:lpstr>Consolas</vt:lpstr>
      <vt:lpstr>Poppins-Regular</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Jaques Zanon</dc:creator>
  <cp:lastModifiedBy>Jaques Zanon</cp:lastModifiedBy>
  <cp:revision>43</cp:revision>
  <dcterms:created xsi:type="dcterms:W3CDTF">2024-03-09T13:31:27Z</dcterms:created>
  <dcterms:modified xsi:type="dcterms:W3CDTF">2024-03-10T22:56:45Z</dcterms:modified>
</cp:coreProperties>
</file>