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100" d="100"/>
          <a:sy n="100" d="100"/>
        </p:scale>
        <p:origin x="1258" y="6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8DB72EDB-EFB1-4CC4-B378-EB29805D5F4C}" type="datetimeFigureOut">
              <a:rPr lang="de-DE" smtClean="0"/>
              <a:t>16.09.2013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7412081-58E5-44EE-8D32-1E13516BFE78}" type="slidenum">
              <a:rPr lang="de-DE" smtClean="0"/>
              <a:t>‹#›</a:t>
            </a:fld>
            <a:endParaRPr lang="de-DE"/>
          </a:p>
        </p:txBody>
      </p:sp>
    </p:spTree>
    <p:extLst>
      <p:ext uri="{BB962C8B-B14F-4D97-AF65-F5344CB8AC3E}">
        <p14:creationId xmlns:p14="http://schemas.microsoft.com/office/powerpoint/2010/main" val="63192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8DB72EDB-EFB1-4CC4-B378-EB29805D5F4C}" type="datetimeFigureOut">
              <a:rPr lang="de-DE" smtClean="0"/>
              <a:t>16.09.2013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7412081-58E5-44EE-8D32-1E13516BFE78}" type="slidenum">
              <a:rPr lang="de-DE" smtClean="0"/>
              <a:t>‹#›</a:t>
            </a:fld>
            <a:endParaRPr lang="de-DE"/>
          </a:p>
        </p:txBody>
      </p:sp>
    </p:spTree>
    <p:extLst>
      <p:ext uri="{BB962C8B-B14F-4D97-AF65-F5344CB8AC3E}">
        <p14:creationId xmlns:p14="http://schemas.microsoft.com/office/powerpoint/2010/main" val="7575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8DB72EDB-EFB1-4CC4-B378-EB29805D5F4C}" type="datetimeFigureOut">
              <a:rPr lang="de-DE" smtClean="0"/>
              <a:t>16.09.2013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7412081-58E5-44EE-8D32-1E13516BFE78}" type="slidenum">
              <a:rPr lang="de-DE" smtClean="0"/>
              <a:t>‹#›</a:t>
            </a:fld>
            <a:endParaRPr lang="de-DE"/>
          </a:p>
        </p:txBody>
      </p:sp>
    </p:spTree>
    <p:extLst>
      <p:ext uri="{BB962C8B-B14F-4D97-AF65-F5344CB8AC3E}">
        <p14:creationId xmlns:p14="http://schemas.microsoft.com/office/powerpoint/2010/main" val="197242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8DB72EDB-EFB1-4CC4-B378-EB29805D5F4C}" type="datetimeFigureOut">
              <a:rPr lang="de-DE" smtClean="0"/>
              <a:t>16.09.2013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7412081-58E5-44EE-8D32-1E13516BFE78}" type="slidenum">
              <a:rPr lang="de-DE" smtClean="0"/>
              <a:t>‹#›</a:t>
            </a:fld>
            <a:endParaRPr lang="de-DE"/>
          </a:p>
        </p:txBody>
      </p:sp>
    </p:spTree>
    <p:extLst>
      <p:ext uri="{BB962C8B-B14F-4D97-AF65-F5344CB8AC3E}">
        <p14:creationId xmlns:p14="http://schemas.microsoft.com/office/powerpoint/2010/main" val="2644361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B72EDB-EFB1-4CC4-B378-EB29805D5F4C}" type="datetimeFigureOut">
              <a:rPr lang="de-DE" smtClean="0"/>
              <a:t>16.09.2013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7412081-58E5-44EE-8D32-1E13516BFE78}" type="slidenum">
              <a:rPr lang="de-DE" smtClean="0"/>
              <a:t>‹#›</a:t>
            </a:fld>
            <a:endParaRPr lang="de-DE"/>
          </a:p>
        </p:txBody>
      </p:sp>
    </p:spTree>
    <p:extLst>
      <p:ext uri="{BB962C8B-B14F-4D97-AF65-F5344CB8AC3E}">
        <p14:creationId xmlns:p14="http://schemas.microsoft.com/office/powerpoint/2010/main" val="237248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8DB72EDB-EFB1-4CC4-B378-EB29805D5F4C}" type="datetimeFigureOut">
              <a:rPr lang="de-DE" smtClean="0"/>
              <a:t>16.09.2013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7412081-58E5-44EE-8D32-1E13516BFE78}" type="slidenum">
              <a:rPr lang="de-DE" smtClean="0"/>
              <a:t>‹#›</a:t>
            </a:fld>
            <a:endParaRPr lang="de-DE"/>
          </a:p>
        </p:txBody>
      </p:sp>
    </p:spTree>
    <p:extLst>
      <p:ext uri="{BB962C8B-B14F-4D97-AF65-F5344CB8AC3E}">
        <p14:creationId xmlns:p14="http://schemas.microsoft.com/office/powerpoint/2010/main" val="181575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8DB72EDB-EFB1-4CC4-B378-EB29805D5F4C}" type="datetimeFigureOut">
              <a:rPr lang="de-DE" smtClean="0"/>
              <a:t>16.09.2013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7412081-58E5-44EE-8D32-1E13516BFE78}" type="slidenum">
              <a:rPr lang="de-DE" smtClean="0"/>
              <a:t>‹#›</a:t>
            </a:fld>
            <a:endParaRPr lang="de-DE"/>
          </a:p>
        </p:txBody>
      </p:sp>
    </p:spTree>
    <p:extLst>
      <p:ext uri="{BB962C8B-B14F-4D97-AF65-F5344CB8AC3E}">
        <p14:creationId xmlns:p14="http://schemas.microsoft.com/office/powerpoint/2010/main" val="965029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8DB72EDB-EFB1-4CC4-B378-EB29805D5F4C}" type="datetimeFigureOut">
              <a:rPr lang="de-DE" smtClean="0"/>
              <a:t>16.09.2013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7412081-58E5-44EE-8D32-1E13516BFE78}" type="slidenum">
              <a:rPr lang="de-DE" smtClean="0"/>
              <a:t>‹#›</a:t>
            </a:fld>
            <a:endParaRPr lang="de-DE"/>
          </a:p>
        </p:txBody>
      </p:sp>
    </p:spTree>
    <p:extLst>
      <p:ext uri="{BB962C8B-B14F-4D97-AF65-F5344CB8AC3E}">
        <p14:creationId xmlns:p14="http://schemas.microsoft.com/office/powerpoint/2010/main" val="208921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B72EDB-EFB1-4CC4-B378-EB29805D5F4C}" type="datetimeFigureOut">
              <a:rPr lang="de-DE" smtClean="0"/>
              <a:t>16.09.2013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7412081-58E5-44EE-8D32-1E13516BFE78}" type="slidenum">
              <a:rPr lang="de-DE" smtClean="0"/>
              <a:t>‹#›</a:t>
            </a:fld>
            <a:endParaRPr lang="de-DE"/>
          </a:p>
        </p:txBody>
      </p:sp>
    </p:spTree>
    <p:extLst>
      <p:ext uri="{BB962C8B-B14F-4D97-AF65-F5344CB8AC3E}">
        <p14:creationId xmlns:p14="http://schemas.microsoft.com/office/powerpoint/2010/main" val="297462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72EDB-EFB1-4CC4-B378-EB29805D5F4C}" type="datetimeFigureOut">
              <a:rPr lang="de-DE" smtClean="0"/>
              <a:t>16.09.2013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7412081-58E5-44EE-8D32-1E13516BFE78}" type="slidenum">
              <a:rPr lang="de-DE" smtClean="0"/>
              <a:t>‹#›</a:t>
            </a:fld>
            <a:endParaRPr lang="de-DE"/>
          </a:p>
        </p:txBody>
      </p:sp>
    </p:spTree>
    <p:extLst>
      <p:ext uri="{BB962C8B-B14F-4D97-AF65-F5344CB8AC3E}">
        <p14:creationId xmlns:p14="http://schemas.microsoft.com/office/powerpoint/2010/main" val="2066306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72EDB-EFB1-4CC4-B378-EB29805D5F4C}" type="datetimeFigureOut">
              <a:rPr lang="de-DE" smtClean="0"/>
              <a:t>16.09.2013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7412081-58E5-44EE-8D32-1E13516BFE78}" type="slidenum">
              <a:rPr lang="de-DE" smtClean="0"/>
              <a:t>‹#›</a:t>
            </a:fld>
            <a:endParaRPr lang="de-DE"/>
          </a:p>
        </p:txBody>
      </p:sp>
    </p:spTree>
    <p:extLst>
      <p:ext uri="{BB962C8B-B14F-4D97-AF65-F5344CB8AC3E}">
        <p14:creationId xmlns:p14="http://schemas.microsoft.com/office/powerpoint/2010/main" val="85953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72EDB-EFB1-4CC4-B378-EB29805D5F4C}" type="datetimeFigureOut">
              <a:rPr lang="de-DE" smtClean="0"/>
              <a:t>16.09.2013</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12081-58E5-44EE-8D32-1E13516BFE78}" type="slidenum">
              <a:rPr lang="de-DE" smtClean="0"/>
              <a:t>‹#›</a:t>
            </a:fld>
            <a:endParaRPr lang="de-DE"/>
          </a:p>
        </p:txBody>
      </p:sp>
    </p:spTree>
    <p:extLst>
      <p:ext uri="{BB962C8B-B14F-4D97-AF65-F5344CB8AC3E}">
        <p14:creationId xmlns:p14="http://schemas.microsoft.com/office/powerpoint/2010/main" val="666141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3688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Box 4"/>
          <p:cNvSpPr txBox="1"/>
          <p:nvPr/>
        </p:nvSpPr>
        <p:spPr>
          <a:xfrm>
            <a:off x="-1" y="53788"/>
            <a:ext cx="4368798" cy="369332"/>
          </a:xfrm>
          <a:prstGeom prst="rect">
            <a:avLst/>
          </a:prstGeom>
          <a:noFill/>
        </p:spPr>
        <p:txBody>
          <a:bodyPr wrap="square" rtlCol="0">
            <a:spAutoFit/>
          </a:bodyPr>
          <a:lstStyle/>
          <a:p>
            <a:pPr algn="ctr"/>
            <a:r>
              <a:rPr lang="de-DE" b="1" u="sng" dirty="0" smtClean="0"/>
              <a:t>1. Initial Phase</a:t>
            </a:r>
            <a:endParaRPr lang="de-DE" b="1" u="sng" dirty="0"/>
          </a:p>
        </p:txBody>
      </p:sp>
      <p:sp>
        <p:nvSpPr>
          <p:cNvPr id="6" name="Rectangle 5"/>
          <p:cNvSpPr/>
          <p:nvPr/>
        </p:nvSpPr>
        <p:spPr>
          <a:xfrm>
            <a:off x="251012" y="1117600"/>
            <a:ext cx="3902635" cy="84284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Your components are in: CrypPluginsExperimental</a:t>
            </a:r>
            <a:endParaRPr lang="de-DE" dirty="0">
              <a:solidFill>
                <a:schemeClr val="tx1"/>
              </a:solidFill>
            </a:endParaRPr>
          </a:p>
        </p:txBody>
      </p:sp>
      <p:sp>
        <p:nvSpPr>
          <p:cNvPr id="7" name="Rectangle 6"/>
          <p:cNvSpPr/>
          <p:nvPr/>
        </p:nvSpPr>
        <p:spPr>
          <a:xfrm>
            <a:off x="251012" y="2100730"/>
            <a:ext cx="3902635" cy="84284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Your templates are in: Templates/Experimental</a:t>
            </a:r>
          </a:p>
        </p:txBody>
      </p:sp>
      <p:sp>
        <p:nvSpPr>
          <p:cNvPr id="8" name="Rectangle 7"/>
          <p:cNvSpPr/>
          <p:nvPr/>
        </p:nvSpPr>
        <p:spPr>
          <a:xfrm>
            <a:off x="251012" y="3083860"/>
            <a:ext cx="3902635" cy="842848"/>
          </a:xfrm>
          <a:prstGeom prst="rect">
            <a:avLst/>
          </a:prstGeom>
          <a:solidFill>
            <a:srgbClr val="FFC0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You do not! </a:t>
            </a:r>
            <a:r>
              <a:rPr lang="de-DE" dirty="0">
                <a:solidFill>
                  <a:schemeClr val="tx1"/>
                </a:solidFill>
              </a:rPr>
              <a:t>Check in the </a:t>
            </a:r>
            <a:r>
              <a:rPr lang="de-DE" dirty="0" smtClean="0">
                <a:solidFill>
                  <a:schemeClr val="tx1"/>
                </a:solidFill>
              </a:rPr>
              <a:t>Public Solution („CrypTool 2.0.sln“-file)</a:t>
            </a:r>
            <a:endParaRPr lang="de-DE" dirty="0">
              <a:solidFill>
                <a:schemeClr val="tx1"/>
              </a:solidFill>
            </a:endParaRPr>
          </a:p>
        </p:txBody>
      </p:sp>
      <p:sp>
        <p:nvSpPr>
          <p:cNvPr id="10" name="Rectangle 9"/>
          <p:cNvSpPr/>
          <p:nvPr/>
        </p:nvSpPr>
        <p:spPr>
          <a:xfrm>
            <a:off x="233082" y="4090895"/>
            <a:ext cx="3902635" cy="84284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You do not have (but should) care about compilung errors and missing files</a:t>
            </a:r>
            <a:endParaRPr lang="de-DE" dirty="0">
              <a:solidFill>
                <a:schemeClr val="tx1"/>
              </a:solidFill>
            </a:endParaRPr>
          </a:p>
        </p:txBody>
      </p:sp>
      <p:sp>
        <p:nvSpPr>
          <p:cNvPr id="16" name="Rectangle 15"/>
          <p:cNvSpPr/>
          <p:nvPr/>
        </p:nvSpPr>
        <p:spPr>
          <a:xfrm>
            <a:off x="4368799" y="0"/>
            <a:ext cx="43688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Box 16"/>
          <p:cNvSpPr txBox="1"/>
          <p:nvPr/>
        </p:nvSpPr>
        <p:spPr>
          <a:xfrm>
            <a:off x="4368798" y="53788"/>
            <a:ext cx="4368801" cy="369332"/>
          </a:xfrm>
          <a:prstGeom prst="rect">
            <a:avLst/>
          </a:prstGeom>
          <a:noFill/>
        </p:spPr>
        <p:txBody>
          <a:bodyPr wrap="square" rtlCol="0">
            <a:spAutoFit/>
          </a:bodyPr>
          <a:lstStyle/>
          <a:p>
            <a:pPr algn="ctr"/>
            <a:r>
              <a:rPr lang="de-DE" b="1" u="sng" dirty="0" smtClean="0"/>
              <a:t>2. Experimental Phase</a:t>
            </a:r>
            <a:endParaRPr lang="de-DE" b="1" u="sng" dirty="0"/>
          </a:p>
        </p:txBody>
      </p:sp>
      <p:sp>
        <p:nvSpPr>
          <p:cNvPr id="18" name="Rectangle 17"/>
          <p:cNvSpPr/>
          <p:nvPr/>
        </p:nvSpPr>
        <p:spPr>
          <a:xfrm>
            <a:off x="4619811" y="1117600"/>
            <a:ext cx="3902635" cy="84284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Your components are in: CrypPluginsExperimental</a:t>
            </a:r>
            <a:endParaRPr lang="de-DE" dirty="0">
              <a:solidFill>
                <a:schemeClr val="tx1"/>
              </a:solidFill>
            </a:endParaRPr>
          </a:p>
        </p:txBody>
      </p:sp>
      <p:sp>
        <p:nvSpPr>
          <p:cNvPr id="19" name="Rectangle 18"/>
          <p:cNvSpPr/>
          <p:nvPr/>
        </p:nvSpPr>
        <p:spPr>
          <a:xfrm>
            <a:off x="4619811" y="2100730"/>
            <a:ext cx="3902635" cy="84284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Your templates are in: Templates/Experimental</a:t>
            </a:r>
          </a:p>
        </p:txBody>
      </p:sp>
      <p:sp>
        <p:nvSpPr>
          <p:cNvPr id="20" name="Rectangle 19"/>
          <p:cNvSpPr/>
          <p:nvPr/>
        </p:nvSpPr>
        <p:spPr>
          <a:xfrm>
            <a:off x="4619811" y="3083860"/>
            <a:ext cx="3902635" cy="842848"/>
          </a:xfrm>
          <a:prstGeom prst="rect">
            <a:avLst/>
          </a:prstGeom>
          <a:solidFill>
            <a:srgbClr val="FFC0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 core developer (or you by permission) put your </a:t>
            </a:r>
            <a:r>
              <a:rPr lang="de-DE" dirty="0" smtClean="0">
                <a:solidFill>
                  <a:schemeClr val="tx1"/>
                </a:solidFill>
              </a:rPr>
              <a:t>components </a:t>
            </a:r>
            <a:r>
              <a:rPr lang="de-DE" dirty="0">
                <a:solidFill>
                  <a:schemeClr val="tx1"/>
                </a:solidFill>
              </a:rPr>
              <a:t>into the </a:t>
            </a:r>
            <a:r>
              <a:rPr lang="de-DE" dirty="0" smtClean="0">
                <a:solidFill>
                  <a:schemeClr val="tx1"/>
                </a:solidFill>
              </a:rPr>
              <a:t>„Public Solution“ („CrypTool 2.0.sln“-file)</a:t>
            </a:r>
            <a:endParaRPr lang="de-DE" dirty="0">
              <a:solidFill>
                <a:schemeClr val="tx1"/>
              </a:solidFill>
            </a:endParaRPr>
          </a:p>
        </p:txBody>
      </p:sp>
      <p:sp>
        <p:nvSpPr>
          <p:cNvPr id="21" name="Rectangle 20"/>
          <p:cNvSpPr/>
          <p:nvPr/>
        </p:nvSpPr>
        <p:spPr>
          <a:xfrm>
            <a:off x="4601881" y="4090895"/>
            <a:ext cx="3902635" cy="842848"/>
          </a:xfrm>
          <a:prstGeom prst="rect">
            <a:avLst/>
          </a:prstGeom>
          <a:solidFill>
            <a:srgbClr val="FFC0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You </a:t>
            </a:r>
            <a:r>
              <a:rPr lang="de-DE" dirty="0" smtClean="0">
                <a:solidFill>
                  <a:schemeClr val="tx1"/>
                </a:solidFill>
              </a:rPr>
              <a:t>have to care </a:t>
            </a:r>
            <a:r>
              <a:rPr lang="de-DE" dirty="0">
                <a:solidFill>
                  <a:schemeClr val="tx1"/>
                </a:solidFill>
              </a:rPr>
              <a:t>about </a:t>
            </a:r>
            <a:r>
              <a:rPr lang="de-DE" dirty="0" smtClean="0">
                <a:solidFill>
                  <a:schemeClr val="tx1"/>
                </a:solidFill>
              </a:rPr>
              <a:t>compiling </a:t>
            </a:r>
            <a:r>
              <a:rPr lang="de-DE" dirty="0">
                <a:solidFill>
                  <a:schemeClr val="tx1"/>
                </a:solidFill>
              </a:rPr>
              <a:t>errors and missing </a:t>
            </a:r>
            <a:r>
              <a:rPr lang="de-DE" dirty="0" smtClean="0">
                <a:solidFill>
                  <a:schemeClr val="tx1"/>
                </a:solidFill>
              </a:rPr>
              <a:t>files</a:t>
            </a:r>
            <a:endParaRPr lang="de-DE" dirty="0">
              <a:solidFill>
                <a:schemeClr val="tx1"/>
              </a:solidFill>
            </a:endParaRPr>
          </a:p>
        </p:txBody>
      </p:sp>
      <p:sp>
        <p:nvSpPr>
          <p:cNvPr id="22" name="Rectangle 21"/>
          <p:cNvSpPr/>
          <p:nvPr/>
        </p:nvSpPr>
        <p:spPr>
          <a:xfrm>
            <a:off x="8743572" y="0"/>
            <a:ext cx="43688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TextBox 22"/>
          <p:cNvSpPr txBox="1"/>
          <p:nvPr/>
        </p:nvSpPr>
        <p:spPr>
          <a:xfrm>
            <a:off x="8743571" y="53788"/>
            <a:ext cx="4368801" cy="369332"/>
          </a:xfrm>
          <a:prstGeom prst="rect">
            <a:avLst/>
          </a:prstGeom>
          <a:noFill/>
        </p:spPr>
        <p:txBody>
          <a:bodyPr wrap="square" rtlCol="0">
            <a:spAutoFit/>
          </a:bodyPr>
          <a:lstStyle/>
          <a:p>
            <a:pPr algn="ctr"/>
            <a:r>
              <a:rPr lang="de-DE" b="1" u="sng" dirty="0"/>
              <a:t>3</a:t>
            </a:r>
            <a:r>
              <a:rPr lang="de-DE" b="1" u="sng" dirty="0" smtClean="0"/>
              <a:t>. Release Phase</a:t>
            </a:r>
            <a:endParaRPr lang="de-DE" b="1" u="sng" dirty="0"/>
          </a:p>
        </p:txBody>
      </p:sp>
      <p:sp>
        <p:nvSpPr>
          <p:cNvPr id="24" name="Rectangle 23"/>
          <p:cNvSpPr/>
          <p:nvPr/>
        </p:nvSpPr>
        <p:spPr>
          <a:xfrm>
            <a:off x="8994584" y="1117600"/>
            <a:ext cx="3902635" cy="842848"/>
          </a:xfrm>
          <a:prstGeom prst="rect">
            <a:avLst/>
          </a:prstGeom>
          <a:solidFill>
            <a:srgbClr val="FFC0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Your </a:t>
            </a:r>
            <a:r>
              <a:rPr lang="de-DE" dirty="0" smtClean="0">
                <a:solidFill>
                  <a:schemeClr val="tx1"/>
                </a:solidFill>
              </a:rPr>
              <a:t>components are </a:t>
            </a:r>
            <a:r>
              <a:rPr lang="de-DE" dirty="0">
                <a:solidFill>
                  <a:schemeClr val="tx1"/>
                </a:solidFill>
              </a:rPr>
              <a:t>in: CrypPlugins</a:t>
            </a:r>
          </a:p>
        </p:txBody>
      </p:sp>
      <p:sp>
        <p:nvSpPr>
          <p:cNvPr id="25" name="Rectangle 24"/>
          <p:cNvSpPr/>
          <p:nvPr/>
        </p:nvSpPr>
        <p:spPr>
          <a:xfrm>
            <a:off x="8994584" y="2100730"/>
            <a:ext cx="3902635" cy="842848"/>
          </a:xfrm>
          <a:prstGeom prst="rect">
            <a:avLst/>
          </a:prstGeom>
          <a:solidFill>
            <a:srgbClr val="FFC0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Your templates are in: Templates</a:t>
            </a:r>
            <a:r>
              <a:rPr lang="de-DE" dirty="0" smtClean="0">
                <a:solidFill>
                  <a:schemeClr val="tx1"/>
                </a:solidFill>
              </a:rPr>
              <a:t>/*(where they belong)</a:t>
            </a:r>
            <a:endParaRPr lang="de-DE" dirty="0">
              <a:solidFill>
                <a:schemeClr val="tx1"/>
              </a:solidFill>
            </a:endParaRPr>
          </a:p>
        </p:txBody>
      </p:sp>
      <p:sp>
        <p:nvSpPr>
          <p:cNvPr id="26" name="Rectangle 25"/>
          <p:cNvSpPr/>
          <p:nvPr/>
        </p:nvSpPr>
        <p:spPr>
          <a:xfrm>
            <a:off x="8994584" y="3083860"/>
            <a:ext cx="3902635" cy="842848"/>
          </a:xfrm>
          <a:prstGeom prst="rect">
            <a:avLst/>
          </a:prstGeom>
          <a:solidFill>
            <a:srgbClr val="FFC0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 core developer (or you by permission) </a:t>
            </a:r>
            <a:r>
              <a:rPr lang="de-DE" dirty="0" smtClean="0">
                <a:solidFill>
                  <a:schemeClr val="tx1"/>
                </a:solidFill>
              </a:rPr>
              <a:t>moved your components and templates out of the experimental folders</a:t>
            </a:r>
            <a:endParaRPr lang="de-DE" dirty="0">
              <a:solidFill>
                <a:schemeClr val="tx1"/>
              </a:solidFill>
            </a:endParaRPr>
          </a:p>
        </p:txBody>
      </p:sp>
      <p:sp>
        <p:nvSpPr>
          <p:cNvPr id="27" name="Rectangle 26"/>
          <p:cNvSpPr/>
          <p:nvPr/>
        </p:nvSpPr>
        <p:spPr>
          <a:xfrm>
            <a:off x="8976654" y="4090895"/>
            <a:ext cx="3902635" cy="842848"/>
          </a:xfrm>
          <a:prstGeom prst="rect">
            <a:avLst/>
          </a:prstGeom>
          <a:solidFill>
            <a:srgbClr val="FFC0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A core developer put your components and templates into the „Nightly Build“ („Core Solution“) </a:t>
            </a:r>
            <a:endParaRPr lang="de-DE" dirty="0">
              <a:solidFill>
                <a:schemeClr val="tx1"/>
              </a:solidFill>
            </a:endParaRPr>
          </a:p>
        </p:txBody>
      </p:sp>
      <p:sp>
        <p:nvSpPr>
          <p:cNvPr id="28" name="Right Arrow 27"/>
          <p:cNvSpPr/>
          <p:nvPr/>
        </p:nvSpPr>
        <p:spPr>
          <a:xfrm>
            <a:off x="3760100" y="563402"/>
            <a:ext cx="1220692"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ight Arrow 28"/>
          <p:cNvSpPr/>
          <p:nvPr/>
        </p:nvSpPr>
        <p:spPr>
          <a:xfrm>
            <a:off x="8130239" y="587307"/>
            <a:ext cx="1220692"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Rectangle 29"/>
          <p:cNvSpPr/>
          <p:nvPr/>
        </p:nvSpPr>
        <p:spPr>
          <a:xfrm>
            <a:off x="-1" y="5105400"/>
            <a:ext cx="4368798"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smtClean="0"/>
              <a:t>In this phase you develop the main functionality of your Cryptool 2.0 components. You already develop tests, the first strcuture of the online help, and first templates.</a:t>
            </a:r>
            <a:endParaRPr lang="de-DE" sz="1600" dirty="0"/>
          </a:p>
        </p:txBody>
      </p:sp>
      <p:sp>
        <p:nvSpPr>
          <p:cNvPr id="31" name="Rectangle 30"/>
          <p:cNvSpPr/>
          <p:nvPr/>
        </p:nvSpPr>
        <p:spPr>
          <a:xfrm>
            <a:off x="4363869" y="5105400"/>
            <a:ext cx="4368798"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smtClean="0"/>
              <a:t>In this phase your components and templates should reach the „best level of quality“. You test intensively and fix all bugs you find. In this phase, your components „are visible“ to all other developers. Compiling errors affect other developers. You developed the online help and (if possibile and feasible) an unit test.</a:t>
            </a:r>
            <a:endParaRPr lang="de-DE" sz="1600" dirty="0"/>
          </a:p>
        </p:txBody>
      </p:sp>
      <p:sp>
        <p:nvSpPr>
          <p:cNvPr id="32" name="Rectangle 31"/>
          <p:cNvSpPr/>
          <p:nvPr/>
        </p:nvSpPr>
        <p:spPr>
          <a:xfrm>
            <a:off x="8727738" y="5105400"/>
            <a:ext cx="4368798"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smtClean="0"/>
              <a:t>In this phase your components and templates should have the „best level of quality“. You tested intensively and fixed all bugs you found. In this phase, your components „are visible“ to all Cryptool 2.0 „Nightly Build“ users. Compiling errors affect other developers and crash the „Nightly Build“. Runtime errors affect users.</a:t>
            </a:r>
            <a:endParaRPr lang="de-DE" sz="1600" dirty="0"/>
          </a:p>
        </p:txBody>
      </p:sp>
    </p:spTree>
    <p:extLst>
      <p:ext uri="{BB962C8B-B14F-4D97-AF65-F5344CB8AC3E}">
        <p14:creationId xmlns:p14="http://schemas.microsoft.com/office/powerpoint/2010/main" val="538960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Words>
  <Application>Microsoft Office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Nils Kopal</dc:creator>
  <cp:lastModifiedBy>Nils Kopal</cp:lastModifiedBy>
  <cp:revision>2</cp:revision>
  <dcterms:created xsi:type="dcterms:W3CDTF">2013-09-16T13:09:37Z</dcterms:created>
  <dcterms:modified xsi:type="dcterms:W3CDTF">2013-09-16T13:17:51Z</dcterms:modified>
</cp:coreProperties>
</file>