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73" r:id="rId3"/>
    <p:sldId id="278" r:id="rId4"/>
    <p:sldId id="276" r:id="rId5"/>
    <p:sldId id="279" r:id="rId6"/>
    <p:sldId id="277" r:id="rId7"/>
    <p:sldId id="275" r:id="rId8"/>
    <p:sldId id="280" r:id="rId9"/>
    <p:sldId id="286" r:id="rId10"/>
    <p:sldId id="287" r:id="rId11"/>
    <p:sldId id="281" r:id="rId12"/>
    <p:sldId id="282" r:id="rId13"/>
    <p:sldId id="283" r:id="rId14"/>
    <p:sldId id="285" r:id="rId15"/>
    <p:sldId id="284" r:id="rId16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6EDF5"/>
    <a:srgbClr val="B8CB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93" autoAdjust="0"/>
  </p:normalViewPr>
  <p:slideViewPr>
    <p:cSldViewPr>
      <p:cViewPr varScale="1">
        <p:scale>
          <a:sx n="107" d="100"/>
          <a:sy n="107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B9397E-A58B-4488-8059-5E04D79A1756}" type="datetime1">
              <a:rPr lang="en-GB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21DD01-830E-4C0B-87D1-250E88BD533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304104-B974-4770-8658-16E2502B1E55}" type="datetime1">
              <a:rPr lang="en-GB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1C6159-4070-48EB-BE8F-67BB9890F9A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-Beispiel: Peer-to-Peer-verteilte Primfaktorzerlegung</a:t>
            </a:r>
          </a:p>
          <a:p>
            <a:r>
              <a:rPr lang="de-DE" smtClean="0"/>
              <a:t>-Rechts zu sehen: Netzwerkmonitor zur grafischen Darstellung des Peer-to-Peer-Netzwerks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-58 KLOC laut Visual Studio 2010</a:t>
            </a:r>
          </a:p>
          <a:p>
            <a:r>
              <a:rPr lang="de-DE" smtClean="0"/>
              <a:t>-Zählung von Programmanweisungen (ohne Leerzeilen und Kommentare)</a:t>
            </a:r>
          </a:p>
          <a:p>
            <a:pPr>
              <a:buFontTx/>
              <a:buChar char="-"/>
            </a:pPr>
            <a:r>
              <a:rPr lang="de-DE" smtClean="0"/>
              <a:t>Zählung der reinen Textzeilen dürfte um Faktor 2-3 größer sein</a:t>
            </a:r>
          </a:p>
          <a:p>
            <a:pPr>
              <a:buFontTx/>
              <a:buChar char="-"/>
            </a:pPr>
            <a:endParaRPr lang="de-DE" smtClean="0"/>
          </a:p>
          <a:p>
            <a:pPr>
              <a:buFontTx/>
              <a:buChar char="-"/>
            </a:pPr>
            <a:r>
              <a:rPr lang="de-DE" smtClean="0"/>
              <a:t>.NET 4.0 ermöglicht  den Einsatz moderner Entwicklungswerkzeuge und –methoden</a:t>
            </a:r>
          </a:p>
          <a:p>
            <a:pPr>
              <a:buFontTx/>
              <a:buChar char="-"/>
            </a:pPr>
            <a:endParaRPr lang="de-DE" smtClean="0"/>
          </a:p>
          <a:p>
            <a:pPr>
              <a:buFontTx/>
              <a:buChar char="-"/>
            </a:pPr>
            <a:r>
              <a:rPr lang="de-DE" smtClean="0"/>
              <a:t>Die Plugin-Architektur erlaubt die Implementierung von Algorithmen in CT2, ohne dass die Kernkomponenten betroffen sind (Entkopplung von Plugins und Kernkomponenten erleichtert die verteilte Entwicklung)</a:t>
            </a:r>
          </a:p>
          <a:p>
            <a:pPr>
              <a:buFontTx/>
              <a:buChar char="-"/>
            </a:pPr>
            <a:endParaRPr lang="de-DE" smtClean="0"/>
          </a:p>
          <a:p>
            <a:pPr>
              <a:buFontTx/>
              <a:buChar char="-"/>
            </a:pPr>
            <a:r>
              <a:rPr lang="de-DE" smtClean="0"/>
              <a:t>WPF ermöglicht moderne Oberflächen und Visualisierungen. Vektorbasiertes Rendering von Grafiken und Animationen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-Sammlung von verschiedenen Tools und Algorithmen der Kryptographie</a:t>
            </a:r>
          </a:p>
          <a:p>
            <a:r>
              <a:rPr lang="de-DE" smtClean="0"/>
              <a:t>-Editor als zentraler Arbeitsbereich</a:t>
            </a:r>
          </a:p>
          <a:p>
            <a:pPr>
              <a:buFontTx/>
              <a:buChar char="-"/>
            </a:pPr>
            <a:r>
              <a:rPr lang="de-DE" smtClean="0"/>
              <a:t>Plugins in den Editor ziehen und zusammen verbinden</a:t>
            </a:r>
          </a:p>
          <a:p>
            <a:pPr>
              <a:buFontTx/>
              <a:buChar char="-"/>
            </a:pPr>
            <a:r>
              <a:rPr lang="de-DE" smtClean="0"/>
              <a:t>Programmketten erstellen und ausführen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-Visuelle Programmierumgebung</a:t>
            </a:r>
          </a:p>
          <a:p>
            <a:r>
              <a:rPr lang="de-DE" smtClean="0"/>
              <a:t>-Beispiel RSA: Zusammenstecken elementarer mathematischer Operationen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-Beispiel Diffie-Hellman-Schlüsselaustausch mit mathematischen Grundoperationen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-Komplexe Algorithmen sind als eigenständige Komponenten implementiert</a:t>
            </a:r>
          </a:p>
          <a:p>
            <a:r>
              <a:rPr lang="de-DE" smtClean="0"/>
              <a:t>-Für einige ist eine Visualisierung der Arbeitsweise verfügbar</a:t>
            </a:r>
          </a:p>
          <a:p>
            <a:r>
              <a:rPr lang="de-DE" smtClean="0"/>
              <a:t>-Beispiel PRESENT: symmetrischer Blockchiffre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mtClean="0"/>
              <a:t>Kryptanalytische Tools, um die Angreifbarkeit zu demonstrieren</a:t>
            </a:r>
          </a:p>
          <a:p>
            <a:pPr>
              <a:buFontTx/>
              <a:buChar char="-"/>
            </a:pPr>
            <a:r>
              <a:rPr lang="de-DE" smtClean="0"/>
              <a:t>Beispiel: Ciphertext-only-Angriff auf die Enigma (nach Gillogly 1995)</a:t>
            </a:r>
          </a:p>
          <a:p>
            <a:pPr>
              <a:buFontTx/>
              <a:buChar char="-"/>
            </a:pPr>
            <a:r>
              <a:rPr lang="de-DE" smtClean="0"/>
              <a:t>CT2: Erste öffentliche Implementierung inkl. Sourcecode des Gillogly-Angriffs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-Beispiel: Brute-Force-Angriff auf symmetrische Blockchiffre</a:t>
            </a:r>
          </a:p>
          <a:p>
            <a:r>
              <a:rPr lang="de-DE" smtClean="0"/>
              <a:t>-Zu jedem möglichen Schlüssel erfolgt ein Entschlüsselungsversuch sowie eine Bewertung per Kostenfunktion, ob der entschlüsselte Klartext einer natürlichen Sprache entspricht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-Beispiel: Primfaktorzerlegung von großen Zahlen mit der Methode des Quadratischen Siebs</a:t>
            </a:r>
          </a:p>
          <a:p>
            <a:r>
              <a:rPr lang="de-DE" smtClean="0"/>
              <a:t>-aufbauend auf der öffentlichen msieve-Bibliothek</a:t>
            </a:r>
          </a:p>
          <a:p>
            <a:r>
              <a:rPr lang="de-DE" smtClean="0"/>
              <a:t>-schnellste bekannte Methode zur Primfaktorzerlegung von Zahlen bis etwa 100 Stellen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-Zur Zeit in Arbeit: verteilte Kryptoanalyse</a:t>
            </a:r>
          </a:p>
          <a:p>
            <a:r>
              <a:rPr lang="de-DE" smtClean="0"/>
              <a:t>-Beispiel: verteilter Brute-Force-Angriff auf symmetrische Blockchiffre</a:t>
            </a:r>
          </a:p>
          <a:p>
            <a:r>
              <a:rPr lang="de-DE" smtClean="0"/>
              <a:t>-Selbstorganisierende verteilte Berechnung mittels Peer-to-Peer-Techniken (ohne zentralen Server oder Koordinator)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304104-B974-4770-8658-16E2502B1E55}" type="datetime1">
              <a:rPr lang="en-GB" smtClean="0"/>
              <a:pPr>
                <a:defRPr/>
              </a:pPr>
              <a:t>24/08/2010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C6159-4070-48EB-BE8F-67BB9890F9A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kumente und Einstellungen\Philipp\Desktop\ctLogoHellbla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4660900"/>
            <a:ext cx="21431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G:\header.png"/>
          <p:cNvPicPr>
            <a:picLocks noChangeAspect="1" noChangeArrowheads="1"/>
          </p:cNvPicPr>
          <p:nvPr/>
        </p:nvPicPr>
        <p:blipFill>
          <a:blip r:embed="rId3" cstate="print"/>
          <a:srcRect r="4099" b="70981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G:\header.png"/>
          <p:cNvPicPr>
            <a:picLocks noChangeAspect="1" noChangeArrowheads="1"/>
          </p:cNvPicPr>
          <p:nvPr/>
        </p:nvPicPr>
        <p:blipFill>
          <a:blip r:embed="rId3" cstate="print"/>
          <a:srcRect r="4099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 flipV="1">
            <a:off x="0" y="9921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hteck 7"/>
          <p:cNvSpPr/>
          <p:nvPr/>
        </p:nvSpPr>
        <p:spPr>
          <a:xfrm flipV="1">
            <a:off x="0" y="64658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44" y="153484"/>
            <a:ext cx="8229600" cy="703747"/>
          </a:xfrm>
          <a:ln>
            <a:noFill/>
          </a:ln>
        </p:spPr>
        <p:txBody>
          <a:bodyPr>
            <a:noAutofit/>
          </a:bodyPr>
          <a:lstStyle>
            <a:lvl1pPr algn="l">
              <a:defRPr sz="3600" b="1" baseline="0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4786346"/>
          </a:xfrm>
        </p:spPr>
        <p:txBody>
          <a:bodyPr/>
          <a:lstStyle>
            <a:lvl1pPr>
              <a:defRPr b="1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12" name="Datumsplatzhalter 12"/>
          <p:cNvSpPr>
            <a:spLocks noGrp="1"/>
          </p:cNvSpPr>
          <p:nvPr>
            <p:ph type="dt" sz="half" idx="14"/>
          </p:nvPr>
        </p:nvSpPr>
        <p:spPr>
          <a:xfrm>
            <a:off x="6184886" y="652381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13" name="Foliennummernplatzhalter 13"/>
          <p:cNvSpPr>
            <a:spLocks noGrp="1"/>
          </p:cNvSpPr>
          <p:nvPr>
            <p:ph type="sldNum" sz="quarter" idx="15"/>
          </p:nvPr>
        </p:nvSpPr>
        <p:spPr>
          <a:xfrm>
            <a:off x="8358213" y="6523810"/>
            <a:ext cx="5619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74FC20-746F-46F2-9603-426750CCA6BE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16"/>
          </p:nvPr>
        </p:nvSpPr>
        <p:spPr>
          <a:xfrm>
            <a:off x="1857348" y="6523810"/>
            <a:ext cx="4286280" cy="365125"/>
          </a:xfrm>
        </p:spPr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15" name="Picture 5" descr="C:\Dokumente und Einstellungen\Arno Wacker\Eigene Dateien\Eigene Bilder\Uni DUE\Webseite\Unilogo 300dpi.t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516189"/>
            <a:ext cx="1357290" cy="341810"/>
          </a:xfrm>
          <a:prstGeom prst="rect">
            <a:avLst/>
          </a:prstGeom>
          <a:noFill/>
        </p:spPr>
      </p:pic>
      <p:pic>
        <p:nvPicPr>
          <p:cNvPr id="16" name="Picture 6" descr="C:\Dokumente und Einstellungen\Arno Wacker\Eigene Dateien\Eigene Bilder\Uni DUE\Webseite\VS-weblogo.jp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6517480"/>
            <a:ext cx="433812" cy="3405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header.png"/>
          <p:cNvPicPr>
            <a:picLocks noChangeAspect="1" noChangeArrowheads="1"/>
          </p:cNvPicPr>
          <p:nvPr/>
        </p:nvPicPr>
        <p:blipFill>
          <a:blip r:embed="rId2" cstate="print"/>
          <a:srcRect r="4099" b="70981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G:\header.png"/>
          <p:cNvPicPr>
            <a:picLocks noChangeAspect="1" noChangeArrowheads="1"/>
          </p:cNvPicPr>
          <p:nvPr/>
        </p:nvPicPr>
        <p:blipFill>
          <a:blip r:embed="rId2" cstate="print"/>
          <a:srcRect r="4099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 flipV="1">
            <a:off x="0" y="9921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hteck 7"/>
          <p:cNvSpPr/>
          <p:nvPr/>
        </p:nvSpPr>
        <p:spPr>
          <a:xfrm flipV="1">
            <a:off x="0" y="64658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9" name="Picture 2" descr="C:\Dokumente und Einstellungen\Philipp\Desktop\ctLogoHellbla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75" y="4660900"/>
            <a:ext cx="21431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4786346"/>
          </a:xfrm>
        </p:spPr>
        <p:txBody>
          <a:bodyPr/>
          <a:lstStyle>
            <a:lvl1pPr>
              <a:defRPr b="1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44" y="153485"/>
            <a:ext cx="8229600" cy="428628"/>
          </a:xfrm>
          <a:ln>
            <a:noFill/>
          </a:ln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0" name="Inhaltsplatzhalter 29"/>
          <p:cNvSpPr>
            <a:spLocks noGrp="1"/>
          </p:cNvSpPr>
          <p:nvPr>
            <p:ph sz="quarter" idx="13"/>
          </p:nvPr>
        </p:nvSpPr>
        <p:spPr>
          <a:xfrm>
            <a:off x="142874" y="571482"/>
            <a:ext cx="8215339" cy="285750"/>
          </a:xfrm>
        </p:spPr>
        <p:txBody>
          <a:bodyPr>
            <a:noAutofit/>
          </a:bodyPr>
          <a:lstStyle>
            <a:lvl1pPr>
              <a:buNone/>
              <a:defRPr sz="2200" b="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Datumsplatzhalter 12"/>
          <p:cNvSpPr>
            <a:spLocks noGrp="1"/>
          </p:cNvSpPr>
          <p:nvPr>
            <p:ph type="dt" sz="half" idx="14"/>
          </p:nvPr>
        </p:nvSpPr>
        <p:spPr>
          <a:xfrm>
            <a:off x="6184886" y="6523810"/>
            <a:ext cx="2133600" cy="365125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11" name="Foliennummernplatzhalter 13"/>
          <p:cNvSpPr>
            <a:spLocks noGrp="1"/>
          </p:cNvSpPr>
          <p:nvPr>
            <p:ph type="sldNum" sz="quarter" idx="15"/>
          </p:nvPr>
        </p:nvSpPr>
        <p:spPr>
          <a:xfrm>
            <a:off x="8358213" y="6523810"/>
            <a:ext cx="5619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74FC20-746F-46F2-9603-426750CCA6BE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2" name="Fußzeilenplatzhalter 14"/>
          <p:cNvSpPr>
            <a:spLocks noGrp="1"/>
          </p:cNvSpPr>
          <p:nvPr>
            <p:ph type="ftr" sz="quarter" idx="16"/>
          </p:nvPr>
        </p:nvSpPr>
        <p:spPr>
          <a:xfrm>
            <a:off x="1857348" y="6523810"/>
            <a:ext cx="4286280" cy="365125"/>
          </a:xfrm>
        </p:spPr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13" name="Picture 5" descr="C:\Dokumente und Einstellungen\Arno Wacker\Eigene Dateien\Eigene Bilder\Uni DUE\Webseite\Unilogo 300dpi.t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516189"/>
            <a:ext cx="1357290" cy="341810"/>
          </a:xfrm>
          <a:prstGeom prst="rect">
            <a:avLst/>
          </a:prstGeom>
          <a:noFill/>
        </p:spPr>
      </p:pic>
      <p:pic>
        <p:nvPicPr>
          <p:cNvPr id="14" name="Picture 6" descr="C:\Dokumente und Einstellungen\Arno Wacker\Eigene Dateien\Eigene Bilder\Uni DUE\Webseite\VS-weblogo.jp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6517480"/>
            <a:ext cx="433812" cy="3405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543425" y="1390650"/>
            <a:ext cx="4357688" cy="20383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5" name="Picture 2" descr="C:\Dokumente und Einstellungen\Philipp\Desktop\ctTitel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1378026"/>
            <a:ext cx="5499540" cy="46227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6" name="Picture 2" descr="G:\header.png"/>
          <p:cNvPicPr>
            <a:picLocks noChangeAspect="1" noChangeArrowheads="1"/>
          </p:cNvPicPr>
          <p:nvPr/>
        </p:nvPicPr>
        <p:blipFill>
          <a:blip r:embed="rId3" cstate="print"/>
          <a:srcRect r="4099" b="70981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G:\header.png"/>
          <p:cNvPicPr>
            <a:picLocks noChangeAspect="1" noChangeArrowheads="1"/>
          </p:cNvPicPr>
          <p:nvPr/>
        </p:nvPicPr>
        <p:blipFill>
          <a:blip r:embed="rId3" cstate="print"/>
          <a:srcRect r="4099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 flipV="1">
            <a:off x="0" y="9921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 flipV="1">
            <a:off x="0" y="64658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2" descr="C:\Dokumente und Einstellungen\Philipp\Desktop\cryptoolSchriftz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8" y="296863"/>
            <a:ext cx="3095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43438" y="1500174"/>
            <a:ext cx="4114828" cy="895356"/>
          </a:xfrm>
          <a:ln>
            <a:noFill/>
          </a:ln>
        </p:spPr>
        <p:txBody>
          <a:bodyPr>
            <a:noAutofit/>
          </a:bodyPr>
          <a:lstStyle>
            <a:lvl1pPr>
              <a:defRPr sz="3600" b="1" i="0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38" y="2428868"/>
            <a:ext cx="4143404" cy="857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 dirty="0"/>
          </a:p>
        </p:txBody>
      </p:sp>
      <p:pic>
        <p:nvPicPr>
          <p:cNvPr id="11" name="Picture 5" descr="C:\Dokumente und Einstellungen\Arno Wacker\Eigene Dateien\Eigene Bilder\Uni DUE\Webseite\Unilogo 300dpi.t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4602" y="5643578"/>
            <a:ext cx="2836722" cy="714380"/>
          </a:xfrm>
          <a:prstGeom prst="rect">
            <a:avLst/>
          </a:prstGeom>
          <a:noFill/>
        </p:spPr>
      </p:pic>
      <p:pic>
        <p:nvPicPr>
          <p:cNvPr id="12" name="Picture 6" descr="C:\Dokumente und Einstellungen\Arno Wacker\Eigene Dateien\Eigene Bilder\Uni DUE\Webseite\VS-web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2458" y="5643578"/>
            <a:ext cx="910070" cy="71435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543425" y="1285860"/>
            <a:ext cx="4357688" cy="23574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2" descr="C:\Dokumente und Einstellungen\Philipp\Desktop\ctTitelOrig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908" y="1378026"/>
            <a:ext cx="5499540" cy="46227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7" name="Picture 2" descr="G:\header.png"/>
          <p:cNvPicPr>
            <a:picLocks noChangeAspect="1" noChangeArrowheads="1"/>
          </p:cNvPicPr>
          <p:nvPr/>
        </p:nvPicPr>
        <p:blipFill>
          <a:blip r:embed="rId3" cstate="print"/>
          <a:srcRect r="4099" b="70981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G:\header.png"/>
          <p:cNvPicPr>
            <a:picLocks noChangeAspect="1" noChangeArrowheads="1"/>
          </p:cNvPicPr>
          <p:nvPr/>
        </p:nvPicPr>
        <p:blipFill>
          <a:blip r:embed="rId3" cstate="print"/>
          <a:srcRect r="4099"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 flipV="1">
            <a:off x="0" y="9921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 flipV="1">
            <a:off x="0" y="6465888"/>
            <a:ext cx="9144000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Abgerundetes Rechteck 10"/>
          <p:cNvSpPr/>
          <p:nvPr/>
        </p:nvSpPr>
        <p:spPr>
          <a:xfrm>
            <a:off x="4533900" y="3743325"/>
            <a:ext cx="4357688" cy="14001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2" descr="C:\Dokumente und Einstellungen\Philipp\Desktop\cryptoolSchriftz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8" y="296863"/>
            <a:ext cx="3095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43438" y="1500174"/>
            <a:ext cx="4114828" cy="895356"/>
          </a:xfrm>
          <a:ln>
            <a:noFill/>
          </a:ln>
        </p:spPr>
        <p:txBody>
          <a:bodyPr>
            <a:noAutofit/>
          </a:bodyPr>
          <a:lstStyle>
            <a:lvl1pPr>
              <a:defRPr sz="3600" b="1" i="0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38" y="2428868"/>
            <a:ext cx="4143404" cy="857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/>
          </p:nvPr>
        </p:nvSpPr>
        <p:spPr>
          <a:xfrm>
            <a:off x="4643466" y="3876692"/>
            <a:ext cx="4071938" cy="1119196"/>
          </a:xfrm>
        </p:spPr>
        <p:txBody>
          <a:bodyPr>
            <a:normAutofit/>
          </a:bodyPr>
          <a:lstStyle>
            <a:lvl1pPr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13" name="Picture 5" descr="C:\Dokumente und Einstellungen\Arno Wacker\Eigene Dateien\Eigene Bilder\Uni DUE\Webseite\Unilogo 300dpi.t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4602" y="5643578"/>
            <a:ext cx="2836722" cy="714380"/>
          </a:xfrm>
          <a:prstGeom prst="rect">
            <a:avLst/>
          </a:prstGeom>
          <a:noFill/>
        </p:spPr>
      </p:pic>
      <p:pic>
        <p:nvPicPr>
          <p:cNvPr id="14" name="Picture 6" descr="C:\Dokumente und Einstellungen\Arno Wacker\Eigene Dateien\Eigene Bilder\Uni DUE\Webseite\VS-web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2458" y="5643578"/>
            <a:ext cx="910070" cy="71435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GB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smtClean="0"/>
              <a:t>05 August 2009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Dr. Arno Wacker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19AB2A-DEC2-4DB4-ADB6-6E9C277E87A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4" r:id="rId3"/>
    <p:sldLayoutId id="2147483695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>
          <a:xfrm>
            <a:off x="4643438" y="1714488"/>
            <a:ext cx="4114800" cy="1428746"/>
          </a:xfrm>
        </p:spPr>
        <p:txBody>
          <a:bodyPr/>
          <a:lstStyle/>
          <a:p>
            <a:r>
              <a:rPr lang="de-DE" sz="4400" smtClean="0"/>
              <a:t>CrypTool </a:t>
            </a:r>
            <a:r>
              <a:rPr lang="de-DE" sz="4400" smtClean="0"/>
              <a:t>2.0</a:t>
            </a:r>
            <a:r>
              <a:rPr lang="de-DE" sz="4400" smtClean="0"/>
              <a:t/>
            </a:r>
            <a:br>
              <a:rPr lang="de-DE" sz="4400" smtClean="0"/>
            </a:br>
            <a:r>
              <a:rPr lang="de-DE" sz="2200" b="0" smtClean="0">
                <a:solidFill>
                  <a:srgbClr val="333333"/>
                </a:solidFill>
              </a:rPr>
              <a:t> </a:t>
            </a:r>
            <a:r>
              <a:rPr lang="de-DE" sz="4400" smtClean="0"/>
              <a:t/>
            </a:r>
            <a:br>
              <a:rPr lang="de-DE" sz="4400" smtClean="0"/>
            </a:br>
            <a:r>
              <a:rPr lang="de-DE" sz="2200" b="0" smtClean="0"/>
              <a:t>10. August 2010</a:t>
            </a:r>
            <a:endParaRPr lang="de-DE" sz="2200" b="0" smtClean="0"/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43438" y="3876675"/>
            <a:ext cx="4071937" cy="1119188"/>
          </a:xfrm>
        </p:spPr>
        <p:txBody>
          <a:bodyPr>
            <a:normAutofit lnSpcReduction="10000"/>
          </a:bodyPr>
          <a:lstStyle/>
          <a:p>
            <a:r>
              <a:rPr lang="de-DE" smtClean="0"/>
              <a:t>Dipl.-Inform. Matthäus Wander</a:t>
            </a:r>
            <a:endParaRPr lang="de-DE" dirty="0" smtClean="0"/>
          </a:p>
          <a:p>
            <a:r>
              <a:rPr lang="de-DE" sz="1900" smtClean="0"/>
              <a:t>Universität Duisburg-Essen</a:t>
            </a:r>
          </a:p>
          <a:p>
            <a:r>
              <a:rPr lang="de-DE" sz="1900" smtClean="0"/>
              <a:t>Verteilte Systeme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Verteilte Kryptoanalyse (2)</a:t>
            </a:r>
            <a:endParaRPr lang="de-DE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Peer-to-Peer-verteiltes Quadratisches Sieb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2736304" cy="477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72816"/>
            <a:ext cx="54350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Eckdaten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58 KLOC</a:t>
            </a:r>
          </a:p>
          <a:p>
            <a:pPr lvl="1"/>
            <a:r>
              <a:rPr lang="de-DE" smtClean="0"/>
              <a:t>Microsoft Code Metrics</a:t>
            </a:r>
          </a:p>
          <a:p>
            <a:pPr lvl="1"/>
            <a:r>
              <a:rPr lang="de-DE" smtClean="0"/>
              <a:t>Logische Programmzeilen</a:t>
            </a:r>
          </a:p>
          <a:p>
            <a:r>
              <a:rPr lang="de-DE" smtClean="0"/>
              <a:t>.NET 4.0</a:t>
            </a:r>
          </a:p>
          <a:p>
            <a:r>
              <a:rPr lang="de-DE" smtClean="0"/>
              <a:t>Plugin-Architektur</a:t>
            </a:r>
          </a:p>
          <a:p>
            <a:r>
              <a:rPr lang="de-DE" smtClean="0"/>
              <a:t>Windows Presentation Foundation (WPF)</a:t>
            </a:r>
          </a:p>
          <a:p>
            <a:r>
              <a:rPr lang="de-DE" smtClean="0"/>
              <a:t>100 Beispielprojekte mitgeliefert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Organisation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Projekt-Website</a:t>
            </a:r>
          </a:p>
          <a:p>
            <a:pPr lvl="1"/>
            <a:r>
              <a:rPr lang="de-DE" smtClean="0"/>
              <a:t>http://cryptool2.vs.uni-due.de</a:t>
            </a:r>
          </a:p>
          <a:p>
            <a:pPr lvl="1"/>
            <a:r>
              <a:rPr lang="de-DE" smtClean="0"/>
              <a:t>Download Nightly Build</a:t>
            </a:r>
          </a:p>
          <a:p>
            <a:r>
              <a:rPr lang="de-DE" smtClean="0"/>
              <a:t>Open Source</a:t>
            </a:r>
          </a:p>
          <a:p>
            <a:pPr lvl="1"/>
            <a:r>
              <a:rPr lang="de-DE" smtClean="0"/>
              <a:t>Apache-Lizenz</a:t>
            </a:r>
          </a:p>
          <a:p>
            <a:r>
              <a:rPr lang="de-DE" smtClean="0"/>
              <a:t>Subversion Code Repository</a:t>
            </a:r>
          </a:p>
          <a:p>
            <a:pPr lvl="1"/>
            <a:r>
              <a:rPr lang="de-DE" smtClean="0"/>
              <a:t>https://www.cryptool.org/svn/CrypTool2/</a:t>
            </a:r>
          </a:p>
          <a:p>
            <a:pPr lvl="1"/>
            <a:r>
              <a:rPr lang="de-DE" smtClean="0"/>
              <a:t>Lesezugriff: anonymous, kein Passwort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Organisation (2)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Trac Projektverwaltung</a:t>
            </a:r>
          </a:p>
          <a:p>
            <a:pPr lvl="1"/>
            <a:r>
              <a:rPr lang="de-DE" smtClean="0"/>
              <a:t>https://www.cryptool.org/trac/CrypTool2/</a:t>
            </a:r>
          </a:p>
          <a:p>
            <a:pPr lvl="1"/>
            <a:r>
              <a:rPr lang="de-DE" smtClean="0"/>
              <a:t>Wiki</a:t>
            </a:r>
          </a:p>
          <a:p>
            <a:pPr lvl="1"/>
            <a:r>
              <a:rPr lang="de-DE" smtClean="0"/>
              <a:t>Bugtracker</a:t>
            </a:r>
          </a:p>
          <a:p>
            <a:r>
              <a:rPr lang="de-DE" smtClean="0"/>
              <a:t>Diskussionsgruppen</a:t>
            </a:r>
          </a:p>
          <a:p>
            <a:pPr lvl="1"/>
            <a:r>
              <a:rPr lang="de-DE" sz="2200" smtClean="0"/>
              <a:t>Skype Chat</a:t>
            </a:r>
          </a:p>
          <a:p>
            <a:pPr lvl="1"/>
            <a:r>
              <a:rPr lang="de-DE" sz="2200" smtClean="0"/>
              <a:t>Mailing-Liste</a:t>
            </a:r>
            <a:endParaRPr lang="de-DE" smtClean="0"/>
          </a:p>
          <a:p>
            <a:pPr lvl="1"/>
            <a:r>
              <a:rPr lang="de-DE" sz="2200" smtClean="0"/>
              <a:t>https://www.cryptool.org/trac/CrypTool2/wiki/DiscussionGroups</a:t>
            </a:r>
          </a:p>
          <a:p>
            <a:r>
              <a:rPr lang="de-DE" sz="3200" smtClean="0"/>
              <a:t>Aktuell ca. 15-20 aktive Entwickler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Mitmachen?</a:t>
            </a:r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57158" y="1196752"/>
            <a:ext cx="8429684" cy="4946892"/>
          </a:xfrm>
        </p:spPr>
        <p:txBody>
          <a:bodyPr/>
          <a:lstStyle/>
          <a:p>
            <a:r>
              <a:rPr lang="de-DE" smtClean="0"/>
              <a:t>Visual Studio Express 2010</a:t>
            </a:r>
          </a:p>
          <a:p>
            <a:r>
              <a:rPr lang="de-DE" smtClean="0"/>
              <a:t>HowTo unter http://cryptool2.vs.uni-due.de/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492896"/>
            <a:ext cx="6108126" cy="379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Mitmachen? (2)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96752"/>
            <a:ext cx="6840760" cy="512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Kryptographisches Toolkit</a:t>
            </a:r>
            <a:endParaRPr lang="de-DE"/>
          </a:p>
        </p:txBody>
      </p:sp>
      <p:sp>
        <p:nvSpPr>
          <p:cNvPr id="18" name="Inhaltsplatzhalt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74FC20-746F-46F2-9603-426750CCA6B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316" y="1285860"/>
            <a:ext cx="8639368" cy="480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4"/>
          <p:cNvSpPr>
            <a:spLocks noGrp="1"/>
          </p:cNvSpPr>
          <p:nvPr>
            <p:ph type="dt" sz="half" idx="14"/>
          </p:nvPr>
        </p:nvSpPr>
        <p:spPr>
          <a:xfrm>
            <a:off x="6184886" y="652381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6"/>
          </p:nvPr>
        </p:nvSpPr>
        <p:spPr>
          <a:xfrm>
            <a:off x="1857348" y="6523810"/>
            <a:ext cx="4286280" cy="365125"/>
          </a:xfrm>
        </p:spPr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Visuelle Programmierung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RSA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933" y="1340769"/>
            <a:ext cx="871813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Diffie-Hellmann-Merkle-Keyexchang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5570" y="1484784"/>
            <a:ext cx="8672861" cy="4407753"/>
          </a:xfr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Visuelle Programmierung</a:t>
            </a:r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Diffie-Hellman-Schlüsselaustausch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PRESEN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13524" y="1196752"/>
            <a:ext cx="6116952" cy="5074344"/>
          </a:xfr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Visualisierung von Algorithmen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PRESENT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nigma-CiphertextOnly-Cryptanalysi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85650" y="1357313"/>
            <a:ext cx="7172701" cy="4786312"/>
          </a:xfr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Kryptoanalyse</a:t>
            </a:r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Enigma Ciphertext-only Attack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Kryptoanalyse (2)</a:t>
            </a:r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Brute-Force-KeySearcher</a:t>
            </a:r>
            <a:endParaRPr lang="de-DE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82" y="1214422"/>
            <a:ext cx="862323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QuadraticSiev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4328" y="1246221"/>
            <a:ext cx="7055344" cy="499109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Kryptoanalyse (3)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Primfaktorzerlegung mit dem Quadratischen Sieb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Verteilte Kryptoanalyse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Peer-to-Peer-verteilter Brute-Force-KeySearcher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August 2010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74FC20-746F-46F2-9603-426750CCA6B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Matthäus Wander</a:t>
            </a:r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653" y="1454768"/>
            <a:ext cx="8047795" cy="449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RNO20WACKER@YFFVKNSFUVWXY5L9" val="3403"/>
</p:tagLst>
</file>

<file path=ppt/theme/theme1.xml><?xml version="1.0" encoding="utf-8"?>
<a:theme xmlns:a="http://schemas.openxmlformats.org/drawingml/2006/main" name="Ct2-VSVorlage">
  <a:themeElements>
    <a:clrScheme name="Cryptool 2 Uniform Colour Scheme">
      <a:dk1>
        <a:srgbClr val="333333"/>
      </a:dk1>
      <a:lt1>
        <a:sysClr val="window" lastClr="FFFFFF"/>
      </a:lt1>
      <a:dk2>
        <a:srgbClr val="002163"/>
      </a:dk2>
      <a:lt2>
        <a:srgbClr val="FFFFFF"/>
      </a:lt2>
      <a:accent1>
        <a:srgbClr val="666666"/>
      </a:accent1>
      <a:accent2>
        <a:srgbClr val="003399"/>
      </a:accent2>
      <a:accent3>
        <a:srgbClr val="B8CBE3"/>
      </a:accent3>
      <a:accent4>
        <a:srgbClr val="D1DDED"/>
      </a:accent4>
      <a:accent5>
        <a:srgbClr val="F9B100"/>
      </a:accent5>
      <a:accent6>
        <a:srgbClr val="FBC94C"/>
      </a:accent6>
      <a:hlink>
        <a:srgbClr val="393C39"/>
      </a:hlink>
      <a:folHlink>
        <a:srgbClr val="66666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Ct2-VSVorlage</Template>
  <TotalTime>0</TotalTime>
  <Words>547</Words>
  <Application>Microsoft Office PowerPoint</Application>
  <PresentationFormat>Bildschirmpräsentation (4:3)</PresentationFormat>
  <Paragraphs>156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Ct2-VSVorlage</vt:lpstr>
      <vt:lpstr>CrypTool 2.0   10. August 2010</vt:lpstr>
      <vt:lpstr>Kryptographisches Toolkit</vt:lpstr>
      <vt:lpstr>Visuelle Programmierung</vt:lpstr>
      <vt:lpstr>Visuelle Programmierung</vt:lpstr>
      <vt:lpstr>Visualisierung von Algorithmen</vt:lpstr>
      <vt:lpstr>Kryptoanalyse</vt:lpstr>
      <vt:lpstr>Kryptoanalyse (2)</vt:lpstr>
      <vt:lpstr>Kryptoanalyse (3)</vt:lpstr>
      <vt:lpstr>Verteilte Kryptoanalyse</vt:lpstr>
      <vt:lpstr>Verteilte Kryptoanalyse (2)</vt:lpstr>
      <vt:lpstr>Eckdaten</vt:lpstr>
      <vt:lpstr>Organisation</vt:lpstr>
      <vt:lpstr>Organisation (2)</vt:lpstr>
      <vt:lpstr>Mitmachen?</vt:lpstr>
      <vt:lpstr>Mitmachen? (2)</vt:lpstr>
    </vt:vector>
  </TitlesOfParts>
  <Company>Universität Duisburg-Essen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Entwicklungen</dc:title>
  <dc:creator>Arno Wacker</dc:creator>
  <cp:lastModifiedBy>Matthäus Wander</cp:lastModifiedBy>
  <cp:revision>164</cp:revision>
  <dcterms:created xsi:type="dcterms:W3CDTF">2009-08-03T19:34:19Z</dcterms:created>
  <dcterms:modified xsi:type="dcterms:W3CDTF">2010-08-24T12:51:13Z</dcterms:modified>
</cp:coreProperties>
</file>