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72" r:id="rId3"/>
    <p:sldId id="257" r:id="rId4"/>
    <p:sldId id="258" r:id="rId5"/>
    <p:sldId id="261" r:id="rId6"/>
    <p:sldId id="262" r:id="rId7"/>
    <p:sldId id="263" r:id="rId8"/>
    <p:sldId id="273" r:id="rId9"/>
    <p:sldId id="264" r:id="rId10"/>
    <p:sldId id="266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jaraiz37@gmail.co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0">
            <a:extLst>
              <a:ext uri="{FF2B5EF4-FFF2-40B4-BE49-F238E27FC236}">
                <a16:creationId xmlns:a16="http://schemas.microsoft.com/office/drawing/2014/main" id="{710875C1-007B-4C82-ABEB-347319FB5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5969525-A75E-4672-8920-1E5CF99BD4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8139"/>
          <a:stretch/>
        </p:blipFill>
        <p:spPr>
          <a:xfrm>
            <a:off x="-3582" y="-2028"/>
            <a:ext cx="12192534" cy="6860027"/>
          </a:xfrm>
          <a:prstGeom prst="rect">
            <a:avLst/>
          </a:prstGeom>
        </p:spPr>
      </p:pic>
      <p:sp>
        <p:nvSpPr>
          <p:cNvPr id="28" name="Rectangle 22">
            <a:extLst>
              <a:ext uri="{FF2B5EF4-FFF2-40B4-BE49-F238E27FC236}">
                <a16:creationId xmlns:a16="http://schemas.microsoft.com/office/drawing/2014/main" id="{F2F14D3C-F5C1-46E0-84D4-C16EC720F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EE18FE-0516-4945-AC47-8C1B434ED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>
            <a:normAutofit/>
          </a:bodyPr>
          <a:lstStyle/>
          <a:p>
            <a:r>
              <a:rPr lang="es-ES"/>
              <a:t>Análisis del impacto del precio del petróleo en el transporte marítimo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CF34FB-BC9A-429E-84A3-C834BDA18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>
            <a:normAutofit/>
          </a:bodyPr>
          <a:lstStyle/>
          <a:p>
            <a:endParaRPr lang="es-ES"/>
          </a:p>
          <a:p>
            <a:r>
              <a:rPr lang="es-ES"/>
              <a:t>Javier Araiz Miranda</a:t>
            </a:r>
          </a:p>
        </p:txBody>
      </p:sp>
      <p:sp>
        <p:nvSpPr>
          <p:cNvPr id="29" name="Rectangle 24">
            <a:extLst>
              <a:ext uri="{FF2B5EF4-FFF2-40B4-BE49-F238E27FC236}">
                <a16:creationId xmlns:a16="http://schemas.microsoft.com/office/drawing/2014/main" id="{B9128101-8127-4BEB-A4BB-3B530DD4F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7188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CCCDCCF-DDE7-4FF9-BA8E-DFD3AC93A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202DF93-E263-4BBF-8A8F-1A50246CA1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"/>
          <a:stretch/>
        </p:blipFill>
        <p:spPr>
          <a:xfrm>
            <a:off x="0" y="0"/>
            <a:ext cx="12435840" cy="685801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2352FE0-ACFA-479E-A574-CED1C035D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7BAAF9-3E6A-4C8A-A530-8D7F6CB1C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s-ES" dirty="0"/>
              <a:t>Volumen de crudo y precio Brent</a:t>
            </a:r>
            <a:br>
              <a:rPr lang="es-ES" dirty="0"/>
            </a:br>
            <a:endParaRPr lang="es-E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1F5979-1992-492E-ABBD-62EBC1016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7CB93F-A0E2-4BBE-B2FC-E93932C7E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Marcador de contenido 13">
            <a:extLst>
              <a:ext uri="{FF2B5EF4-FFF2-40B4-BE49-F238E27FC236}">
                <a16:creationId xmlns:a16="http://schemas.microsoft.com/office/drawing/2014/main" id="{673FB4E7-0180-4D21-8D31-E69299008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92172" y="1123836"/>
            <a:ext cx="6555545" cy="4601183"/>
          </a:xfrm>
        </p:spPr>
      </p:pic>
    </p:spTree>
    <p:extLst>
      <p:ext uri="{BB962C8B-B14F-4D97-AF65-F5344CB8AC3E}">
        <p14:creationId xmlns:p14="http://schemas.microsoft.com/office/powerpoint/2010/main" val="1241028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CCCDCCF-DDE7-4FF9-BA8E-DFD3AC93A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202DF93-E263-4BBF-8A8F-1A50246CA1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"/>
          <a:stretch/>
        </p:blipFill>
        <p:spPr>
          <a:xfrm>
            <a:off x="0" y="0"/>
            <a:ext cx="12435840" cy="685801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2352FE0-ACFA-479E-A574-CED1C035D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7BAAF9-3E6A-4C8A-A530-8D7F6CB1C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s-ES" dirty="0"/>
              <a:t>Correlación volumen de tráfico de mercancías con el precio de Brent</a:t>
            </a:r>
            <a:br>
              <a:rPr lang="es-ES" dirty="0"/>
            </a:br>
            <a:endParaRPr lang="es-E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1F5979-1992-492E-ABBD-62EBC1016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7CB93F-A0E2-4BBE-B2FC-E93932C7E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" name="Marcador de contenido 19">
            <a:extLst>
              <a:ext uri="{FF2B5EF4-FFF2-40B4-BE49-F238E27FC236}">
                <a16:creationId xmlns:a16="http://schemas.microsoft.com/office/drawing/2014/main" id="{253DC56E-EC0F-4C38-B6BB-C590EAFA3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81157" y="1123838"/>
            <a:ext cx="6949440" cy="4601182"/>
          </a:xfrm>
        </p:spPr>
      </p:pic>
    </p:spTree>
    <p:extLst>
      <p:ext uri="{BB962C8B-B14F-4D97-AF65-F5344CB8AC3E}">
        <p14:creationId xmlns:p14="http://schemas.microsoft.com/office/powerpoint/2010/main" val="1072513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CCCDCCF-DDE7-4FF9-BA8E-DFD3AC93A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202DF93-E263-4BBF-8A8F-1A50246CA1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"/>
          <a:stretch/>
        </p:blipFill>
        <p:spPr>
          <a:xfrm>
            <a:off x="0" y="0"/>
            <a:ext cx="12435840" cy="685801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2352FE0-ACFA-479E-A574-CED1C035D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7BAAF9-3E6A-4C8A-A530-8D7F6CB1C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s-ES" dirty="0"/>
              <a:t>Correlación volumen de tráfico de mercancías con el PIB mundial</a:t>
            </a:r>
            <a:br>
              <a:rPr lang="es-ES" dirty="0"/>
            </a:br>
            <a:endParaRPr lang="es-E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1F5979-1992-492E-ABBD-62EBC1016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7CB93F-A0E2-4BBE-B2FC-E93932C7E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89D88051-EF88-48CB-89A8-D98BE12F70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24886" y="1123837"/>
            <a:ext cx="7076049" cy="4812729"/>
          </a:xfrm>
        </p:spPr>
      </p:pic>
    </p:spTree>
    <p:extLst>
      <p:ext uri="{BB962C8B-B14F-4D97-AF65-F5344CB8AC3E}">
        <p14:creationId xmlns:p14="http://schemas.microsoft.com/office/powerpoint/2010/main" val="2373029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CCCDCCF-DDE7-4FF9-BA8E-DFD3AC93A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202DF93-E263-4BBF-8A8F-1A50246CA1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"/>
          <a:stretch/>
        </p:blipFill>
        <p:spPr>
          <a:xfrm>
            <a:off x="0" y="0"/>
            <a:ext cx="12435840" cy="685801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2352FE0-ACFA-479E-A574-CED1C035D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7BAAF9-3E6A-4C8A-A530-8D7F6CB1C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s-ES" dirty="0"/>
              <a:t>Conclusiones</a:t>
            </a:r>
            <a:br>
              <a:rPr lang="es-ES" dirty="0"/>
            </a:br>
            <a:endParaRPr lang="es-E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1F5979-1992-492E-ABBD-62EBC1016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7CB93F-A0E2-4BBE-B2FC-E93932C7E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4E62849A-B4C8-477C-B904-2CA5C9517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Al ser el combustible una parte importante de los costes derivados de viaje, el precio del petróleo tiene un impacto directo sobre el precio de los fletes</a:t>
            </a:r>
          </a:p>
          <a:p>
            <a:endParaRPr lang="es-ES" dirty="0"/>
          </a:p>
          <a:p>
            <a:r>
              <a:rPr lang="es-ES" dirty="0"/>
              <a:t>Se ve una tendencia a usar cada más las economías de escala para minimizar costes por tonelada de mercancía</a:t>
            </a:r>
          </a:p>
          <a:p>
            <a:endParaRPr lang="es-ES" dirty="0"/>
          </a:p>
          <a:p>
            <a:r>
              <a:rPr lang="es-ES" dirty="0"/>
              <a:t>Al afectar al precio de los fletes, el precio del petróleo puede influir ligeramente a la demanda de transporte, pero siempre supeditado a la demanda de mercancías, vinculada al PIB mundial</a:t>
            </a:r>
          </a:p>
        </p:txBody>
      </p:sp>
    </p:spTree>
    <p:extLst>
      <p:ext uri="{BB962C8B-B14F-4D97-AF65-F5344CB8AC3E}">
        <p14:creationId xmlns:p14="http://schemas.microsoft.com/office/powerpoint/2010/main" val="1688632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CCCDCCF-DDE7-4FF9-BA8E-DFD3AC93A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202DF93-E263-4BBF-8A8F-1A50246CA1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"/>
          <a:stretch/>
        </p:blipFill>
        <p:spPr>
          <a:xfrm>
            <a:off x="0" y="0"/>
            <a:ext cx="12435840" cy="685801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2352FE0-ACFA-479E-A574-CED1C035D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7BAAF9-3E6A-4C8A-A530-8D7F6CB1C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s-ES" dirty="0"/>
              <a:t>Gracias por vuestra atención</a:t>
            </a:r>
            <a:br>
              <a:rPr lang="es-ES" dirty="0"/>
            </a:br>
            <a:endParaRPr lang="es-E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1F5979-1992-492E-ABBD-62EBC1016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7CB93F-A0E2-4BBE-B2FC-E93932C7E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4E62849A-B4C8-477C-B904-2CA5C9517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Email : </a:t>
            </a:r>
            <a:r>
              <a:rPr lang="es-ES" dirty="0">
                <a:hlinkClick r:id="rId3"/>
              </a:rPr>
              <a:t>jaraiz37@gmail.com</a:t>
            </a:r>
            <a:endParaRPr lang="es-ES" dirty="0"/>
          </a:p>
          <a:p>
            <a:endParaRPr lang="es-ES" dirty="0"/>
          </a:p>
          <a:p>
            <a:r>
              <a:rPr lang="es-ES" dirty="0"/>
              <a:t>Teléfono de contact0: +34 649967019</a:t>
            </a:r>
          </a:p>
          <a:p>
            <a:endParaRPr lang="es-ES" dirty="0"/>
          </a:p>
          <a:p>
            <a:r>
              <a:rPr lang="es-ES" dirty="0" err="1"/>
              <a:t>Linkedin</a:t>
            </a:r>
            <a:r>
              <a:rPr lang="es-ES" dirty="0"/>
              <a:t>: </a:t>
            </a:r>
            <a:r>
              <a:rPr lang="es-ES" sz="18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https://www.linkedin.com/in/javieraraizmiranda/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101755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CCCDCCF-DDE7-4FF9-BA8E-DFD3AC93A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88E5530-F475-4C60-91E0-0AEE3C5615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8139"/>
          <a:stretch/>
        </p:blipFill>
        <p:spPr>
          <a:xfrm>
            <a:off x="20" y="1"/>
            <a:ext cx="12188932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2352FE0-ACFA-479E-A574-CED1C035D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5746A0-9E06-4C2C-B17D-62C47901C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s-ES" dirty="0"/>
              <a:t>Un poco sobre mi: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1F5979-1992-492E-ABBD-62EBC1016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9CC8BC-414D-4514-BC70-A9FD3C4CF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r>
              <a:rPr lang="es-ES" dirty="0"/>
              <a:t>Grado de derecho y diploma en economía en la Universidad de Navarra</a:t>
            </a:r>
          </a:p>
          <a:p>
            <a:endParaRPr lang="es-ES" dirty="0"/>
          </a:p>
          <a:p>
            <a:r>
              <a:rPr lang="es-ES" dirty="0"/>
              <a:t>Máster en derecho y administración de empresas marítimo portuarias en la Universidad de Deusto</a:t>
            </a:r>
          </a:p>
          <a:p>
            <a:endParaRPr lang="es-ES" dirty="0"/>
          </a:p>
          <a:p>
            <a:r>
              <a:rPr lang="es-ES" dirty="0"/>
              <a:t>Experiencia laboral en empresas transitarias y navieras</a:t>
            </a:r>
          </a:p>
          <a:p>
            <a:endParaRPr lang="es-ES" dirty="0"/>
          </a:p>
          <a:p>
            <a:r>
              <a:rPr lang="es-ES" dirty="0" err="1"/>
              <a:t>Bootcamp</a:t>
            </a:r>
            <a:r>
              <a:rPr lang="es-ES" dirty="0"/>
              <a:t> en Data </a:t>
            </a:r>
            <a:r>
              <a:rPr lang="es-ES" dirty="0" err="1"/>
              <a:t>Science</a:t>
            </a:r>
            <a:r>
              <a:rPr lang="es-ES" dirty="0"/>
              <a:t> </a:t>
            </a:r>
            <a:r>
              <a:rPr lang="es-ES" dirty="0" err="1"/>
              <a:t>TheBridge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pPr marL="457200" indent="-457200">
              <a:buFont typeface="+mj-lt"/>
              <a:buAutoNum type="arabicPeriod"/>
            </a:pPr>
            <a:endParaRPr lang="es-E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7CB93F-A0E2-4BBE-B2FC-E93932C7E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1083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CCCDCCF-DDE7-4FF9-BA8E-DFD3AC93A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88E5530-F475-4C60-91E0-0AEE3C5615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8139"/>
          <a:stretch/>
        </p:blipFill>
        <p:spPr>
          <a:xfrm>
            <a:off x="20" y="1"/>
            <a:ext cx="12188932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2352FE0-ACFA-479E-A574-CED1C035D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5746A0-9E06-4C2C-B17D-62C47901C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s-ES" dirty="0"/>
              <a:t>Objetivos del estudio: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1F5979-1992-492E-ABBD-62EBC1016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9CC8BC-414D-4514-BC70-A9FD3C4CF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Posible relación del precio del petróleo en el sector marítimo a través de los siguientes enfoques :</a:t>
            </a:r>
          </a:p>
          <a:p>
            <a:endParaRPr lang="es-ES" dirty="0"/>
          </a:p>
          <a:p>
            <a:r>
              <a:rPr lang="es-ES" dirty="0"/>
              <a:t>En la evolución del precio de los fletes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 En el comportamiento de la industria: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Demanda 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Crecimiento de la flota</a:t>
            </a:r>
          </a:p>
          <a:p>
            <a:endParaRPr lang="es-ES" dirty="0"/>
          </a:p>
          <a:p>
            <a:endParaRPr lang="es-ES" dirty="0"/>
          </a:p>
          <a:p>
            <a:pPr marL="457200" indent="-457200">
              <a:buFont typeface="+mj-lt"/>
              <a:buAutoNum type="arabicPeriod"/>
            </a:pPr>
            <a:endParaRPr lang="es-E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7CB93F-A0E2-4BBE-B2FC-E93932C7E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9488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CCCDCCF-DDE7-4FF9-BA8E-DFD3AC93A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7AA64F8-F05D-4871-B975-2BC1251188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8139"/>
          <a:stretch/>
        </p:blipFill>
        <p:spPr>
          <a:xfrm>
            <a:off x="20" y="1"/>
            <a:ext cx="12188932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2352FE0-ACFA-479E-A574-CED1C035D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4367FE-4843-4CD3-8387-B0F9F8ECA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s-ES" dirty="0"/>
              <a:t>Estructura de costes del transporte marítimo:</a:t>
            </a:r>
            <a:br>
              <a:rPr lang="es-ES" dirty="0"/>
            </a:br>
            <a:endParaRPr lang="es-E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1F5979-1992-492E-ABBD-62EBC1016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2769F7-0C8D-4748-9103-DE71EA169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/>
          </a:p>
          <a:p>
            <a:r>
              <a:rPr lang="es-ES" dirty="0"/>
              <a:t>Costes Fijos: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CAPEX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OPEX (Tripulación, mantenimiento, seguros…)</a:t>
            </a:r>
          </a:p>
          <a:p>
            <a:pPr marL="457200" indent="-457200">
              <a:buFont typeface="+mj-lt"/>
              <a:buAutoNum type="arabicPeriod"/>
            </a:pPr>
            <a:endParaRPr lang="es-ES" dirty="0"/>
          </a:p>
          <a:p>
            <a:r>
              <a:rPr lang="es-ES" dirty="0"/>
              <a:t>Costes de viaje: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Combustible (Bunkers)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Tarifas portuarias, canales…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Otros </a:t>
            </a:r>
          </a:p>
          <a:p>
            <a:endParaRPr lang="es-E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7CB93F-A0E2-4BBE-B2FC-E93932C7E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0922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CCCDCCF-DDE7-4FF9-BA8E-DFD3AC93A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7AA64F8-F05D-4871-B975-2BC1251188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8139"/>
          <a:stretch/>
        </p:blipFill>
        <p:spPr>
          <a:xfrm>
            <a:off x="-3048" y="46543"/>
            <a:ext cx="12188932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2352FE0-ACFA-479E-A574-CED1C035D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4367FE-4843-4CD3-8387-B0F9F8ECA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s-ES" dirty="0"/>
              <a:t>Comparación entre el </a:t>
            </a:r>
            <a:r>
              <a:rPr lang="es-ES" dirty="0" err="1"/>
              <a:t>Baltic</a:t>
            </a:r>
            <a:r>
              <a:rPr lang="es-ES" dirty="0"/>
              <a:t> </a:t>
            </a:r>
            <a:r>
              <a:rPr lang="es-ES" dirty="0" err="1"/>
              <a:t>Dry</a:t>
            </a:r>
            <a:r>
              <a:rPr lang="es-ES" dirty="0"/>
              <a:t> </a:t>
            </a:r>
            <a:r>
              <a:rPr lang="es-ES" dirty="0" err="1"/>
              <a:t>Index</a:t>
            </a:r>
            <a:r>
              <a:rPr lang="es-ES" dirty="0"/>
              <a:t> y el barril de Brent</a:t>
            </a:r>
            <a:br>
              <a:rPr lang="es-ES" dirty="0"/>
            </a:br>
            <a:endParaRPr lang="es-E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1F5979-1992-492E-ABBD-62EBC1016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2769F7-0C8D-4748-9103-DE71EA169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7CB93F-A0E2-4BBE-B2FC-E93932C7E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C9EE4F8-3CBE-450F-9B59-8A3304051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323" y="1123836"/>
            <a:ext cx="6358597" cy="446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416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CCCDCCF-DDE7-4FF9-BA8E-DFD3AC93A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7AA64F8-F05D-4871-B975-2BC1251188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8139"/>
          <a:stretch/>
        </p:blipFill>
        <p:spPr>
          <a:xfrm>
            <a:off x="20" y="1"/>
            <a:ext cx="12188932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2352FE0-ACFA-479E-A574-CED1C035D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4367FE-4843-4CD3-8387-B0F9F8ECA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s-ES" dirty="0"/>
              <a:t>Evolución de la flota en miles de toneladas métricas de peso muerto</a:t>
            </a:r>
            <a:br>
              <a:rPr lang="es-ES" dirty="0"/>
            </a:br>
            <a:endParaRPr lang="es-E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1F5979-1992-492E-ABBD-62EBC1016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2769F7-0C8D-4748-9103-DE71EA169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7CB93F-A0E2-4BBE-B2FC-E93932C7E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EA48625-3600-4301-B841-B0AA98EB1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490" y="768096"/>
            <a:ext cx="7865836" cy="533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700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CCCDCCF-DDE7-4FF9-BA8E-DFD3AC93A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202DF93-E263-4BBF-8A8F-1A50246CA1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"/>
          <a:stretch/>
        </p:blipFill>
        <p:spPr>
          <a:xfrm>
            <a:off x="0" y="0"/>
            <a:ext cx="12435840" cy="685801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2352FE0-ACFA-479E-A574-CED1C035D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7BAAF9-3E6A-4C8A-A530-8D7F6CB1C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s-ES" dirty="0"/>
              <a:t>Evolución de la flota mercante por número de barcos</a:t>
            </a:r>
            <a:br>
              <a:rPr lang="es-ES" dirty="0"/>
            </a:br>
            <a:endParaRPr lang="es-E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1F5979-1992-492E-ABBD-62EBC1016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Marcador de contenido 5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25A8245B-D30C-44F7-932B-AB77AD42D7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89218" y="768096"/>
            <a:ext cx="7621207" cy="5182538"/>
          </a:xfr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77CB93F-A0E2-4BBE-B2FC-E93932C7E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97117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CCCDCCF-DDE7-4FF9-BA8E-DFD3AC93A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202DF93-E263-4BBF-8A8F-1A50246CA1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"/>
          <a:stretch/>
        </p:blipFill>
        <p:spPr>
          <a:xfrm>
            <a:off x="0" y="0"/>
            <a:ext cx="12435840" cy="685801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2352FE0-ACFA-479E-A574-CED1C035D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7BAAF9-3E6A-4C8A-A530-8D7F6CB1C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s-ES" dirty="0"/>
              <a:t>Evolución de la capacidad media por barco</a:t>
            </a:r>
            <a:br>
              <a:rPr lang="es-ES" dirty="0"/>
            </a:br>
            <a:endParaRPr lang="es-E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1F5979-1992-492E-ABBD-62EBC1016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7CB93F-A0E2-4BBE-B2FC-E93932C7E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DCEEB5EF-D29D-4B8B-BBF2-142759293C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18782" y="1123836"/>
            <a:ext cx="6583680" cy="4601183"/>
          </a:xfrm>
        </p:spPr>
      </p:pic>
    </p:spTree>
    <p:extLst>
      <p:ext uri="{BB962C8B-B14F-4D97-AF65-F5344CB8AC3E}">
        <p14:creationId xmlns:p14="http://schemas.microsoft.com/office/powerpoint/2010/main" val="1327343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CCCDCCF-DDE7-4FF9-BA8E-DFD3AC93A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202DF93-E263-4BBF-8A8F-1A50246CA1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"/>
          <a:stretch/>
        </p:blipFill>
        <p:spPr>
          <a:xfrm>
            <a:off x="0" y="0"/>
            <a:ext cx="12435840" cy="685801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2352FE0-ACFA-479E-A574-CED1C035D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7BAAF9-3E6A-4C8A-A530-8D7F6CB1C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s-ES" dirty="0"/>
              <a:t>Volumen de carga seca y precio Brent</a:t>
            </a:r>
            <a:br>
              <a:rPr lang="es-ES" dirty="0"/>
            </a:br>
            <a:endParaRPr lang="es-E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1F5979-1992-492E-ABBD-62EBC1016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7CB93F-A0E2-4BBE-B2FC-E93932C7E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" name="Marcador de contenido 19">
            <a:extLst>
              <a:ext uri="{FF2B5EF4-FFF2-40B4-BE49-F238E27FC236}">
                <a16:creationId xmlns:a16="http://schemas.microsoft.com/office/drawing/2014/main" id="{89C48D7A-AFEC-4488-A7DD-753B93D92D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65563" y="1123837"/>
            <a:ext cx="6963507" cy="4489172"/>
          </a:xfrm>
        </p:spPr>
      </p:pic>
    </p:spTree>
    <p:extLst>
      <p:ext uri="{BB962C8B-B14F-4D97-AF65-F5344CB8AC3E}">
        <p14:creationId xmlns:p14="http://schemas.microsoft.com/office/powerpoint/2010/main" val="427127038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1092</TotalTime>
  <Words>330</Words>
  <Application>Microsoft Office PowerPoint</Application>
  <PresentationFormat>Panorámica</PresentationFormat>
  <Paragraphs>56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Consolas</vt:lpstr>
      <vt:lpstr>Corbel</vt:lpstr>
      <vt:lpstr>Wingdings 2</vt:lpstr>
      <vt:lpstr>Marco</vt:lpstr>
      <vt:lpstr>Análisis del impacto del precio del petróleo en el transporte marítimo</vt:lpstr>
      <vt:lpstr>Un poco sobre mi:</vt:lpstr>
      <vt:lpstr>Objetivos del estudio:</vt:lpstr>
      <vt:lpstr>Estructura de costes del transporte marítimo: </vt:lpstr>
      <vt:lpstr>Comparación entre el Baltic Dry Index y el barril de Brent </vt:lpstr>
      <vt:lpstr>Evolución de la flota en miles de toneladas métricas de peso muerto </vt:lpstr>
      <vt:lpstr>Evolución de la flota mercante por número de barcos </vt:lpstr>
      <vt:lpstr>Evolución de la capacidad media por barco </vt:lpstr>
      <vt:lpstr>Volumen de carga seca y precio Brent </vt:lpstr>
      <vt:lpstr>Volumen de crudo y precio Brent </vt:lpstr>
      <vt:lpstr>Correlación volumen de tráfico de mercancías con el precio de Brent </vt:lpstr>
      <vt:lpstr>Correlación volumen de tráfico de mercancías con el PIB mundial </vt:lpstr>
      <vt:lpstr>Conclusiones </vt:lpstr>
      <vt:lpstr>Gracias por vuestra atención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del impacto del precio del petróleo en el transporte marítimo</dc:title>
  <dc:creator>Javier Araiz Miranda</dc:creator>
  <cp:lastModifiedBy>Javier Araiz Miranda</cp:lastModifiedBy>
  <cp:revision>20</cp:revision>
  <dcterms:created xsi:type="dcterms:W3CDTF">2021-06-01T17:00:22Z</dcterms:created>
  <dcterms:modified xsi:type="dcterms:W3CDTF">2021-06-02T17:22:55Z</dcterms:modified>
</cp:coreProperties>
</file>