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2" r:id="rId3"/>
    <p:sldId id="257" r:id="rId4"/>
    <p:sldId id="258" r:id="rId5"/>
    <p:sldId id="261" r:id="rId6"/>
    <p:sldId id="262" r:id="rId7"/>
    <p:sldId id="263" r:id="rId8"/>
    <p:sldId id="273" r:id="rId9"/>
    <p:sldId id="264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araiz37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710875C1-007B-4C82-ABEB-347319FB5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969525-A75E-4672-8920-1E5CF99BD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139"/>
          <a:stretch/>
        </p:blipFill>
        <p:spPr>
          <a:xfrm>
            <a:off x="-3582" y="-2028"/>
            <a:ext cx="12192534" cy="6860027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F2F14D3C-F5C1-46E0-84D4-C16EC720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EE18FE-0516-4945-AC47-8C1B434E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s-ES"/>
              <a:t>Análisis del impacto del precio del petróleo en el transporte marítimo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F34FB-BC9A-429E-84A3-C834BDA18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endParaRPr lang="es-ES"/>
          </a:p>
          <a:p>
            <a:r>
              <a:rPr lang="es-ES"/>
              <a:t>Javier Araiz Miranda</a:t>
            </a: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B9128101-8127-4BEB-A4BB-3B530DD4F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718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Volumen de crudo y precio Brent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673FB4E7-0180-4D21-8D31-E69299008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2172" y="1123836"/>
            <a:ext cx="6555545" cy="4601183"/>
          </a:xfrm>
        </p:spPr>
      </p:pic>
    </p:spTree>
    <p:extLst>
      <p:ext uri="{BB962C8B-B14F-4D97-AF65-F5344CB8AC3E}">
        <p14:creationId xmlns:p14="http://schemas.microsoft.com/office/powerpoint/2010/main" val="124102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Correlación volumen de tráfico de mercancías con el precio de Brent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253DC56E-EC0F-4C38-B6BB-C590EAFA3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1157" y="1123838"/>
            <a:ext cx="6949440" cy="4601182"/>
          </a:xfrm>
        </p:spPr>
      </p:pic>
    </p:spTree>
    <p:extLst>
      <p:ext uri="{BB962C8B-B14F-4D97-AF65-F5344CB8AC3E}">
        <p14:creationId xmlns:p14="http://schemas.microsoft.com/office/powerpoint/2010/main" val="107251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Correlación volumen de tráfico de mercancías con el PIB mundial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9D88051-EF88-48CB-89A8-D98BE12F7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4886" y="1123837"/>
            <a:ext cx="7076049" cy="4812729"/>
          </a:xfrm>
        </p:spPr>
      </p:pic>
    </p:spTree>
    <p:extLst>
      <p:ext uri="{BB962C8B-B14F-4D97-AF65-F5344CB8AC3E}">
        <p14:creationId xmlns:p14="http://schemas.microsoft.com/office/powerpoint/2010/main" val="237302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Conclusiones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E62849A-B4C8-477C-B904-2CA5C951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ser el combustible una parte importante de los costes derivados de viaje, el precio del petróleo tiene un impacto directo sobre el precio de los fletes</a:t>
            </a:r>
          </a:p>
          <a:p>
            <a:endParaRPr lang="es-ES" dirty="0"/>
          </a:p>
          <a:p>
            <a:r>
              <a:rPr lang="es-ES" dirty="0"/>
              <a:t>Se ve una tendencia a usar cada más las economías de escala para minimizar costes por tonelada de mercancía</a:t>
            </a:r>
          </a:p>
          <a:p>
            <a:endParaRPr lang="es-ES" dirty="0"/>
          </a:p>
          <a:p>
            <a:r>
              <a:rPr lang="es-ES" dirty="0"/>
              <a:t>Al afectar al precio de los fletes, el precio del petróleo puede influir ligeramente a la demanda de transporte, pero siempre supeditado a la demanda de mercancías, vinculada al PIB mundial</a:t>
            </a:r>
          </a:p>
        </p:txBody>
      </p:sp>
    </p:spTree>
    <p:extLst>
      <p:ext uri="{BB962C8B-B14F-4D97-AF65-F5344CB8AC3E}">
        <p14:creationId xmlns:p14="http://schemas.microsoft.com/office/powerpoint/2010/main" val="168863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Gracias por vuestra atención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E62849A-B4C8-477C-B904-2CA5C951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Email : </a:t>
            </a:r>
            <a:r>
              <a:rPr lang="es-ES" dirty="0">
                <a:hlinkClick r:id="rId3"/>
              </a:rPr>
              <a:t>jaraiz37@gmail.com</a:t>
            </a:r>
            <a:endParaRPr lang="es-ES" dirty="0"/>
          </a:p>
          <a:p>
            <a:endParaRPr lang="es-ES" dirty="0"/>
          </a:p>
          <a:p>
            <a:r>
              <a:rPr lang="es-ES" dirty="0"/>
              <a:t>Teléfono de contact0: +34 649967019</a:t>
            </a:r>
          </a:p>
          <a:p>
            <a:endParaRPr lang="es-ES" dirty="0"/>
          </a:p>
          <a:p>
            <a:r>
              <a:rPr lang="es-ES" dirty="0" err="1"/>
              <a:t>Linkedin</a:t>
            </a:r>
            <a:r>
              <a:rPr lang="es-ES" dirty="0"/>
              <a:t>: </a:t>
            </a:r>
            <a:r>
              <a:rPr lang="es-E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https://www.linkedin.com/in/javieraraizmiranda/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0175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8E5530-F475-4C60-91E0-0AEE3C561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139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5746A0-9E06-4C2C-B17D-62C47901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Un poco sobre mi: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CC8BC-414D-4514-BC70-A9FD3C4C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s-ES" dirty="0"/>
              <a:t>Grado de derecho y diploma en economía en la Universidad de Navarra</a:t>
            </a:r>
          </a:p>
          <a:p>
            <a:endParaRPr lang="es-ES" dirty="0"/>
          </a:p>
          <a:p>
            <a:r>
              <a:rPr lang="es-ES" dirty="0"/>
              <a:t>Máster en derecho y administración de empresas marítimo portuarias en la Universidad de Deusto</a:t>
            </a:r>
          </a:p>
          <a:p>
            <a:endParaRPr lang="es-ES" dirty="0"/>
          </a:p>
          <a:p>
            <a:r>
              <a:rPr lang="es-ES" dirty="0"/>
              <a:t>Experiencia laboral en empresas transitarias y navieras</a:t>
            </a:r>
          </a:p>
          <a:p>
            <a:endParaRPr lang="es-ES" dirty="0"/>
          </a:p>
          <a:p>
            <a:r>
              <a:rPr lang="es-ES" dirty="0" err="1"/>
              <a:t>Bootcamp</a:t>
            </a:r>
            <a:r>
              <a:rPr lang="es-ES" dirty="0"/>
              <a:t> en 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TheBridge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10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8E5530-F475-4C60-91E0-0AEE3C561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139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5746A0-9E06-4C2C-B17D-62C47901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Objetivos del estudio: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CC8BC-414D-4514-BC70-A9FD3C4C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Posible relación del precio del petróleo en el sector marítimo a través de los siguientes enfoques :</a:t>
            </a:r>
          </a:p>
          <a:p>
            <a:endParaRPr lang="es-ES" dirty="0"/>
          </a:p>
          <a:p>
            <a:r>
              <a:rPr lang="es-ES" dirty="0"/>
              <a:t>En la evolución del precio de los fletes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En el comportamiento de la industria: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Demanda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Crecimiento de la flota</a:t>
            </a:r>
          </a:p>
          <a:p>
            <a:endParaRPr lang="es-ES" dirty="0"/>
          </a:p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48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AA64F8-F05D-4871-B975-2BC125118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139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367FE-4843-4CD3-8387-B0F9F8EC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Estructura de costes del transporte marítimo:</a:t>
            </a:r>
            <a:br>
              <a:rPr lang="es-ES" dirty="0"/>
            </a:b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769F7-0C8D-4748-9103-DE71EA16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Costes Fijos: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CAPEX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OPEX (Tripulación, mantenimiento, seguros…)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r>
              <a:rPr lang="es-ES" dirty="0"/>
              <a:t>Costes de viaje: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Combustible (Bunkers)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Tarifas portuarias, canales…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Otros </a:t>
            </a:r>
          </a:p>
          <a:p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92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AA64F8-F05D-4871-B975-2BC125118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139"/>
          <a:stretch/>
        </p:blipFill>
        <p:spPr>
          <a:xfrm>
            <a:off x="-3048" y="46543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367FE-4843-4CD3-8387-B0F9F8EC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Comparación entre el </a:t>
            </a:r>
            <a:r>
              <a:rPr lang="es-ES" dirty="0" err="1"/>
              <a:t>Baltic</a:t>
            </a:r>
            <a:r>
              <a:rPr lang="es-ES" dirty="0"/>
              <a:t> </a:t>
            </a:r>
            <a:r>
              <a:rPr lang="es-ES" dirty="0" err="1"/>
              <a:t>Dry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y el barril de Brent</a:t>
            </a:r>
            <a:br>
              <a:rPr lang="es-ES" dirty="0"/>
            </a:b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769F7-0C8D-4748-9103-DE71EA16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9EE4F8-3CBE-450F-9B59-8A330405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23" y="1123836"/>
            <a:ext cx="6358597" cy="44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1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AA64F8-F05D-4871-B975-2BC125118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139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4367FE-4843-4CD3-8387-B0F9F8EC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Evolución de la flota en miles de toneladas métricas de peso muerto</a:t>
            </a:r>
            <a:br>
              <a:rPr lang="es-ES" dirty="0"/>
            </a:b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769F7-0C8D-4748-9103-DE71EA16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EA48625-3600-4301-B841-B0AA98EB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90" y="768096"/>
            <a:ext cx="7865836" cy="53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0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Evolución de la flota mercante por número de barcos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Marcador de contenido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5A8245B-D30C-44F7-932B-AB77AD42D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9218" y="768096"/>
            <a:ext cx="7621207" cy="5182538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711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Evolución de la capacidad media por barco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CEEB5EF-D29D-4B8B-BBF2-142759293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8782" y="1123836"/>
            <a:ext cx="6583680" cy="4601183"/>
          </a:xfrm>
        </p:spPr>
      </p:pic>
    </p:spTree>
    <p:extLst>
      <p:ext uri="{BB962C8B-B14F-4D97-AF65-F5344CB8AC3E}">
        <p14:creationId xmlns:p14="http://schemas.microsoft.com/office/powerpoint/2010/main" val="132734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2DF93-E263-4BBF-8A8F-1A50246C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0" y="0"/>
            <a:ext cx="12435840" cy="6858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BAAF9-3E6A-4C8A-A530-8D7F6CB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ES" dirty="0"/>
              <a:t>Volumen de carga seca y precio Brent</a:t>
            </a:r>
            <a:br>
              <a:rPr lang="es-ES" dirty="0"/>
            </a:b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89C48D7A-AFEC-4488-A7DD-753B93D92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5563" y="1123837"/>
            <a:ext cx="6963507" cy="4489172"/>
          </a:xfrm>
        </p:spPr>
      </p:pic>
    </p:spTree>
    <p:extLst>
      <p:ext uri="{BB962C8B-B14F-4D97-AF65-F5344CB8AC3E}">
        <p14:creationId xmlns:p14="http://schemas.microsoft.com/office/powerpoint/2010/main" val="42712703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1091</TotalTime>
  <Words>330</Words>
  <Application>Microsoft Office PowerPoint</Application>
  <PresentationFormat>Panorámica</PresentationFormat>
  <Paragraphs>56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Consolas</vt:lpstr>
      <vt:lpstr>Corbel</vt:lpstr>
      <vt:lpstr>Wingdings 2</vt:lpstr>
      <vt:lpstr>Marco</vt:lpstr>
      <vt:lpstr>Análisis del impacto del precio del petróleo en el transporte marítimo</vt:lpstr>
      <vt:lpstr>Un poco sobre mi:</vt:lpstr>
      <vt:lpstr>Objetivos del estudio:</vt:lpstr>
      <vt:lpstr>Estructura de costes del transporte marítimo: </vt:lpstr>
      <vt:lpstr>Comparación entre el Baltic Dry Index y el barril de Brent </vt:lpstr>
      <vt:lpstr>Evolución de la flota en miles de toneladas métricas de peso muerto </vt:lpstr>
      <vt:lpstr>Evolución de la flota mercante por número de barcos </vt:lpstr>
      <vt:lpstr>Evolución de la capacidad media por barco </vt:lpstr>
      <vt:lpstr>Volumen de carga seca y precio Brent </vt:lpstr>
      <vt:lpstr>Volumen de crudo y precio Brent </vt:lpstr>
      <vt:lpstr>Correlación volumen de tráfico de mercancías con el precio de Brent </vt:lpstr>
      <vt:lpstr>Correlación volumen de tráfico de mercancías con el PIB mundial </vt:lpstr>
      <vt:lpstr>Conclusiones </vt:lpstr>
      <vt:lpstr>Gracias por vuestra atención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impacto del precio del petróleo en el transporte marítimo</dc:title>
  <dc:creator>Javier Araiz Miranda</dc:creator>
  <cp:lastModifiedBy>Javier Araiz Miranda</cp:lastModifiedBy>
  <cp:revision>20</cp:revision>
  <dcterms:created xsi:type="dcterms:W3CDTF">2021-06-01T17:00:22Z</dcterms:created>
  <dcterms:modified xsi:type="dcterms:W3CDTF">2021-06-02T17:22:27Z</dcterms:modified>
</cp:coreProperties>
</file>