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HMajTA/REk7BRz777hzkq6TBe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90ae6b16a_3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a90ae6b16a_3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199e5868a_0_7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b199e5868a_0_7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199e5868a_0_7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b199e5868a_0_7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161a0168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161a0168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b161a01689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90ae6b16a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90ae6b16a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a90ae6b16a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90ae6b16a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a90ae6b16a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90ae6b16a_1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90ae6b16a_1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a90ae6b16a_1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90ae6b16a_1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90ae6b16a_1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a90ae6b16a_1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90ae6b16a_1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90ae6b16a_1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a90ae6b16a_1_2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90ae6b16a_1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90ae6b16a_1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a90ae6b16a_1_2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90ae6b16a_1_3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90ae6b16a_1_3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a90ae6b16a_1_3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90ae6b16a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90ae6b16a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a90ae6b16a_2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90ae6b16a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90ae6b16a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90ae6b16a_3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a90ae6b16a_3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b199e5868a_0_678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gb199e5868a_0_678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" name="Google Shape;16;gb199e5868a_0_678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7" name="Google Shape;17;gb199e5868a_0_67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gb199e5868a_0_67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gb199e5868a_0_678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20" name="Google Shape;20;gb199e5868a_0_67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gb199e5868a_0_67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gb199e5868a_0_678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gb199e5868a_0_678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gb199e5868a_0_6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199e5868a_0_72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b199e5868a_0_724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gb199e5868a_0_724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" name="Google Shape;63;gb199e5868a_0_7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199e5868a_0_7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199e5868a_0_7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8" name="Google Shape;68;gb199e5868a_0_7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gb199e5868a_0_7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b199e5868a_0_7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b199e5868a_0_7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b199e5868a_0_690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b199e5868a_0_690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gb199e5868a_0_6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199e5868a_0_69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b199e5868a_0_69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gb199e5868a_0_694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gb199e5868a_0_6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b199e5868a_0_699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gb199e5868a_0_699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b199e5868a_0_699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gb199e5868a_0_6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b199e5868a_0_70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gb199e5868a_0_7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199e5868a_0_70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4" name="Google Shape;44;gb199e5868a_0_70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gb199e5868a_0_70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199e5868a_0_711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b199e5868a_0_7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199e5868a_0_7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gb199e5868a_0_71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b199e5868a_0_714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3" name="Google Shape;53;gb199e5868a_0_714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gb199e5868a_0_71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gb199e5868a_0_7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199e5868a_0_721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Google Shape;58;gb199e5868a_0_7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199e5868a_0_67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Google Shape;11;gb199e5868a_0_674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gb199e5868a_0_6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nnx.ai/index.html" TargetMode="External"/><Relationship Id="rId4" Type="http://schemas.openxmlformats.org/officeDocument/2006/relationships/hyperlink" Target="https://onnx.ai/get-started.html" TargetMode="External"/><Relationship Id="rId5" Type="http://schemas.openxmlformats.org/officeDocument/2006/relationships/hyperlink" Target="https://github.com/onnx/onnx/blob/master/docs/ONNXIFI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1524000" y="22351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Calibri"/>
              <a:buNone/>
            </a:pPr>
            <a:r>
              <a:rPr lang="en-US" sz="4020"/>
              <a:t>CS478 Assignment4</a:t>
            </a:r>
            <a:endParaRPr sz="40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Calibri"/>
              <a:buNone/>
            </a:pPr>
            <a:r>
              <a:t/>
            </a:r>
            <a:endParaRPr sz="43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Calibri"/>
              <a:buNone/>
            </a:pPr>
            <a:r>
              <a:rPr lang="en-US" sz="4820"/>
              <a:t>ONNX</a:t>
            </a:r>
            <a:br>
              <a:rPr lang="en-US" sz="4320"/>
            </a:br>
            <a:br>
              <a:rPr lang="en-US" sz="2880"/>
            </a:br>
            <a:r>
              <a:rPr lang="en-US" sz="4320"/>
              <a:t> </a:t>
            </a:r>
            <a:endParaRPr/>
          </a:p>
        </p:txBody>
      </p:sp>
      <p:sp>
        <p:nvSpPr>
          <p:cNvPr id="77" name="Google Shape;77;p1"/>
          <p:cNvSpPr txBox="1"/>
          <p:nvPr>
            <p:ph idx="1" type="subTitle"/>
          </p:nvPr>
        </p:nvSpPr>
        <p:spPr>
          <a:xfrm>
            <a:off x="1524000" y="3602038"/>
            <a:ext cx="91440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Dec 15</a:t>
            </a:r>
            <a:r>
              <a:rPr baseline="30000" lang="en-US" sz="3200"/>
              <a:t>th</a:t>
            </a:r>
            <a:r>
              <a:rPr lang="en-US" sz="3200"/>
              <a:t>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90ae6b16a_3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Machine Learning Aspects- Inference</a:t>
            </a:r>
            <a:endParaRPr/>
          </a:p>
        </p:txBody>
      </p:sp>
      <p:sp>
        <p:nvSpPr>
          <p:cNvPr descr="FloydHub" id="139" name="Google Shape;139;ga90ae6b16a_3_1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a90ae6b16a_3_13"/>
          <p:cNvSpPr txBox="1"/>
          <p:nvPr>
            <p:ph idx="1" type="body"/>
          </p:nvPr>
        </p:nvSpPr>
        <p:spPr>
          <a:xfrm>
            <a:off x="838200" y="1611311"/>
            <a:ext cx="11025600" cy="5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ONNX Runtime is a cross-platform inferencing and training accelerator compatible with many popular Machine Learning or Deep neural networks, including PyTorch, TensorFlow/Keras, scikit-learn, and many more.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Benefits from ONNX Runtime include the following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Char char="●"/>
            </a:pPr>
            <a:r>
              <a:rPr lang="en-US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Improve inference performance for a wide variety of ML models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Char char="●"/>
            </a:pPr>
            <a:r>
              <a:rPr lang="en-US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 time and cost of training large models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Char char="●"/>
            </a:pPr>
            <a:r>
              <a:rPr lang="en-US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 in Python but deploy into a C#/C++/Java app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Char char="●"/>
            </a:pPr>
            <a:r>
              <a:rPr lang="en-US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Run on different hardware and operating systems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Char char="●"/>
            </a:pPr>
            <a:r>
              <a:rPr lang="en-US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Support models created in several different frameworks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12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Aspects</a:t>
            </a:r>
            <a:endParaRPr/>
          </a:p>
        </p:txBody>
      </p:sp>
      <p:sp>
        <p:nvSpPr>
          <p:cNvPr descr="FloydHub" id="146" name="Google Shape;146;p7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583225" y="1690711"/>
            <a:ext cx="11025600" cy="5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ONNX is supported by various Architectures/Languages/Providers such as: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Operating System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Windows, Linux and Mac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Language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Python(3.5 to 3.7), C++, C#, C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Architecture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x64, x86, ARM64, ARM32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Hardware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DefaultCPU, CUDA, TensorRT, DirectML, MKL-DNN, MKL-ML, nGraph, NUPHAR, OpenVINO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199e5868a_0_7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Aspects- Design Principles</a:t>
            </a:r>
            <a:endParaRPr/>
          </a:p>
        </p:txBody>
      </p:sp>
      <p:sp>
        <p:nvSpPr>
          <p:cNvPr descr="FloydHub" id="153" name="Google Shape;153;gb199e5868a_0_74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b199e5868a_0_743"/>
          <p:cNvSpPr txBox="1"/>
          <p:nvPr>
            <p:ph idx="1" type="body"/>
          </p:nvPr>
        </p:nvSpPr>
        <p:spPr>
          <a:xfrm>
            <a:off x="583200" y="1690836"/>
            <a:ext cx="11025600" cy="5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Supports both DNN and </a:t>
            </a:r>
            <a:r>
              <a:rPr lang="en-US"/>
              <a:t>Traditional</a:t>
            </a:r>
            <a:r>
              <a:rPr lang="en-US"/>
              <a:t> Machine Learning.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Interoperable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Backward Compatible - Important for production usage.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Compact and cross-platform representation for serialization.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ONNX specifications consist of the following: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definition of an extensible computation graph model.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Definitions of standard data types.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Definition of built-in operators( which belong to a versioned operator set).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199e5868a_0_737"/>
          <p:cNvSpPr txBox="1"/>
          <p:nvPr>
            <p:ph type="title"/>
          </p:nvPr>
        </p:nvSpPr>
        <p:spPr>
          <a:xfrm>
            <a:off x="838200" y="2205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Aspects- Architecture</a:t>
            </a:r>
            <a:endParaRPr/>
          </a:p>
        </p:txBody>
      </p:sp>
      <p:sp>
        <p:nvSpPr>
          <p:cNvPr descr="FloydHub" id="160" name="Google Shape;160;gb199e5868a_0_737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b199e5868a_0_737"/>
          <p:cNvSpPr txBox="1"/>
          <p:nvPr>
            <p:ph idx="1" type="body"/>
          </p:nvPr>
        </p:nvSpPr>
        <p:spPr>
          <a:xfrm>
            <a:off x="519550" y="1335599"/>
            <a:ext cx="11025600" cy="53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ONNX architecture, the nodes architecture is very much similar to a structure of Convolutional Neural Network. The basic components are as follows: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Model</a:t>
            </a:r>
            <a:endParaRPr>
              <a:solidFill>
                <a:schemeClr val="accent1"/>
              </a:solidFill>
            </a:endParaRPr>
          </a:p>
          <a:p>
            <a:pPr indent="-228600" lvl="0" marL="400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Version Information - Producer to keep track of which version of the model we are producing at different time.</a:t>
            </a:r>
            <a:endParaRPr/>
          </a:p>
          <a:p>
            <a:pPr indent="-228600" lvl="0" marL="400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Metadata associated with the model</a:t>
            </a:r>
            <a:endParaRPr/>
          </a:p>
          <a:p>
            <a:pPr indent="-228600" lvl="0" marL="400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Acyclic computation dataflow graph which is the important part consisting of inputs, outputs, names of the graphs and the list of computational nodes.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Graph</a:t>
            </a:r>
            <a:endParaRPr>
              <a:solidFill>
                <a:schemeClr val="accent1"/>
              </a:solidFill>
            </a:endParaRPr>
          </a:p>
          <a:p>
            <a:pPr indent="-228600" lvl="0" marL="400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Inputs and Outputs</a:t>
            </a:r>
            <a:endParaRPr/>
          </a:p>
          <a:p>
            <a:pPr indent="-228600" lvl="0" marL="400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List of computational nodes</a:t>
            </a:r>
            <a:endParaRPr/>
          </a:p>
          <a:p>
            <a:pPr indent="-228600" lvl="0" marL="400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Graph name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161a01689_0_2"/>
          <p:cNvSpPr txBox="1"/>
          <p:nvPr/>
        </p:nvSpPr>
        <p:spPr>
          <a:xfrm>
            <a:off x="337800" y="429175"/>
            <a:ext cx="11516400" cy="6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Computation Node</a:t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Zero or more I/p of defined types.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Operator.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Operator parameter.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Basically, the models are collection of graphs and graphs are collection of several computational nodes.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Every node here is self-sustained. It actually provides operators. Each operator is mapped to a deep learning conventions.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b161a01689_0_2"/>
          <p:cNvSpPr txBox="1"/>
          <p:nvPr>
            <p:ph type="title"/>
          </p:nvPr>
        </p:nvSpPr>
        <p:spPr>
          <a:xfrm>
            <a:off x="838200" y="2205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Aspects- Architecture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90ae6b16a_3_0"/>
          <p:cNvSpPr txBox="1"/>
          <p:nvPr/>
        </p:nvSpPr>
        <p:spPr>
          <a:xfrm>
            <a:off x="337800" y="800675"/>
            <a:ext cx="11516400" cy="6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User Interface</a:t>
            </a:r>
            <a:endParaRPr b="1"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434343"/>
                </a:solidFill>
              </a:rPr>
              <a:t>For the UI in ONNX developers can use </a:t>
            </a:r>
            <a:r>
              <a:rPr lang="en-US" sz="2100">
                <a:solidFill>
                  <a:srgbClr val="434343"/>
                </a:solidFill>
                <a:highlight>
                  <a:srgbClr val="FFFFFF"/>
                </a:highlight>
              </a:rPr>
              <a:t>ONNXIFI which is the Interface for Framework Integration.</a:t>
            </a:r>
            <a:r>
              <a:rPr lang="en-US" sz="2100">
                <a:solidFill>
                  <a:srgbClr val="434343"/>
                </a:solidFill>
              </a:rPr>
              <a:t> </a:t>
            </a:r>
            <a:r>
              <a:rPr lang="en-US" sz="2100">
                <a:solidFill>
                  <a:srgbClr val="434343"/>
                </a:solidFill>
                <a:highlight>
                  <a:srgbClr val="FFFFFF"/>
                </a:highlight>
              </a:rPr>
              <a:t>ONNXIFI is a cross-platform API for loading and executing ONNX graphs on optimized backends. </a:t>
            </a:r>
            <a:endParaRPr sz="21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chemeClr val="accent1"/>
                </a:solidFill>
              </a:rPr>
              <a:t>core features</a:t>
            </a:r>
            <a:endParaRPr b="1" sz="2200" u="sng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en-US" sz="2100">
                <a:solidFill>
                  <a:srgbClr val="434343"/>
                </a:solidFill>
              </a:rPr>
              <a:t>Standardized interface for neural network inference on special-purpose accelerators (NPUs), CPUs, GPUs, DSPs, and FPGAs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en-US" sz="2100">
                <a:solidFill>
                  <a:srgbClr val="434343"/>
                </a:solidFill>
              </a:rPr>
              <a:t>Based on widely supported technologies</a:t>
            </a:r>
            <a:endParaRPr sz="2100">
              <a:solidFill>
                <a:srgbClr val="434343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○"/>
            </a:pPr>
            <a:r>
              <a:rPr lang="en-US" sz="2100">
                <a:solidFill>
                  <a:srgbClr val="434343"/>
                </a:solidFill>
              </a:rPr>
              <a:t>C API for function calls</a:t>
            </a:r>
            <a:endParaRPr sz="2100">
              <a:solidFill>
                <a:srgbClr val="434343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○"/>
            </a:pPr>
            <a:r>
              <a:rPr lang="en-US" sz="2100">
                <a:solidFill>
                  <a:srgbClr val="434343"/>
                </a:solidFill>
              </a:rPr>
              <a:t>ONNX format for passing model graphs</a:t>
            </a:r>
            <a:endParaRPr sz="2100">
              <a:solidFill>
                <a:srgbClr val="434343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○"/>
            </a:pPr>
            <a:r>
              <a:rPr lang="en-US" sz="2100">
                <a:solidFill>
                  <a:srgbClr val="434343"/>
                </a:solidFill>
              </a:rPr>
              <a:t>NCHW tensor layout for passing inputs and outputs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en-US" sz="2100">
                <a:solidFill>
                  <a:srgbClr val="434343"/>
                </a:solidFill>
              </a:rPr>
              <a:t>Dynamic discovery of available backends for model execution</a:t>
            </a:r>
            <a:endParaRPr sz="2100">
              <a:solidFill>
                <a:srgbClr val="434343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○"/>
            </a:pPr>
            <a:r>
              <a:rPr lang="en-US" sz="2100">
                <a:solidFill>
                  <a:srgbClr val="434343"/>
                </a:solidFill>
              </a:rPr>
              <a:t>Multiple backends from different vendors can co-exist on the same system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en-US" sz="2100">
                <a:solidFill>
                  <a:srgbClr val="434343"/>
                </a:solidFill>
              </a:rPr>
              <a:t>Dynamic discovery of supported ONNX Operators on each backend</a:t>
            </a:r>
            <a:endParaRPr sz="2100">
              <a:solidFill>
                <a:srgbClr val="434343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a90ae6b16a_3_0"/>
          <p:cNvSpPr txBox="1"/>
          <p:nvPr>
            <p:ph type="title"/>
          </p:nvPr>
        </p:nvSpPr>
        <p:spPr>
          <a:xfrm>
            <a:off x="838200" y="-114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Aspects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Tests/Demo</a:t>
            </a:r>
            <a:endParaRPr/>
          </a:p>
        </p:txBody>
      </p:sp>
      <p:sp>
        <p:nvSpPr>
          <p:cNvPr descr="FloydHub" id="181" name="Google Shape;181;p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/>
          <p:nvPr>
            <p:ph idx="1" type="body"/>
          </p:nvPr>
        </p:nvSpPr>
        <p:spPr>
          <a:xfrm>
            <a:off x="838200" y="1611311"/>
            <a:ext cx="11025554" cy="5000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Tests you have done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Screen Capture Images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90ae6b16a_1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Sklearn to ONNX</a:t>
            </a:r>
            <a:endParaRPr/>
          </a:p>
        </p:txBody>
      </p:sp>
      <p:sp>
        <p:nvSpPr>
          <p:cNvPr descr="FloydHub" id="188" name="Google Shape;188;ga90ae6b16a_1_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a90ae6b16a_1_6"/>
          <p:cNvSpPr txBox="1"/>
          <p:nvPr>
            <p:ph idx="1" type="body"/>
          </p:nvPr>
        </p:nvSpPr>
        <p:spPr>
          <a:xfrm>
            <a:off x="838200" y="1611311"/>
            <a:ext cx="11025600" cy="5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190" name="Google Shape;190;ga90ae6b16a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300" y="1292200"/>
            <a:ext cx="6679425" cy="54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90ae6b16a_1_7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Sklearn to ONNX</a:t>
            </a:r>
            <a:endParaRPr/>
          </a:p>
        </p:txBody>
      </p:sp>
      <p:sp>
        <p:nvSpPr>
          <p:cNvPr id="197" name="Google Shape;197;ga90ae6b16a_1_7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/>
              <a:t>Simple!</a:t>
            </a:r>
            <a:endParaRPr/>
          </a:p>
        </p:txBody>
      </p:sp>
      <p:pic>
        <p:nvPicPr>
          <p:cNvPr id="198" name="Google Shape;198;ga90ae6b16a_1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2309675"/>
            <a:ext cx="87630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90ae6b16a_1_1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ONNX Runtime for testing</a:t>
            </a:r>
            <a:endParaRPr/>
          </a:p>
        </p:txBody>
      </p:sp>
      <p:sp>
        <p:nvSpPr>
          <p:cNvPr id="205" name="Google Shape;205;ga90ae6b16a_1_1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ga90ae6b16a_1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88" y="1825625"/>
            <a:ext cx="90392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</a:t>
            </a:r>
            <a:endParaRPr/>
          </a:p>
        </p:txBody>
      </p:sp>
      <p:sp>
        <p:nvSpPr>
          <p:cNvPr descr="FloydHub" id="83" name="Google Shape;83;p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 txBox="1"/>
          <p:nvPr>
            <p:ph idx="1" type="body"/>
          </p:nvPr>
        </p:nvSpPr>
        <p:spPr>
          <a:xfrm>
            <a:off x="583200" y="1485025"/>
            <a:ext cx="11025600" cy="51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 sz="3200"/>
              <a:t>Project Name</a:t>
            </a:r>
            <a:endParaRPr/>
          </a:p>
          <a:p>
            <a:pPr indent="0" lvl="0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2667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b="1" lang="en-US" sz="2400"/>
              <a:t>ONNX (Open Neural Network Exchange)</a:t>
            </a:r>
            <a:endParaRPr b="1" sz="2400"/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 sz="3200"/>
              <a:t>Abstract</a:t>
            </a:r>
            <a:endParaRPr b="1" sz="3200"/>
          </a:p>
          <a:p>
            <a:pPr indent="-323850" lvl="1" marL="6858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300"/>
              <a:buChar char="○"/>
            </a:pPr>
            <a:r>
              <a:rPr lang="en-US" sz="2000">
                <a:highlight>
                  <a:srgbClr val="FFFFFF"/>
                </a:highlight>
              </a:rPr>
              <a:t>ONNX is an open source project which is mainly an intermediate representation in the form of a file format which maps the high-level graphs of a model in specific frameworks to a similar graph in the ONNX file format.  For AI models, ONNX offers an open source format </a:t>
            </a:r>
            <a:r>
              <a:rPr lang="en-US" sz="2000">
                <a:highlight>
                  <a:srgbClr val="FFFFFF"/>
                </a:highlight>
              </a:rPr>
              <a:t>allowing</a:t>
            </a:r>
            <a:r>
              <a:rPr lang="en-US" sz="2000">
                <a:highlight>
                  <a:srgbClr val="FFFFFF"/>
                </a:highlight>
              </a:rPr>
              <a:t> users to </a:t>
            </a:r>
            <a:r>
              <a:rPr lang="en-US" sz="2000">
                <a:highlight>
                  <a:srgbClr val="FFFFFF"/>
                </a:highlight>
              </a:rPr>
              <a:t>interchange</a:t>
            </a:r>
            <a:r>
              <a:rPr lang="en-US" sz="2000">
                <a:highlight>
                  <a:srgbClr val="FFFFFF"/>
                </a:highlight>
              </a:rPr>
              <a:t> between various ML </a:t>
            </a:r>
            <a:r>
              <a:rPr lang="en-US" sz="2000">
                <a:highlight>
                  <a:srgbClr val="FFFFFF"/>
                </a:highlight>
              </a:rPr>
              <a:t>frameworks</a:t>
            </a:r>
            <a:r>
              <a:rPr lang="en-US" sz="2000">
                <a:highlight>
                  <a:srgbClr val="FFFFFF"/>
                </a:highlight>
              </a:rPr>
              <a:t> and tools as well as definitions of built-in operators and regular data type</a:t>
            </a:r>
            <a:r>
              <a:rPr lang="en-US" sz="2000">
                <a:highlight>
                  <a:srgbClr val="FFFFFF"/>
                </a:highlight>
              </a:rPr>
              <a:t>s.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90ae6b16a_1_2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compare results!</a:t>
            </a:r>
            <a:endParaRPr/>
          </a:p>
        </p:txBody>
      </p:sp>
      <p:sp>
        <p:nvSpPr>
          <p:cNvPr id="213" name="Google Shape;213;ga90ae6b16a_1_2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rPr lang="en-US"/>
              <a:t>            Sklearn Model                            Onnx Model </a:t>
            </a:r>
            <a:endParaRPr/>
          </a:p>
        </p:txBody>
      </p:sp>
      <p:pic>
        <p:nvPicPr>
          <p:cNvPr id="214" name="Google Shape;214;ga90ae6b16a_1_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13" y="2449000"/>
            <a:ext cx="4893100" cy="31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a90ae6b16a_1_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525" y="2361225"/>
            <a:ext cx="5840571" cy="31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90ae6b16a_1_2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Keras to ONNX</a:t>
            </a:r>
            <a:endParaRPr/>
          </a:p>
        </p:txBody>
      </p:sp>
      <p:sp>
        <p:nvSpPr>
          <p:cNvPr id="222" name="Google Shape;222;ga90ae6b16a_1_28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ga90ae6b16a_1_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48575"/>
            <a:ext cx="8305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90ae6b16a_1_3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 </a:t>
            </a:r>
            <a:endParaRPr/>
          </a:p>
        </p:txBody>
      </p:sp>
      <p:sp>
        <p:nvSpPr>
          <p:cNvPr id="230" name="Google Shape;230;ga90ae6b16a_1_3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https://github.com/onnx/keras-onnx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https://github.com/onnx/sklearn-onnx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https://www.youtube.com/watch?v=Ij5MoUnLQ0E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https://www.youtube.com/watch?v=cK5AyawZSUI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https://www.youtube.com/watch?v=Mvnn_Iy29es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https://github.com/Jaram021/Onnx_examples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https://www.onnxruntime.ai/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66666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https://onnx.ai/index.html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66666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https://onnx.ai/get-started.html</a:t>
            </a: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66666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https://github.com/onnx/onnx/blob/master/docs/ONNXIFI.md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https://github.com/microsoft/onnxruntime/tree/master/samples#CC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Team and their roles</a:t>
            </a:r>
            <a:endParaRPr/>
          </a:p>
        </p:txBody>
      </p:sp>
      <p:sp>
        <p:nvSpPr>
          <p:cNvPr descr="FloydHub" id="90" name="Google Shape;90;p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838200" y="1611311"/>
            <a:ext cx="11025600" cy="5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-266700" lvl="2" marL="1143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b="1" lang="en-US" sz="2400"/>
              <a:t>Sanjana Balasubramanian - What is ONNX?</a:t>
            </a:r>
            <a:endParaRPr b="1" sz="2400"/>
          </a:p>
          <a:p>
            <a:pPr indent="0" lvl="0" marL="1143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266700" lvl="2" marL="1143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b="1" lang="en-US" sz="2400"/>
              <a:t>Julian Jaramillo  - Example workflow</a:t>
            </a:r>
            <a:endParaRPr b="1" sz="2400"/>
          </a:p>
          <a:p>
            <a:pPr indent="0" lvl="0" marL="1143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266700" lvl="2" marL="1143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b="1" lang="en-US" sz="2400"/>
              <a:t>Vinayak Jethe - How ONNX works?</a:t>
            </a:r>
            <a:endParaRPr b="1" sz="2400"/>
          </a:p>
          <a:p>
            <a:pPr indent="0" lvl="0" marL="1143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266700" lvl="2" marL="1143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b="1" lang="en-US" sz="2400"/>
              <a:t>Jaabaal Shah - Why should ONNX be used? </a:t>
            </a:r>
            <a:endParaRPr b="1" sz="2400"/>
          </a:p>
          <a:p>
            <a:pPr indent="0" lvl="2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Deliverables</a:t>
            </a:r>
            <a:endParaRPr/>
          </a:p>
        </p:txBody>
      </p:sp>
      <p:sp>
        <p:nvSpPr>
          <p:cNvPr descr="FloydHub" id="97" name="Google Shape;97;p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 txBox="1"/>
          <p:nvPr>
            <p:ph idx="1" type="body"/>
          </p:nvPr>
        </p:nvSpPr>
        <p:spPr>
          <a:xfrm>
            <a:off x="838200" y="1611311"/>
            <a:ext cx="11025600" cy="5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Code Repo (if any) (URL):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Presentation Slides (URL):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Demo/Presentation Video URL (Optional):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838225" y="3928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descr="FloydHub" id="104" name="Google Shape;104;p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583225" y="1611311"/>
            <a:ext cx="11025600" cy="5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chemeClr val="accent1"/>
                </a:solidFill>
              </a:rPr>
              <a:t>What it is and what research/investigation we did?</a:t>
            </a:r>
            <a:endParaRPr>
              <a:solidFill>
                <a:schemeClr val="accent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ONNX is an open source artificial intelligence ecosystem. </a:t>
            </a:r>
            <a:r>
              <a:rPr lang="en-US">
                <a:highlight>
                  <a:srgbClr val="FFFFFF"/>
                </a:highlight>
              </a:rPr>
              <a:t>Facebook, AWS and Microsoft introduced a system for switching between machine Learning frameworks such as PyTorch and Caffe2. Later, IBM, Huawei, Intel, AMD, ARM and Qualcomm announced support for the initiative.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chemeClr val="accent1"/>
                </a:solidFill>
              </a:rPr>
              <a:t>Wh</a:t>
            </a:r>
            <a:r>
              <a:rPr lang="en-US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accent1"/>
                </a:solidFill>
              </a:rPr>
              <a:t>t results we got?</a:t>
            </a:r>
            <a:endParaRPr>
              <a:solidFill>
                <a:schemeClr val="accent1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ONNX p</a:t>
            </a:r>
            <a:r>
              <a:rPr lang="en-US"/>
              <a:t>rovides building blocks for Deep Learning and Machine Learning model, enabling AI developers to work with different kinds of frameworks, tools, runtimes and compilers.</a:t>
            </a:r>
            <a:endParaRPr b="1" sz="2400"/>
          </a:p>
          <a:p>
            <a:pPr indent="0" lvl="1" marL="4572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90ae6b16a_2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Philosophy </a:t>
            </a:r>
            <a:endParaRPr/>
          </a:p>
        </p:txBody>
      </p:sp>
      <p:sp>
        <p:nvSpPr>
          <p:cNvPr id="112" name="Google Shape;112;ga90ae6b16a_2_3"/>
          <p:cNvSpPr txBox="1"/>
          <p:nvPr>
            <p:ph idx="1" type="body"/>
          </p:nvPr>
        </p:nvSpPr>
        <p:spPr>
          <a:xfrm>
            <a:off x="838200" y="17979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Built initially to support DNN but also capable to provide support for traditional ML.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Flexible enough to keep up with rapid advances and enhancements.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Compact and cross-platform representation.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Allow interoperability/portability by enabling the users to export a fully trained model in a certain framework to be imported to a different framework.</a:t>
            </a: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Machine Learning Aspects-Overview </a:t>
            </a:r>
            <a:endParaRPr/>
          </a:p>
        </p:txBody>
      </p:sp>
      <p:sp>
        <p:nvSpPr>
          <p:cNvPr descr="FloydHub" id="118" name="Google Shape;118;p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857486"/>
            <a:ext cx="11025600" cy="5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ONNX is basically having different versions.</a:t>
            </a:r>
            <a:endParaRPr sz="2400"/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basic ONNX model was built to support deep learning.</a:t>
            </a:r>
            <a:endParaRPr sz="2400"/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An extension to ONNX, called ONNX-ML is </a:t>
            </a:r>
            <a:r>
              <a:rPr lang="en-US" sz="2400"/>
              <a:t>specifically</a:t>
            </a:r>
            <a:r>
              <a:rPr lang="en-US" sz="2400"/>
              <a:t> build to support traditional classical Machine Learning problems.</a:t>
            </a:r>
            <a:endParaRPr sz="24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90ae6b16a_3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Machine Learning Aspects- Model and </a:t>
            </a:r>
            <a:r>
              <a:rPr lang="en-US"/>
              <a:t>Training</a:t>
            </a:r>
            <a:r>
              <a:rPr lang="en-US"/>
              <a:t> </a:t>
            </a:r>
            <a:endParaRPr/>
          </a:p>
        </p:txBody>
      </p:sp>
      <p:sp>
        <p:nvSpPr>
          <p:cNvPr descr="FloydHub" id="125" name="Google Shape;125;ga90ae6b16a_3_7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a90ae6b16a_3_7"/>
          <p:cNvSpPr txBox="1"/>
          <p:nvPr>
            <p:ph idx="1" type="body"/>
          </p:nvPr>
        </p:nvSpPr>
        <p:spPr>
          <a:xfrm>
            <a:off x="838200" y="1611311"/>
            <a:ext cx="11025600" cy="5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ONNX Model Zoo</a:t>
            </a:r>
            <a:endParaRPr sz="2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This contains several Pre-trained ONNX models for different types of tasks.The developer can download a version that is supported by Windows ML.</a:t>
            </a:r>
            <a:endParaRPr sz="2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Native export from ML training frameworks</a:t>
            </a:r>
            <a:endParaRPr sz="2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9715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Arial"/>
              <a:buChar char="❏"/>
            </a:pPr>
            <a:r>
              <a:rPr lang="en-US" sz="2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Several training frameworks support native export functionality to ONNX, like Chainer, Caffee2, and PyTorch, allowing you to save your trained model to specific versions of the ONNX format. </a:t>
            </a:r>
            <a:endParaRPr sz="2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9715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Arial"/>
              <a:buChar char="❏"/>
            </a:pPr>
            <a:r>
              <a:rPr lang="en-US" sz="2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 addition, services such as Azure Machine Learning and Azure Custom Vision also provide native ONNX export.</a:t>
            </a:r>
            <a:endParaRPr sz="2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0ae6b16a_3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Machine Learning Aspects- Model and Training </a:t>
            </a:r>
            <a:endParaRPr/>
          </a:p>
        </p:txBody>
      </p:sp>
      <p:sp>
        <p:nvSpPr>
          <p:cNvPr descr="FloydHub" id="132" name="Google Shape;132;ga90ae6b16a_3_1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a90ae6b16a_3_19"/>
          <p:cNvSpPr txBox="1"/>
          <p:nvPr>
            <p:ph idx="1" type="body"/>
          </p:nvPr>
        </p:nvSpPr>
        <p:spPr>
          <a:xfrm>
            <a:off x="838200" y="1611311"/>
            <a:ext cx="11025600" cy="5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Convert existing models using WinMLTools</a:t>
            </a:r>
            <a:endParaRPr sz="2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❏"/>
            </a:pPr>
            <a:r>
              <a:rPr lang="en-US" sz="2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This Python package allows models to be converted from several training framework formats to ONNX. </a:t>
            </a:r>
            <a:endParaRPr sz="2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❏"/>
            </a:pPr>
            <a:r>
              <a:rPr lang="en-US" sz="2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As a developer, you can specify which version of ONNX you would like to convert your model to, depending on which builds of Windows your application targets.</a:t>
            </a:r>
            <a:endParaRPr sz="2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2020-05-05T19:37:22Z</dcterms:created>
  <dc:creator>Gheni Abla</dc:creator>
</cp:coreProperties>
</file>