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Open Sans" panose="020B0604020202020204" charset="0"/>
      <p:regular r:id="rId29"/>
      <p:bold r:id="rId30"/>
      <p:italic r:id="rId31"/>
      <p:boldItalic r:id="rId32"/>
    </p:embeddedFont>
    <p:embeddedFont>
      <p:font typeface="PT Sans Narrow" panose="020B0604020202020204" charset="0"/>
      <p:regular r:id="rId33"/>
      <p:bold r:id="rId34"/>
    </p:embeddedFont>
    <p:embeddedFont>
      <p:font typeface="Roboto" panose="020B0604020202020204" charset="0"/>
      <p:regular r:id="rId35"/>
      <p:bold r:id="rId36"/>
      <p:italic r:id="rId37"/>
      <p:boldItalic r:id="rId38"/>
    </p:embeddedFont>
    <p:embeddedFont>
      <p:font typeface="Times" panose="02020603050405020304"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ngK9UcvZOtTUDNE4cPfYwre1F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90ae6b16a_3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a90ae6b16a_3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90ae6b16a_3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a90ae6b16a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90ae6b16a_3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a90ae6b16a_3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199e5868a_0_7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b199e5868a_0_7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199e5868a_0_7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b199e5868a_0_7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161a01689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161a01689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b161a01689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90ae6b16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90ae6b16a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a90ae6b16a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0ae6b16a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a90ae6b16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90ae6b16a_1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90ae6b16a_1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a90ae6b16a_1_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a90ae6b16a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a90ae6b16a_1_1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a90ae6b16a_1_1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90ae6b16a_1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90ae6b16a_1_2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a90ae6b16a_1_2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90ae6b16a_1_3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90ae6b16a_1_3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a90ae6b16a_1_3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90ae6b16a_2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90ae6b16a_2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a90ae6b16a_2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b19ff4f025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b19ff4f025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b19ff4f025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19ff4f025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19ff4f025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b19ff4f025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cxnSp>
        <p:nvCxnSpPr>
          <p:cNvPr id="14" name="Google Shape;14;gb199e5868a_0_678"/>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5" name="Google Shape;15;gb199e5868a_0_678"/>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6" name="Google Shape;16;gb199e5868a_0_678"/>
          <p:cNvGrpSpPr/>
          <p:nvPr/>
        </p:nvGrpSpPr>
        <p:grpSpPr>
          <a:xfrm>
            <a:off x="1338859" y="1362666"/>
            <a:ext cx="9515557" cy="203195"/>
            <a:chOff x="1346429" y="1011300"/>
            <a:chExt cx="6452100" cy="152400"/>
          </a:xfrm>
        </p:grpSpPr>
        <p:cxnSp>
          <p:nvCxnSpPr>
            <p:cNvPr id="17" name="Google Shape;17;gb199e5868a_0_678"/>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8" name="Google Shape;18;gb199e5868a_0_678"/>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9" name="Google Shape;19;gb199e5868a_0_678"/>
          <p:cNvGrpSpPr/>
          <p:nvPr/>
        </p:nvGrpSpPr>
        <p:grpSpPr>
          <a:xfrm>
            <a:off x="1338868" y="5292001"/>
            <a:ext cx="9515557" cy="203195"/>
            <a:chOff x="1346435" y="3969088"/>
            <a:chExt cx="6452100" cy="152400"/>
          </a:xfrm>
        </p:grpSpPr>
        <p:cxnSp>
          <p:nvCxnSpPr>
            <p:cNvPr id="20" name="Google Shape;20;gb199e5868a_0_678"/>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21" name="Google Shape;21;gb199e5868a_0_678"/>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22" name="Google Shape;22;gb199e5868a_0_678"/>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23" name="Google Shape;23;gb199e5868a_0_678"/>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4" name="Google Shape;24;gb199e5868a_0_67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gb199e5868a_0_724"/>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gb199e5868a_0_724"/>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gb199e5868a_0_724"/>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63" name="Google Shape;63;gb199e5868a_0_72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gb199e5868a_0_72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gb199e5868a_0_7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8" name="Google Shape;68;gb199e5868a_0_73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69" name="Google Shape;69;gb199e5868a_0_7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gb199e5868a_0_7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gb199e5868a_0_7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gb199e5868a_0_690"/>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b199e5868a_0_690"/>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8" name="Google Shape;28;gb199e5868a_0_69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gb199e5868a_0_694"/>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b199e5868a_0_69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gb199e5868a_0_694"/>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3" name="Google Shape;33;gb199e5868a_0_6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gb199e5868a_0_699"/>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gb199e5868a_0_699"/>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b199e5868a_0_699"/>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8" name="Google Shape;38;gb199e5868a_0_69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gb199e5868a_0_70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1" name="Google Shape;41;gb199e5868a_0_7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gb199e5868a_0_70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4" name="Google Shape;44;gb199e5868a_0_70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5" name="Google Shape;45;gb199e5868a_0_70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6"/>
        <p:cNvGrpSpPr/>
        <p:nvPr/>
      </p:nvGrpSpPr>
      <p:grpSpPr>
        <a:xfrm>
          <a:off x="0" y="0"/>
          <a:ext cx="0" cy="0"/>
          <a:chOff x="0" y="0"/>
          <a:chExt cx="0" cy="0"/>
        </a:xfrm>
      </p:grpSpPr>
      <p:sp>
        <p:nvSpPr>
          <p:cNvPr id="47" name="Google Shape;47;gb199e5868a_0_711"/>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8" name="Google Shape;48;gb199e5868a_0_7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b199e5868a_0_714"/>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51" name="Google Shape;51;gb199e5868a_0_714"/>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52" name="Google Shape;52;gb199e5868a_0_714"/>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53" name="Google Shape;53;gb199e5868a_0_714"/>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gb199e5868a_0_714"/>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55" name="Google Shape;55;gb199e5868a_0_7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b199e5868a_0_721"/>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8" name="Google Shape;58;gb199e5868a_0_72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9"/>
        <p:cNvGrpSpPr/>
        <p:nvPr/>
      </p:nvGrpSpPr>
      <p:grpSpPr>
        <a:xfrm>
          <a:off x="0" y="0"/>
          <a:ext cx="0" cy="0"/>
          <a:chOff x="0" y="0"/>
          <a:chExt cx="0" cy="0"/>
        </a:xfrm>
      </p:grpSpPr>
      <p:sp>
        <p:nvSpPr>
          <p:cNvPr id="10" name="Google Shape;10;gb199e5868a_0_674"/>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11" name="Google Shape;11;gb199e5868a_0_674"/>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12" name="Google Shape;12;gb199e5868a_0_67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tps://onnx.ai/index.html"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hyperlink" Target="https://github.com/onnx/onnx/blob/master/docs/ONNXIFI.md" TargetMode="External"/><Relationship Id="rId4" Type="http://schemas.openxmlformats.org/officeDocument/2006/relationships/hyperlink" Target="https://onnx.ai/get-started.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ram021/Onnx_examples"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www.youtube.com/watch?v=_nsnO5im7j8&amp;feature=youtu.be&amp;ab_channel=SanjanaBalasubramania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a:spLocks noGrp="1"/>
          </p:cNvSpPr>
          <p:nvPr>
            <p:ph type="ctrTitle"/>
          </p:nvPr>
        </p:nvSpPr>
        <p:spPr>
          <a:xfrm>
            <a:off x="1524000" y="2235138"/>
            <a:ext cx="9144000" cy="2387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4320"/>
              <a:buFont typeface="Calibri"/>
              <a:buNone/>
            </a:pPr>
            <a:r>
              <a:rPr lang="en-US" sz="4020"/>
              <a:t>CS478 Assignment4</a:t>
            </a:r>
            <a:endParaRPr sz="4020"/>
          </a:p>
          <a:p>
            <a:pPr marL="0" lvl="0" indent="0" algn="ctr" rtl="0">
              <a:lnSpc>
                <a:spcPct val="90000"/>
              </a:lnSpc>
              <a:spcBef>
                <a:spcPts val="0"/>
              </a:spcBef>
              <a:spcAft>
                <a:spcPts val="0"/>
              </a:spcAft>
              <a:buClr>
                <a:schemeClr val="dk1"/>
              </a:buClr>
              <a:buSzPts val="4320"/>
              <a:buFont typeface="Calibri"/>
              <a:buNone/>
            </a:pPr>
            <a:endParaRPr sz="4320"/>
          </a:p>
          <a:p>
            <a:pPr marL="0" lvl="0" indent="0" algn="ctr" rtl="0">
              <a:lnSpc>
                <a:spcPct val="90000"/>
              </a:lnSpc>
              <a:spcBef>
                <a:spcPts val="0"/>
              </a:spcBef>
              <a:spcAft>
                <a:spcPts val="0"/>
              </a:spcAft>
              <a:buClr>
                <a:schemeClr val="dk1"/>
              </a:buClr>
              <a:buSzPts val="4320"/>
              <a:buFont typeface="Calibri"/>
              <a:buNone/>
            </a:pPr>
            <a:r>
              <a:rPr lang="en-US" sz="4820"/>
              <a:t>ONNX</a:t>
            </a:r>
            <a:br>
              <a:rPr lang="en-US" sz="4320"/>
            </a:br>
            <a:br>
              <a:rPr lang="en-US" sz="2880"/>
            </a:br>
            <a:r>
              <a:rPr lang="en-US" sz="4320"/>
              <a:t> </a:t>
            </a:r>
            <a:endParaRPr/>
          </a:p>
        </p:txBody>
      </p:sp>
      <p:sp>
        <p:nvSpPr>
          <p:cNvPr id="77" name="Google Shape;77;p1"/>
          <p:cNvSpPr txBox="1">
            <a:spLocks noGrp="1"/>
          </p:cNvSpPr>
          <p:nvPr>
            <p:ph type="subTitle" idx="1"/>
          </p:nvPr>
        </p:nvSpPr>
        <p:spPr>
          <a:xfrm>
            <a:off x="1524000" y="3602038"/>
            <a:ext cx="9144000" cy="2214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a:p>
            <a:pPr marL="0" lvl="0" indent="0" algn="ctr" rtl="0">
              <a:lnSpc>
                <a:spcPct val="90000"/>
              </a:lnSpc>
              <a:spcBef>
                <a:spcPts val="1000"/>
              </a:spcBef>
              <a:spcAft>
                <a:spcPts val="0"/>
              </a:spcAft>
              <a:buClr>
                <a:schemeClr val="dk1"/>
              </a:buClr>
              <a:buSzPts val="3200"/>
              <a:buNone/>
            </a:pPr>
            <a:r>
              <a:rPr lang="en-US" sz="3200"/>
              <a:t>Dec 15</a:t>
            </a:r>
            <a:r>
              <a:rPr lang="en-US" sz="3200" baseline="30000"/>
              <a:t>th</a:t>
            </a:r>
            <a:r>
              <a:rPr lang="en-US" sz="3200"/>
              <a:t>,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a90ae6b16a_3_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Machine Learning Aspects- Model and Training </a:t>
            </a:r>
            <a:endParaRPr/>
          </a:p>
        </p:txBody>
      </p:sp>
      <p:sp>
        <p:nvSpPr>
          <p:cNvPr id="142" name="Google Shape;142;ga90ae6b16a_3_7"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ga90ae6b16a_3_7"/>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900">
              <a:solidFill>
                <a:srgbClr val="666666"/>
              </a:solidFill>
              <a:latin typeface="Arial"/>
              <a:ea typeface="Arial"/>
              <a:cs typeface="Arial"/>
              <a:sym typeface="Arial"/>
            </a:endParaRPr>
          </a:p>
          <a:p>
            <a:pPr marL="457200" lvl="0" indent="-361950" algn="just" rtl="0">
              <a:lnSpc>
                <a:spcPct val="100000"/>
              </a:lnSpc>
              <a:spcBef>
                <a:spcPts val="0"/>
              </a:spcBef>
              <a:spcAft>
                <a:spcPts val="0"/>
              </a:spcAft>
              <a:buClr>
                <a:schemeClr val="accent1"/>
              </a:buClr>
              <a:buSzPts val="2100"/>
              <a:buFont typeface="Arial"/>
              <a:buChar char="●"/>
            </a:pPr>
            <a:r>
              <a:rPr lang="en-US" sz="2100">
                <a:solidFill>
                  <a:schemeClr val="accent1"/>
                </a:solidFill>
                <a:latin typeface="Arial"/>
                <a:ea typeface="Arial"/>
                <a:cs typeface="Arial"/>
                <a:sym typeface="Arial"/>
              </a:rPr>
              <a:t>ONNX Model Zoo</a:t>
            </a:r>
            <a:endParaRPr sz="2100">
              <a:solidFill>
                <a:schemeClr val="accent1"/>
              </a:solidFill>
              <a:latin typeface="Arial"/>
              <a:ea typeface="Arial"/>
              <a:cs typeface="Arial"/>
              <a:sym typeface="Arial"/>
            </a:endParaRPr>
          </a:p>
          <a:p>
            <a:pPr marL="457200" lvl="0" indent="0" algn="just" rtl="0">
              <a:lnSpc>
                <a:spcPct val="100000"/>
              </a:lnSpc>
              <a:spcBef>
                <a:spcPts val="600"/>
              </a:spcBef>
              <a:spcAft>
                <a:spcPts val="0"/>
              </a:spcAft>
              <a:buNone/>
            </a:pPr>
            <a:r>
              <a:rPr lang="en-US" sz="2100">
                <a:solidFill>
                  <a:srgbClr val="666666"/>
                </a:solidFill>
                <a:latin typeface="Arial"/>
                <a:ea typeface="Arial"/>
                <a:cs typeface="Arial"/>
                <a:sym typeface="Arial"/>
              </a:rPr>
              <a:t>This contains several Pre-trained ONNX models for different types of tasks.The developer can download a version that is supported by Windows ML.</a:t>
            </a:r>
            <a:endParaRPr sz="2100">
              <a:solidFill>
                <a:srgbClr val="666666"/>
              </a:solidFill>
              <a:latin typeface="Arial"/>
              <a:ea typeface="Arial"/>
              <a:cs typeface="Arial"/>
              <a:sym typeface="Arial"/>
            </a:endParaRPr>
          </a:p>
          <a:p>
            <a:pPr marL="457200" lvl="0" indent="0" algn="just" rtl="0">
              <a:lnSpc>
                <a:spcPct val="100000"/>
              </a:lnSpc>
              <a:spcBef>
                <a:spcPts val="600"/>
              </a:spcBef>
              <a:spcAft>
                <a:spcPts val="0"/>
              </a:spcAft>
              <a:buNone/>
            </a:pPr>
            <a:endParaRPr sz="2100">
              <a:solidFill>
                <a:srgbClr val="666666"/>
              </a:solidFill>
              <a:latin typeface="Arial"/>
              <a:ea typeface="Arial"/>
              <a:cs typeface="Arial"/>
              <a:sym typeface="Arial"/>
            </a:endParaRPr>
          </a:p>
          <a:p>
            <a:pPr marL="457200" lvl="0" indent="-361950" algn="just" rtl="0">
              <a:lnSpc>
                <a:spcPct val="100000"/>
              </a:lnSpc>
              <a:spcBef>
                <a:spcPts val="600"/>
              </a:spcBef>
              <a:spcAft>
                <a:spcPts val="0"/>
              </a:spcAft>
              <a:buClr>
                <a:schemeClr val="accent1"/>
              </a:buClr>
              <a:buSzPts val="2100"/>
              <a:buFont typeface="Arial"/>
              <a:buChar char="●"/>
            </a:pPr>
            <a:r>
              <a:rPr lang="en-US" sz="2100">
                <a:solidFill>
                  <a:schemeClr val="accent1"/>
                </a:solidFill>
                <a:latin typeface="Arial"/>
                <a:ea typeface="Arial"/>
                <a:cs typeface="Arial"/>
                <a:sym typeface="Arial"/>
              </a:rPr>
              <a:t>Native export from ML training frameworks</a:t>
            </a:r>
            <a:endParaRPr sz="2100">
              <a:solidFill>
                <a:schemeClr val="accent1"/>
              </a:solidFill>
              <a:latin typeface="Arial"/>
              <a:ea typeface="Arial"/>
              <a:cs typeface="Arial"/>
              <a:sym typeface="Arial"/>
            </a:endParaRPr>
          </a:p>
          <a:p>
            <a:pPr marL="457200" lvl="0" indent="0" algn="just" rtl="0">
              <a:lnSpc>
                <a:spcPct val="100000"/>
              </a:lnSpc>
              <a:spcBef>
                <a:spcPts val="600"/>
              </a:spcBef>
              <a:spcAft>
                <a:spcPts val="0"/>
              </a:spcAft>
              <a:buNone/>
            </a:pPr>
            <a:endParaRPr sz="2100">
              <a:solidFill>
                <a:srgbClr val="666666"/>
              </a:solidFill>
              <a:latin typeface="Arial"/>
              <a:ea typeface="Arial"/>
              <a:cs typeface="Arial"/>
              <a:sym typeface="Arial"/>
            </a:endParaRPr>
          </a:p>
          <a:p>
            <a:pPr marL="971550" lvl="0" indent="-361950" algn="just" rtl="0">
              <a:lnSpc>
                <a:spcPct val="100000"/>
              </a:lnSpc>
              <a:spcBef>
                <a:spcPts val="600"/>
              </a:spcBef>
              <a:spcAft>
                <a:spcPts val="0"/>
              </a:spcAft>
              <a:buClr>
                <a:srgbClr val="666666"/>
              </a:buClr>
              <a:buSzPts val="2100"/>
              <a:buFont typeface="Arial"/>
              <a:buChar char="❏"/>
            </a:pPr>
            <a:r>
              <a:rPr lang="en-US" sz="2100">
                <a:solidFill>
                  <a:srgbClr val="666666"/>
                </a:solidFill>
                <a:latin typeface="Arial"/>
                <a:ea typeface="Arial"/>
                <a:cs typeface="Arial"/>
                <a:sym typeface="Arial"/>
              </a:rPr>
              <a:t>Several training frameworks support native export functionality to ONNX, like Chainer, Caffee2, and PyTorch, allowing you to save your trained model to specific versions of the ONNX format. </a:t>
            </a:r>
            <a:endParaRPr sz="2100">
              <a:solidFill>
                <a:srgbClr val="666666"/>
              </a:solidFill>
              <a:latin typeface="Arial"/>
              <a:ea typeface="Arial"/>
              <a:cs typeface="Arial"/>
              <a:sym typeface="Arial"/>
            </a:endParaRPr>
          </a:p>
          <a:p>
            <a:pPr marL="971550" lvl="0" indent="-361950" algn="just" rtl="0">
              <a:lnSpc>
                <a:spcPct val="100000"/>
              </a:lnSpc>
              <a:spcBef>
                <a:spcPts val="0"/>
              </a:spcBef>
              <a:spcAft>
                <a:spcPts val="0"/>
              </a:spcAft>
              <a:buClr>
                <a:srgbClr val="666666"/>
              </a:buClr>
              <a:buSzPts val="2100"/>
              <a:buFont typeface="Arial"/>
              <a:buChar char="❏"/>
            </a:pPr>
            <a:r>
              <a:rPr lang="en-US" sz="2100">
                <a:solidFill>
                  <a:srgbClr val="666666"/>
                </a:solidFill>
                <a:latin typeface="Arial"/>
                <a:ea typeface="Arial"/>
                <a:cs typeface="Arial"/>
                <a:sym typeface="Arial"/>
              </a:rPr>
              <a:t>In addition, services such as Azure Machine Learning and Azure Custom Vision also provide native ONNX export.</a:t>
            </a:r>
            <a:endParaRPr sz="2100">
              <a:solidFill>
                <a:srgbClr val="666666"/>
              </a:solidFill>
              <a:latin typeface="Arial"/>
              <a:ea typeface="Arial"/>
              <a:cs typeface="Arial"/>
              <a:sym typeface="Arial"/>
            </a:endParaRPr>
          </a:p>
          <a:p>
            <a:pPr marL="0" lvl="0" indent="0" algn="just" rtl="0">
              <a:lnSpc>
                <a:spcPct val="100000"/>
              </a:lnSpc>
              <a:spcBef>
                <a:spcPts val="600"/>
              </a:spcBef>
              <a:spcAft>
                <a:spcPts val="0"/>
              </a:spcAft>
              <a:buNone/>
            </a:pPr>
            <a:endParaRPr sz="2100">
              <a:solidFill>
                <a:srgbClr val="666666"/>
              </a:solidFill>
              <a:latin typeface="Arial"/>
              <a:ea typeface="Arial"/>
              <a:cs typeface="Arial"/>
              <a:sym typeface="Arial"/>
            </a:endParaRPr>
          </a:p>
          <a:p>
            <a:pPr marL="457200" lvl="1" indent="0" algn="l" rtl="0">
              <a:lnSpc>
                <a:spcPct val="90000"/>
              </a:lnSpc>
              <a:spcBef>
                <a:spcPts val="600"/>
              </a:spcBef>
              <a:spcAft>
                <a:spcPts val="2100"/>
              </a:spcAft>
              <a:buClr>
                <a:schemeClr val="dk1"/>
              </a:buClr>
              <a:buSzPts val="2800"/>
              <a:buNone/>
            </a:pPr>
            <a:endParaRPr sz="31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a90ae6b16a_3_1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Machine Learning Aspects- Model and Training </a:t>
            </a:r>
            <a:endParaRPr/>
          </a:p>
        </p:txBody>
      </p:sp>
      <p:sp>
        <p:nvSpPr>
          <p:cNvPr id="149" name="Google Shape;149;ga90ae6b16a_3_19"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ga90ae6b16a_3_19"/>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sz="1900">
              <a:solidFill>
                <a:srgbClr val="666666"/>
              </a:solidFill>
              <a:latin typeface="Arial"/>
              <a:ea typeface="Arial"/>
              <a:cs typeface="Arial"/>
              <a:sym typeface="Arial"/>
            </a:endParaRPr>
          </a:p>
          <a:p>
            <a:pPr marL="457200" lvl="0" indent="0" algn="just" rtl="0">
              <a:lnSpc>
                <a:spcPct val="100000"/>
              </a:lnSpc>
              <a:spcBef>
                <a:spcPts val="0"/>
              </a:spcBef>
              <a:spcAft>
                <a:spcPts val="0"/>
              </a:spcAft>
              <a:buNone/>
            </a:pPr>
            <a:r>
              <a:rPr lang="en-US" sz="2100">
                <a:solidFill>
                  <a:srgbClr val="666666"/>
                </a:solidFill>
                <a:latin typeface="Arial"/>
                <a:ea typeface="Arial"/>
                <a:cs typeface="Arial"/>
                <a:sym typeface="Arial"/>
              </a:rPr>
              <a:t>.</a:t>
            </a:r>
            <a:endParaRPr sz="2100">
              <a:solidFill>
                <a:srgbClr val="666666"/>
              </a:solidFill>
              <a:latin typeface="Arial"/>
              <a:ea typeface="Arial"/>
              <a:cs typeface="Arial"/>
              <a:sym typeface="Arial"/>
            </a:endParaRPr>
          </a:p>
          <a:p>
            <a:pPr marL="457200" lvl="0" indent="-374650" algn="just" rtl="0">
              <a:lnSpc>
                <a:spcPct val="100000"/>
              </a:lnSpc>
              <a:spcBef>
                <a:spcPts val="600"/>
              </a:spcBef>
              <a:spcAft>
                <a:spcPts val="0"/>
              </a:spcAft>
              <a:buClr>
                <a:schemeClr val="accent1"/>
              </a:buClr>
              <a:buSzPts val="2300"/>
              <a:buFont typeface="Arial"/>
              <a:buChar char="●"/>
            </a:pPr>
            <a:r>
              <a:rPr lang="en-US" sz="2300">
                <a:solidFill>
                  <a:schemeClr val="accent1"/>
                </a:solidFill>
                <a:latin typeface="Arial"/>
                <a:ea typeface="Arial"/>
                <a:cs typeface="Arial"/>
                <a:sym typeface="Arial"/>
              </a:rPr>
              <a:t>Convert existing models using WinMLTools</a:t>
            </a:r>
            <a:endParaRPr sz="2300">
              <a:solidFill>
                <a:schemeClr val="accent1"/>
              </a:solidFill>
              <a:latin typeface="Arial"/>
              <a:ea typeface="Arial"/>
              <a:cs typeface="Arial"/>
              <a:sym typeface="Arial"/>
            </a:endParaRPr>
          </a:p>
          <a:p>
            <a:pPr marL="457200" lvl="0" indent="0" algn="just" rtl="0">
              <a:lnSpc>
                <a:spcPct val="100000"/>
              </a:lnSpc>
              <a:spcBef>
                <a:spcPts val="600"/>
              </a:spcBef>
              <a:spcAft>
                <a:spcPts val="0"/>
              </a:spcAft>
              <a:buNone/>
            </a:pPr>
            <a:endParaRPr sz="2100">
              <a:solidFill>
                <a:srgbClr val="666666"/>
              </a:solidFill>
              <a:latin typeface="Arial"/>
              <a:ea typeface="Arial"/>
              <a:cs typeface="Arial"/>
              <a:sym typeface="Arial"/>
            </a:endParaRPr>
          </a:p>
          <a:p>
            <a:pPr marL="914400" lvl="0" indent="-368300" algn="just" rtl="0">
              <a:lnSpc>
                <a:spcPct val="100000"/>
              </a:lnSpc>
              <a:spcBef>
                <a:spcPts val="600"/>
              </a:spcBef>
              <a:spcAft>
                <a:spcPts val="0"/>
              </a:spcAft>
              <a:buClr>
                <a:srgbClr val="666666"/>
              </a:buClr>
              <a:buSzPts val="2200"/>
              <a:buFont typeface="Arial"/>
              <a:buChar char="❏"/>
            </a:pPr>
            <a:r>
              <a:rPr lang="en-US" sz="2200">
                <a:solidFill>
                  <a:srgbClr val="666666"/>
                </a:solidFill>
                <a:latin typeface="Arial"/>
                <a:ea typeface="Arial"/>
                <a:cs typeface="Arial"/>
                <a:sym typeface="Arial"/>
              </a:rPr>
              <a:t>This Python package allows models to be converted from several training framework formats to ONNX. </a:t>
            </a:r>
            <a:endParaRPr sz="2200">
              <a:solidFill>
                <a:srgbClr val="666666"/>
              </a:solidFill>
              <a:latin typeface="Arial"/>
              <a:ea typeface="Arial"/>
              <a:cs typeface="Arial"/>
              <a:sym typeface="Arial"/>
            </a:endParaRPr>
          </a:p>
          <a:p>
            <a:pPr marL="914400" lvl="0" indent="-368300" algn="just" rtl="0">
              <a:lnSpc>
                <a:spcPct val="100000"/>
              </a:lnSpc>
              <a:spcBef>
                <a:spcPts val="0"/>
              </a:spcBef>
              <a:spcAft>
                <a:spcPts val="0"/>
              </a:spcAft>
              <a:buClr>
                <a:srgbClr val="666666"/>
              </a:buClr>
              <a:buSzPts val="2200"/>
              <a:buFont typeface="Arial"/>
              <a:buChar char="❏"/>
            </a:pPr>
            <a:r>
              <a:rPr lang="en-US" sz="2200">
                <a:solidFill>
                  <a:srgbClr val="666666"/>
                </a:solidFill>
                <a:latin typeface="Arial"/>
                <a:ea typeface="Arial"/>
                <a:cs typeface="Arial"/>
                <a:sym typeface="Arial"/>
              </a:rPr>
              <a:t>As a developer, you can specify which version of ONNX you would like to convert your model to, depending on which builds of Windows your application targets.</a:t>
            </a:r>
            <a:endParaRPr sz="2200">
              <a:solidFill>
                <a:srgbClr val="666666"/>
              </a:solidFill>
              <a:latin typeface="Arial"/>
              <a:ea typeface="Arial"/>
              <a:cs typeface="Arial"/>
              <a:sym typeface="Arial"/>
            </a:endParaRPr>
          </a:p>
          <a:p>
            <a:pPr marL="457200" lvl="1" indent="0" algn="l" rtl="0">
              <a:lnSpc>
                <a:spcPct val="90000"/>
              </a:lnSpc>
              <a:spcBef>
                <a:spcPts val="600"/>
              </a:spcBef>
              <a:spcAft>
                <a:spcPts val="2100"/>
              </a:spcAft>
              <a:buClr>
                <a:schemeClr val="dk1"/>
              </a:buClr>
              <a:buSzPts val="2800"/>
              <a:buNone/>
            </a:pPr>
            <a:endParaRPr sz="31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a90ae6b16a_3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Machine Learning Aspects- Inference</a:t>
            </a:r>
            <a:endParaRPr/>
          </a:p>
        </p:txBody>
      </p:sp>
      <p:sp>
        <p:nvSpPr>
          <p:cNvPr id="156" name="Google Shape;156;ga90ae6b16a_3_13"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ga90ae6b16a_3_13"/>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None/>
            </a:pPr>
            <a:r>
              <a:rPr lang="en-US">
                <a:solidFill>
                  <a:srgbClr val="666666"/>
                </a:solidFill>
                <a:highlight>
                  <a:srgbClr val="FFFFFF"/>
                </a:highlight>
                <a:latin typeface="Arial"/>
                <a:ea typeface="Arial"/>
                <a:cs typeface="Arial"/>
                <a:sym typeface="Arial"/>
              </a:rPr>
              <a:t>ONNX Runtime is a cross-platform inferencing and training accelerator compatible with many popular Machine Learning or Deep neural networks, including PyTorch, TensorFlow/Keras, scikit-learn, and many more.</a:t>
            </a:r>
            <a:endParaRPr>
              <a:solidFill>
                <a:srgbClr val="666666"/>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endParaRPr>
              <a:solidFill>
                <a:srgbClr val="666666"/>
              </a:solidFill>
              <a:highlight>
                <a:srgbClr val="FFFFFF"/>
              </a:highlight>
              <a:latin typeface="Arial"/>
              <a:ea typeface="Arial"/>
              <a:cs typeface="Arial"/>
              <a:sym typeface="Arial"/>
            </a:endParaRPr>
          </a:p>
          <a:p>
            <a:pPr marL="0" lvl="0" indent="0" algn="just" rtl="0">
              <a:lnSpc>
                <a:spcPct val="100000"/>
              </a:lnSpc>
              <a:spcBef>
                <a:spcPts val="600"/>
              </a:spcBef>
              <a:spcAft>
                <a:spcPts val="0"/>
              </a:spcAft>
              <a:buNone/>
            </a:pPr>
            <a:r>
              <a:rPr lang="en-US">
                <a:solidFill>
                  <a:srgbClr val="666666"/>
                </a:solidFill>
                <a:highlight>
                  <a:srgbClr val="FFFFFF"/>
                </a:highlight>
                <a:latin typeface="Arial"/>
                <a:ea typeface="Arial"/>
                <a:cs typeface="Arial"/>
                <a:sym typeface="Arial"/>
              </a:rPr>
              <a:t>Benefits from ONNX Runtime include the following</a:t>
            </a:r>
            <a:endParaRPr>
              <a:solidFill>
                <a:srgbClr val="666666"/>
              </a:solidFill>
              <a:highlight>
                <a:srgbClr val="FFFFFF"/>
              </a:highlight>
              <a:latin typeface="Arial"/>
              <a:ea typeface="Arial"/>
              <a:cs typeface="Arial"/>
              <a:sym typeface="Arial"/>
            </a:endParaRPr>
          </a:p>
          <a:p>
            <a:pPr marL="457200" lvl="0" indent="-381000" algn="just" rtl="0">
              <a:lnSpc>
                <a:spcPct val="100000"/>
              </a:lnSpc>
              <a:spcBef>
                <a:spcPts val="120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Improve inference performance for a wide variety of ML models</a:t>
            </a:r>
            <a:endParaRPr>
              <a:solidFill>
                <a:srgbClr val="666666"/>
              </a:solidFill>
              <a:highlight>
                <a:srgbClr val="FFFFFF"/>
              </a:highlight>
              <a:latin typeface="Arial"/>
              <a:ea typeface="Arial"/>
              <a:cs typeface="Arial"/>
              <a:sym typeface="Arial"/>
            </a:endParaRPr>
          </a:p>
          <a:p>
            <a:pPr marL="457200" lvl="0" indent="-381000" algn="just" rtl="0">
              <a:lnSpc>
                <a:spcPct val="100000"/>
              </a:lnSpc>
              <a:spcBef>
                <a:spcPts val="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Reduce time and cost of training large models</a:t>
            </a:r>
            <a:endParaRPr>
              <a:solidFill>
                <a:srgbClr val="666666"/>
              </a:solidFill>
              <a:highlight>
                <a:srgbClr val="FFFFFF"/>
              </a:highlight>
              <a:latin typeface="Arial"/>
              <a:ea typeface="Arial"/>
              <a:cs typeface="Arial"/>
              <a:sym typeface="Arial"/>
            </a:endParaRPr>
          </a:p>
          <a:p>
            <a:pPr marL="457200" lvl="0" indent="-381000" algn="just" rtl="0">
              <a:lnSpc>
                <a:spcPct val="100000"/>
              </a:lnSpc>
              <a:spcBef>
                <a:spcPts val="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Train in Python but deploy into a C#/C++/Java app</a:t>
            </a:r>
            <a:endParaRPr>
              <a:solidFill>
                <a:srgbClr val="666666"/>
              </a:solidFill>
              <a:highlight>
                <a:srgbClr val="FFFFFF"/>
              </a:highlight>
              <a:latin typeface="Arial"/>
              <a:ea typeface="Arial"/>
              <a:cs typeface="Arial"/>
              <a:sym typeface="Arial"/>
            </a:endParaRPr>
          </a:p>
          <a:p>
            <a:pPr marL="457200" lvl="0" indent="-381000" algn="just" rtl="0">
              <a:lnSpc>
                <a:spcPct val="100000"/>
              </a:lnSpc>
              <a:spcBef>
                <a:spcPts val="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Run on different hardware and operating systems</a:t>
            </a:r>
            <a:endParaRPr>
              <a:solidFill>
                <a:srgbClr val="666666"/>
              </a:solidFill>
              <a:highlight>
                <a:srgbClr val="FFFFFF"/>
              </a:highlight>
              <a:latin typeface="Arial"/>
              <a:ea typeface="Arial"/>
              <a:cs typeface="Arial"/>
              <a:sym typeface="Arial"/>
            </a:endParaRPr>
          </a:p>
          <a:p>
            <a:pPr marL="457200" lvl="0" indent="-381000" algn="just" rtl="0">
              <a:lnSpc>
                <a:spcPct val="100000"/>
              </a:lnSpc>
              <a:spcBef>
                <a:spcPts val="0"/>
              </a:spcBef>
              <a:spcAft>
                <a:spcPts val="0"/>
              </a:spcAft>
              <a:buClr>
                <a:srgbClr val="666666"/>
              </a:buClr>
              <a:buSzPts val="2400"/>
              <a:buFont typeface="Arial"/>
              <a:buChar char="●"/>
            </a:pPr>
            <a:r>
              <a:rPr lang="en-US">
                <a:solidFill>
                  <a:srgbClr val="666666"/>
                </a:solidFill>
                <a:highlight>
                  <a:srgbClr val="FFFFFF"/>
                </a:highlight>
                <a:latin typeface="Arial"/>
                <a:ea typeface="Arial"/>
                <a:cs typeface="Arial"/>
                <a:sym typeface="Arial"/>
              </a:rPr>
              <a:t>Support models created in several different frameworks</a:t>
            </a:r>
            <a:endParaRPr>
              <a:solidFill>
                <a:srgbClr val="666666"/>
              </a:solidFill>
              <a:highlight>
                <a:srgbClr val="FFFFFF"/>
              </a:highlight>
              <a:latin typeface="Arial"/>
              <a:ea typeface="Arial"/>
              <a:cs typeface="Arial"/>
              <a:sym typeface="Arial"/>
            </a:endParaRPr>
          </a:p>
          <a:p>
            <a:pPr marL="457200" lvl="1" indent="0" algn="l" rtl="0">
              <a:lnSpc>
                <a:spcPct val="90000"/>
              </a:lnSpc>
              <a:spcBef>
                <a:spcPts val="1200"/>
              </a:spcBef>
              <a:spcAft>
                <a:spcPts val="2100"/>
              </a:spcAft>
              <a:buClr>
                <a:schemeClr val="dk1"/>
              </a:buClr>
              <a:buSzPts val="2800"/>
              <a:buNone/>
            </a:pPr>
            <a:endParaRPr sz="3100">
              <a:solidFill>
                <a:srgbClr val="66666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Software Aspects</a:t>
            </a:r>
            <a:endParaRPr/>
          </a:p>
        </p:txBody>
      </p:sp>
      <p:sp>
        <p:nvSpPr>
          <p:cNvPr id="163" name="Google Shape;163;p7"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txBox="1">
            <a:spLocks noGrp="1"/>
          </p:cNvSpPr>
          <p:nvPr>
            <p:ph type="body" idx="1"/>
          </p:nvPr>
        </p:nvSpPr>
        <p:spPr>
          <a:xfrm>
            <a:off x="583225" y="1690711"/>
            <a:ext cx="11025600" cy="5000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a:t>ONNX is supported by various Architectures/Languages/Providers such as: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solidFill>
                  <a:schemeClr val="accent1"/>
                </a:solidFill>
              </a:rPr>
              <a:t>Operating System</a:t>
            </a:r>
            <a:endParaRPr b="1">
              <a:solidFill>
                <a:schemeClr val="accent1"/>
              </a:solidFill>
            </a:endParaRPr>
          </a:p>
          <a:p>
            <a:pPr marL="457200" lvl="0" indent="-342900" algn="l" rtl="0">
              <a:lnSpc>
                <a:spcPct val="90000"/>
              </a:lnSpc>
              <a:spcBef>
                <a:spcPts val="0"/>
              </a:spcBef>
              <a:spcAft>
                <a:spcPts val="0"/>
              </a:spcAft>
              <a:buSzPts val="1800"/>
              <a:buChar char="●"/>
            </a:pPr>
            <a:r>
              <a:rPr lang="en-US"/>
              <a:t>Windows, Linux and Mac</a:t>
            </a:r>
            <a:endParaRPr/>
          </a:p>
          <a:p>
            <a:pPr marL="0" lvl="0" indent="0" algn="l" rtl="0">
              <a:lnSpc>
                <a:spcPct val="90000"/>
              </a:lnSpc>
              <a:spcBef>
                <a:spcPts val="0"/>
              </a:spcBef>
              <a:spcAft>
                <a:spcPts val="0"/>
              </a:spcAft>
              <a:buNone/>
            </a:pPr>
            <a:endParaRPr>
              <a:solidFill>
                <a:srgbClr val="000000"/>
              </a:solidFill>
            </a:endParaRPr>
          </a:p>
          <a:p>
            <a:pPr marL="0" lvl="0" indent="0" algn="l" rtl="0">
              <a:lnSpc>
                <a:spcPct val="90000"/>
              </a:lnSpc>
              <a:spcBef>
                <a:spcPts val="0"/>
              </a:spcBef>
              <a:spcAft>
                <a:spcPts val="0"/>
              </a:spcAft>
              <a:buNone/>
            </a:pPr>
            <a:r>
              <a:rPr lang="en-US" b="1">
                <a:solidFill>
                  <a:schemeClr val="accent1"/>
                </a:solidFill>
              </a:rPr>
              <a:t>Language</a:t>
            </a:r>
            <a:endParaRPr b="1">
              <a:solidFill>
                <a:schemeClr val="accent1"/>
              </a:solidFill>
            </a:endParaRPr>
          </a:p>
          <a:p>
            <a:pPr marL="457200" lvl="0" indent="-342900" algn="l" rtl="0">
              <a:lnSpc>
                <a:spcPct val="90000"/>
              </a:lnSpc>
              <a:spcBef>
                <a:spcPts val="0"/>
              </a:spcBef>
              <a:spcAft>
                <a:spcPts val="0"/>
              </a:spcAft>
              <a:buSzPts val="1800"/>
              <a:buChar char="●"/>
            </a:pPr>
            <a:r>
              <a:rPr lang="en-US"/>
              <a:t>Python(3.5 to 3.7), C++, C#, C</a:t>
            </a:r>
            <a:endParaRPr/>
          </a:p>
          <a:p>
            <a:pPr marL="457200" lvl="0" indent="0" algn="l" rtl="0">
              <a:lnSpc>
                <a:spcPct val="90000"/>
              </a:lnSpc>
              <a:spcBef>
                <a:spcPts val="0"/>
              </a:spcBef>
              <a:spcAft>
                <a:spcPts val="0"/>
              </a:spcAft>
              <a:buNone/>
            </a:pPr>
            <a:endParaRPr>
              <a:solidFill>
                <a:srgbClr val="000000"/>
              </a:solidFill>
            </a:endParaRPr>
          </a:p>
          <a:p>
            <a:pPr marL="0" lvl="0" indent="0" algn="l" rtl="0">
              <a:lnSpc>
                <a:spcPct val="90000"/>
              </a:lnSpc>
              <a:spcBef>
                <a:spcPts val="0"/>
              </a:spcBef>
              <a:spcAft>
                <a:spcPts val="0"/>
              </a:spcAft>
              <a:buNone/>
            </a:pPr>
            <a:r>
              <a:rPr lang="en-US" b="1">
                <a:solidFill>
                  <a:schemeClr val="accent1"/>
                </a:solidFill>
              </a:rPr>
              <a:t>Architecture</a:t>
            </a:r>
            <a:endParaRPr b="1">
              <a:solidFill>
                <a:schemeClr val="accent1"/>
              </a:solidFill>
            </a:endParaRPr>
          </a:p>
          <a:p>
            <a:pPr marL="457200" lvl="0" indent="-342900" algn="l" rtl="0">
              <a:lnSpc>
                <a:spcPct val="90000"/>
              </a:lnSpc>
              <a:spcBef>
                <a:spcPts val="0"/>
              </a:spcBef>
              <a:spcAft>
                <a:spcPts val="0"/>
              </a:spcAft>
              <a:buSzPts val="1800"/>
              <a:buChar char="●"/>
            </a:pPr>
            <a:r>
              <a:rPr lang="en-US"/>
              <a:t>x64, x86, ARM64, ARM32</a:t>
            </a:r>
            <a:endParaRPr/>
          </a:p>
          <a:p>
            <a:pPr marL="457200" lvl="0" indent="0" algn="l" rtl="0">
              <a:lnSpc>
                <a:spcPct val="90000"/>
              </a:lnSpc>
              <a:spcBef>
                <a:spcPts val="0"/>
              </a:spcBef>
              <a:spcAft>
                <a:spcPts val="0"/>
              </a:spcAft>
              <a:buNone/>
            </a:pPr>
            <a:endParaRPr>
              <a:solidFill>
                <a:srgbClr val="000000"/>
              </a:solidFill>
            </a:endParaRPr>
          </a:p>
          <a:p>
            <a:pPr marL="0" lvl="0" indent="0" algn="l" rtl="0">
              <a:lnSpc>
                <a:spcPct val="90000"/>
              </a:lnSpc>
              <a:spcBef>
                <a:spcPts val="0"/>
              </a:spcBef>
              <a:spcAft>
                <a:spcPts val="0"/>
              </a:spcAft>
              <a:buNone/>
            </a:pPr>
            <a:r>
              <a:rPr lang="en-US" b="1">
                <a:solidFill>
                  <a:schemeClr val="accent1"/>
                </a:solidFill>
              </a:rPr>
              <a:t>Hardware</a:t>
            </a:r>
            <a:endParaRPr b="1">
              <a:solidFill>
                <a:schemeClr val="accent1"/>
              </a:solidFill>
            </a:endParaRPr>
          </a:p>
          <a:p>
            <a:pPr marL="457200" lvl="0" indent="-342900" algn="l" rtl="0">
              <a:lnSpc>
                <a:spcPct val="90000"/>
              </a:lnSpc>
              <a:spcBef>
                <a:spcPts val="0"/>
              </a:spcBef>
              <a:spcAft>
                <a:spcPts val="0"/>
              </a:spcAft>
              <a:buSzPts val="1800"/>
              <a:buChar char="●"/>
            </a:pPr>
            <a:r>
              <a:rPr lang="en-US"/>
              <a:t>DefaultCPU, CUDA, TensorRT, DirectML, MKL-DNN, MKL-ML, nGraph, NUPHAR, OpenVINO</a:t>
            </a:r>
            <a:endParaRPr/>
          </a:p>
          <a:p>
            <a:pPr marL="228600" lvl="0" indent="0" algn="l" rtl="0">
              <a:lnSpc>
                <a:spcPct val="90000"/>
              </a:lnSpc>
              <a:spcBef>
                <a:spcPts val="1000"/>
              </a:spcBef>
              <a:spcAft>
                <a:spcPts val="0"/>
              </a:spcAft>
              <a:buNone/>
            </a:pPr>
            <a:endParaRPr sz="2400" b="1">
              <a:solidFill>
                <a:srgbClr val="000000"/>
              </a:solidFill>
            </a:endParaRPr>
          </a:p>
          <a:p>
            <a:pPr marL="457200" lvl="1" indent="0" algn="l" rtl="0">
              <a:lnSpc>
                <a:spcPct val="90000"/>
              </a:lnSpc>
              <a:spcBef>
                <a:spcPts val="500"/>
              </a:spcBef>
              <a:spcAft>
                <a:spcPts val="2100"/>
              </a:spcAft>
              <a:buClr>
                <a:schemeClr val="dk1"/>
              </a:buClr>
              <a:buSzPts val="2800"/>
              <a:buNone/>
            </a:pPr>
            <a:endParaRPr sz="2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b199e5868a_0_7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Software Aspects- Design Principles</a:t>
            </a:r>
            <a:endParaRPr/>
          </a:p>
        </p:txBody>
      </p:sp>
      <p:sp>
        <p:nvSpPr>
          <p:cNvPr id="170" name="Google Shape;170;gb199e5868a_0_743"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gb199e5868a_0_743"/>
          <p:cNvSpPr txBox="1">
            <a:spLocks noGrp="1"/>
          </p:cNvSpPr>
          <p:nvPr>
            <p:ph type="body" idx="1"/>
          </p:nvPr>
        </p:nvSpPr>
        <p:spPr>
          <a:xfrm>
            <a:off x="583200" y="1690836"/>
            <a:ext cx="11025600" cy="50004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endParaRPr>
              <a:solidFill>
                <a:srgbClr val="000000"/>
              </a:solidFill>
            </a:endParaRPr>
          </a:p>
          <a:p>
            <a:pPr marL="457200" lvl="0" indent="-342900" algn="l" rtl="0">
              <a:lnSpc>
                <a:spcPct val="90000"/>
              </a:lnSpc>
              <a:spcBef>
                <a:spcPts val="0"/>
              </a:spcBef>
              <a:spcAft>
                <a:spcPts val="0"/>
              </a:spcAft>
              <a:buSzPts val="1800"/>
              <a:buChar char="●"/>
            </a:pPr>
            <a:r>
              <a:rPr lang="en-US"/>
              <a:t>Supports both DNN and Traditional Machine Learning.</a:t>
            </a:r>
            <a:endParaRPr/>
          </a:p>
          <a:p>
            <a:pPr marL="457200" lvl="0" indent="-342900" algn="l" rtl="0">
              <a:lnSpc>
                <a:spcPct val="90000"/>
              </a:lnSpc>
              <a:spcBef>
                <a:spcPts val="0"/>
              </a:spcBef>
              <a:spcAft>
                <a:spcPts val="0"/>
              </a:spcAft>
              <a:buSzPts val="1800"/>
              <a:buChar char="●"/>
            </a:pPr>
            <a:r>
              <a:rPr lang="en-US"/>
              <a:t>Interoperable</a:t>
            </a:r>
            <a:endParaRPr/>
          </a:p>
          <a:p>
            <a:pPr marL="457200" lvl="0" indent="-342900" algn="l" rtl="0">
              <a:lnSpc>
                <a:spcPct val="90000"/>
              </a:lnSpc>
              <a:spcBef>
                <a:spcPts val="0"/>
              </a:spcBef>
              <a:spcAft>
                <a:spcPts val="0"/>
              </a:spcAft>
              <a:buSzPts val="1800"/>
              <a:buChar char="●"/>
            </a:pPr>
            <a:r>
              <a:rPr lang="en-US"/>
              <a:t>Backward Compatible - Important for production usage.</a:t>
            </a:r>
            <a:endParaRPr/>
          </a:p>
          <a:p>
            <a:pPr marL="457200" lvl="0" indent="-342900" algn="l" rtl="0">
              <a:lnSpc>
                <a:spcPct val="90000"/>
              </a:lnSpc>
              <a:spcBef>
                <a:spcPts val="0"/>
              </a:spcBef>
              <a:spcAft>
                <a:spcPts val="0"/>
              </a:spcAft>
              <a:buSzPts val="1800"/>
              <a:buChar char="●"/>
            </a:pPr>
            <a:r>
              <a:rPr lang="en-US"/>
              <a:t>Compact and cross-platform representation for serialization.</a:t>
            </a:r>
            <a:endParaRPr/>
          </a:p>
          <a:p>
            <a:pPr marL="45720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solidFill>
                  <a:schemeClr val="accent1"/>
                </a:solidFill>
              </a:rPr>
              <a:t>ONNX specifications consist of the following:</a:t>
            </a:r>
            <a:endParaRPr b="1">
              <a:solidFill>
                <a:schemeClr val="accent1"/>
              </a:solidFill>
            </a:endParaRPr>
          </a:p>
          <a:p>
            <a:pPr marL="0" lvl="0" indent="0" algn="l" rtl="0">
              <a:lnSpc>
                <a:spcPct val="90000"/>
              </a:lnSpc>
              <a:spcBef>
                <a:spcPts val="0"/>
              </a:spcBef>
              <a:spcAft>
                <a:spcPts val="0"/>
              </a:spcAft>
              <a:buNone/>
            </a:pPr>
            <a:endParaRPr>
              <a:solidFill>
                <a:schemeClr val="accent1"/>
              </a:solidFill>
            </a:endParaRPr>
          </a:p>
          <a:p>
            <a:pPr marL="457200" lvl="0" indent="-342900" algn="l" rtl="0">
              <a:lnSpc>
                <a:spcPct val="90000"/>
              </a:lnSpc>
              <a:spcBef>
                <a:spcPts val="0"/>
              </a:spcBef>
              <a:spcAft>
                <a:spcPts val="0"/>
              </a:spcAft>
              <a:buSzPts val="1800"/>
              <a:buChar char="●"/>
            </a:pPr>
            <a:r>
              <a:rPr lang="en-US"/>
              <a:t>A definition of an extensible computation graph model.</a:t>
            </a:r>
            <a:endParaRPr/>
          </a:p>
          <a:p>
            <a:pPr marL="457200" lvl="0" indent="-342900" algn="l" rtl="0">
              <a:lnSpc>
                <a:spcPct val="90000"/>
              </a:lnSpc>
              <a:spcBef>
                <a:spcPts val="0"/>
              </a:spcBef>
              <a:spcAft>
                <a:spcPts val="0"/>
              </a:spcAft>
              <a:buSzPts val="1800"/>
              <a:buChar char="●"/>
            </a:pPr>
            <a:r>
              <a:rPr lang="en-US"/>
              <a:t>Definitions of standard data types.</a:t>
            </a:r>
            <a:endParaRPr/>
          </a:p>
          <a:p>
            <a:pPr marL="457200" lvl="0" indent="-342900" algn="l" rtl="0">
              <a:lnSpc>
                <a:spcPct val="90000"/>
              </a:lnSpc>
              <a:spcBef>
                <a:spcPts val="0"/>
              </a:spcBef>
              <a:spcAft>
                <a:spcPts val="0"/>
              </a:spcAft>
              <a:buSzPts val="1800"/>
              <a:buChar char="●"/>
            </a:pPr>
            <a:r>
              <a:rPr lang="en-US"/>
              <a:t>Definition of built-in operators( which belong to a versioned operator set).</a:t>
            </a:r>
            <a:endParaRPr/>
          </a:p>
          <a:p>
            <a:pPr marL="228600" lvl="0" indent="0" algn="l" rtl="0">
              <a:lnSpc>
                <a:spcPct val="90000"/>
              </a:lnSpc>
              <a:spcBef>
                <a:spcPts val="1000"/>
              </a:spcBef>
              <a:spcAft>
                <a:spcPts val="0"/>
              </a:spcAft>
              <a:buNone/>
            </a:pPr>
            <a:endParaRPr sz="2400" b="1">
              <a:solidFill>
                <a:srgbClr val="000000"/>
              </a:solidFill>
            </a:endParaRPr>
          </a:p>
          <a:p>
            <a:pPr marL="457200" lvl="1" indent="0" algn="l" rtl="0">
              <a:lnSpc>
                <a:spcPct val="90000"/>
              </a:lnSpc>
              <a:spcBef>
                <a:spcPts val="500"/>
              </a:spcBef>
              <a:spcAft>
                <a:spcPts val="2100"/>
              </a:spcAft>
              <a:buClr>
                <a:schemeClr val="dk1"/>
              </a:buClr>
              <a:buSzPts val="2800"/>
              <a:buNone/>
            </a:pPr>
            <a:endParaRPr sz="2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b199e5868a_0_737"/>
          <p:cNvSpPr txBox="1">
            <a:spLocks noGrp="1"/>
          </p:cNvSpPr>
          <p:nvPr>
            <p:ph type="title"/>
          </p:nvPr>
        </p:nvSpPr>
        <p:spPr>
          <a:xfrm>
            <a:off x="838200" y="22055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Software Aspects- Architecture</a:t>
            </a:r>
            <a:endParaRPr/>
          </a:p>
        </p:txBody>
      </p:sp>
      <p:sp>
        <p:nvSpPr>
          <p:cNvPr id="177" name="Google Shape;177;gb199e5868a_0_737"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gb199e5868a_0_737"/>
          <p:cNvSpPr txBox="1">
            <a:spLocks noGrp="1"/>
          </p:cNvSpPr>
          <p:nvPr>
            <p:ph type="body" idx="1"/>
          </p:nvPr>
        </p:nvSpPr>
        <p:spPr>
          <a:xfrm>
            <a:off x="519550" y="1335599"/>
            <a:ext cx="11025600" cy="5367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t>In ONNX architecture, the nodes architecture is very much similar to a structure of Convolutional Neural Network. The basic components are as follows:</a:t>
            </a:r>
            <a:endParaRPr/>
          </a:p>
          <a:p>
            <a:pPr marL="0" lvl="0" indent="0" algn="l" rtl="0">
              <a:lnSpc>
                <a:spcPct val="90000"/>
              </a:lnSpc>
              <a:spcBef>
                <a:spcPts val="0"/>
              </a:spcBef>
              <a:spcAft>
                <a:spcPts val="0"/>
              </a:spcAft>
              <a:buNone/>
            </a:pPr>
            <a:endParaRPr>
              <a:solidFill>
                <a:srgbClr val="000000"/>
              </a:solidFill>
            </a:endParaRPr>
          </a:p>
          <a:p>
            <a:pPr marL="0" lvl="0" indent="0" algn="l" rtl="0">
              <a:lnSpc>
                <a:spcPct val="90000"/>
              </a:lnSpc>
              <a:spcBef>
                <a:spcPts val="0"/>
              </a:spcBef>
              <a:spcAft>
                <a:spcPts val="0"/>
              </a:spcAft>
              <a:buNone/>
            </a:pPr>
            <a:r>
              <a:rPr lang="en-US" b="1">
                <a:solidFill>
                  <a:schemeClr val="accent1"/>
                </a:solidFill>
              </a:rPr>
              <a:t>Model</a:t>
            </a:r>
            <a:endParaRPr>
              <a:solidFill>
                <a:schemeClr val="accent1"/>
              </a:solidFill>
            </a:endParaRPr>
          </a:p>
          <a:p>
            <a:pPr marL="400050" lvl="0" indent="-228600" algn="l" rtl="0">
              <a:lnSpc>
                <a:spcPct val="90000"/>
              </a:lnSpc>
              <a:spcBef>
                <a:spcPts val="0"/>
              </a:spcBef>
              <a:spcAft>
                <a:spcPts val="0"/>
              </a:spcAft>
              <a:buSzPts val="1800"/>
              <a:buChar char="●"/>
            </a:pPr>
            <a:r>
              <a:rPr lang="en-US"/>
              <a:t>Version Information - Producer to keep track of which version of the model we are producing at different time.</a:t>
            </a:r>
            <a:endParaRPr/>
          </a:p>
          <a:p>
            <a:pPr marL="400050" lvl="0" indent="-228600" algn="l" rtl="0">
              <a:lnSpc>
                <a:spcPct val="90000"/>
              </a:lnSpc>
              <a:spcBef>
                <a:spcPts val="0"/>
              </a:spcBef>
              <a:spcAft>
                <a:spcPts val="0"/>
              </a:spcAft>
              <a:buSzPts val="1800"/>
              <a:buChar char="●"/>
            </a:pPr>
            <a:r>
              <a:rPr lang="en-US"/>
              <a:t>Metadata associated with the model</a:t>
            </a:r>
            <a:endParaRPr/>
          </a:p>
          <a:p>
            <a:pPr marL="400050" lvl="0" indent="-228600" algn="l" rtl="0">
              <a:lnSpc>
                <a:spcPct val="90000"/>
              </a:lnSpc>
              <a:spcBef>
                <a:spcPts val="0"/>
              </a:spcBef>
              <a:spcAft>
                <a:spcPts val="0"/>
              </a:spcAft>
              <a:buSzPts val="1800"/>
              <a:buChar char="●"/>
            </a:pPr>
            <a:r>
              <a:rPr lang="en-US"/>
              <a:t>Acyclic computation dataflow graph which is the important part consisting of inputs, outputs, names of the graphs and the list of computational nodes.</a:t>
            </a:r>
            <a:endParaRPr/>
          </a:p>
          <a:p>
            <a:pPr marL="228600" lvl="0" indent="0" algn="l" rtl="0">
              <a:lnSpc>
                <a:spcPct val="90000"/>
              </a:lnSpc>
              <a:spcBef>
                <a:spcPts val="0"/>
              </a:spcBef>
              <a:spcAft>
                <a:spcPts val="0"/>
              </a:spcAft>
              <a:buNone/>
            </a:pPr>
            <a:endParaRPr>
              <a:solidFill>
                <a:srgbClr val="000000"/>
              </a:solidFill>
            </a:endParaRPr>
          </a:p>
          <a:p>
            <a:pPr marL="0" lvl="0" indent="0" algn="l" rtl="0">
              <a:lnSpc>
                <a:spcPct val="90000"/>
              </a:lnSpc>
              <a:spcBef>
                <a:spcPts val="0"/>
              </a:spcBef>
              <a:spcAft>
                <a:spcPts val="0"/>
              </a:spcAft>
              <a:buNone/>
            </a:pPr>
            <a:r>
              <a:rPr lang="en-US" b="1">
                <a:solidFill>
                  <a:schemeClr val="accent1"/>
                </a:solidFill>
              </a:rPr>
              <a:t>Graph</a:t>
            </a:r>
            <a:endParaRPr>
              <a:solidFill>
                <a:schemeClr val="accent1"/>
              </a:solidFill>
            </a:endParaRPr>
          </a:p>
          <a:p>
            <a:pPr marL="400050" lvl="0" indent="-228600" algn="l" rtl="0">
              <a:lnSpc>
                <a:spcPct val="90000"/>
              </a:lnSpc>
              <a:spcBef>
                <a:spcPts val="0"/>
              </a:spcBef>
              <a:spcAft>
                <a:spcPts val="0"/>
              </a:spcAft>
              <a:buSzPts val="1800"/>
              <a:buChar char="●"/>
            </a:pPr>
            <a:r>
              <a:rPr lang="en-US"/>
              <a:t>Inputs and Outputs</a:t>
            </a:r>
            <a:endParaRPr/>
          </a:p>
          <a:p>
            <a:pPr marL="400050" lvl="0" indent="-228600" algn="l" rtl="0">
              <a:lnSpc>
                <a:spcPct val="90000"/>
              </a:lnSpc>
              <a:spcBef>
                <a:spcPts val="0"/>
              </a:spcBef>
              <a:spcAft>
                <a:spcPts val="0"/>
              </a:spcAft>
              <a:buSzPts val="1800"/>
              <a:buChar char="●"/>
            </a:pPr>
            <a:r>
              <a:rPr lang="en-US"/>
              <a:t>List of computational nodes</a:t>
            </a:r>
            <a:endParaRPr/>
          </a:p>
          <a:p>
            <a:pPr marL="400050" lvl="0" indent="-228600" algn="l" rtl="0">
              <a:lnSpc>
                <a:spcPct val="90000"/>
              </a:lnSpc>
              <a:spcBef>
                <a:spcPts val="0"/>
              </a:spcBef>
              <a:spcAft>
                <a:spcPts val="0"/>
              </a:spcAft>
              <a:buSzPts val="1800"/>
              <a:buChar char="●"/>
            </a:pPr>
            <a:r>
              <a:rPr lang="en-US"/>
              <a:t>Graph name</a:t>
            </a:r>
            <a:endParaRPr/>
          </a:p>
          <a:p>
            <a:pPr marL="228600" lvl="0" indent="0" algn="l" rtl="0">
              <a:lnSpc>
                <a:spcPct val="90000"/>
              </a:lnSpc>
              <a:spcBef>
                <a:spcPts val="1000"/>
              </a:spcBef>
              <a:spcAft>
                <a:spcPts val="0"/>
              </a:spcAft>
              <a:buNone/>
            </a:pPr>
            <a:endParaRPr sz="2400" b="1">
              <a:solidFill>
                <a:srgbClr val="000000"/>
              </a:solidFill>
            </a:endParaRPr>
          </a:p>
          <a:p>
            <a:pPr marL="457200" lvl="1" indent="0" algn="l" rtl="0">
              <a:lnSpc>
                <a:spcPct val="90000"/>
              </a:lnSpc>
              <a:spcBef>
                <a:spcPts val="500"/>
              </a:spcBef>
              <a:spcAft>
                <a:spcPts val="2100"/>
              </a:spcAft>
              <a:buClr>
                <a:schemeClr val="dk1"/>
              </a:buClr>
              <a:buSzPts val="2800"/>
              <a:buNone/>
            </a:pPr>
            <a:endParaRPr sz="2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b161a01689_0_2"/>
          <p:cNvSpPr txBox="1"/>
          <p:nvPr/>
        </p:nvSpPr>
        <p:spPr>
          <a:xfrm>
            <a:off x="337800" y="429175"/>
            <a:ext cx="11516400" cy="63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chemeClr val="accent1"/>
              </a:solidFill>
              <a:latin typeface="Calibri"/>
              <a:ea typeface="Calibri"/>
              <a:cs typeface="Calibri"/>
              <a:sym typeface="Calibri"/>
            </a:endParaRPr>
          </a:p>
          <a:p>
            <a:pPr marL="0" lvl="0" indent="0" algn="l" rtl="0">
              <a:spcBef>
                <a:spcPts val="0"/>
              </a:spcBef>
              <a:spcAft>
                <a:spcPts val="0"/>
              </a:spcAft>
              <a:buNone/>
            </a:pPr>
            <a:endParaRPr sz="2800" b="1">
              <a:solidFill>
                <a:schemeClr val="accent1"/>
              </a:solidFill>
              <a:latin typeface="Calibri"/>
              <a:ea typeface="Calibri"/>
              <a:cs typeface="Calibri"/>
              <a:sym typeface="Calibri"/>
            </a:endParaRPr>
          </a:p>
          <a:p>
            <a:pPr marL="0" lvl="0" indent="0" algn="l" rtl="0">
              <a:spcBef>
                <a:spcPts val="0"/>
              </a:spcBef>
              <a:spcAft>
                <a:spcPts val="0"/>
              </a:spcAft>
              <a:buNone/>
            </a:pPr>
            <a:r>
              <a:rPr lang="en-US" sz="2800" b="1">
                <a:solidFill>
                  <a:schemeClr val="accent1"/>
                </a:solidFill>
                <a:latin typeface="Calibri"/>
                <a:ea typeface="Calibri"/>
                <a:cs typeface="Calibri"/>
                <a:sym typeface="Calibri"/>
              </a:rPr>
              <a:t>Computation Node</a:t>
            </a:r>
            <a:endParaRPr sz="2800">
              <a:solidFill>
                <a:schemeClr val="accent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Zero or more I/p of defined types.</a:t>
            </a:r>
            <a:endParaRPr sz="2400">
              <a:solidFill>
                <a:schemeClr val="dk2"/>
              </a:solidFill>
              <a:latin typeface="Open Sans"/>
              <a:ea typeface="Open Sans"/>
              <a:cs typeface="Open Sans"/>
              <a:sym typeface="Open Sans"/>
            </a:endParaRPr>
          </a:p>
          <a:p>
            <a:pPr marL="457200" lvl="0" indent="-342900" algn="l" rtl="0">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Operator.</a:t>
            </a:r>
            <a:endParaRPr sz="2400">
              <a:solidFill>
                <a:schemeClr val="dk2"/>
              </a:solidFill>
              <a:latin typeface="Open Sans"/>
              <a:ea typeface="Open Sans"/>
              <a:cs typeface="Open Sans"/>
              <a:sym typeface="Open Sans"/>
            </a:endParaRPr>
          </a:p>
          <a:p>
            <a:pPr marL="457200" lvl="0" indent="-342900" algn="l" rtl="0">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Operator parameter.</a:t>
            </a:r>
            <a:endParaRPr sz="2400">
              <a:solidFill>
                <a:schemeClr val="dk2"/>
              </a:solidFill>
              <a:latin typeface="Open Sans"/>
              <a:ea typeface="Open Sans"/>
              <a:cs typeface="Open Sans"/>
              <a:sym typeface="Open Sans"/>
            </a:endParaRPr>
          </a:p>
          <a:p>
            <a:pPr marL="228600" lvl="0" indent="0" algn="l" rtl="0">
              <a:lnSpc>
                <a:spcPct val="90000"/>
              </a:lnSpc>
              <a:spcBef>
                <a:spcPts val="0"/>
              </a:spcBef>
              <a:spcAft>
                <a:spcPts val="0"/>
              </a:spcAft>
              <a:buNone/>
            </a:pPr>
            <a:endParaRPr sz="2400">
              <a:latin typeface="Open Sans"/>
              <a:ea typeface="Open Sans"/>
              <a:cs typeface="Open Sans"/>
              <a:sym typeface="Open Sans"/>
            </a:endParaRPr>
          </a:p>
          <a:p>
            <a:pPr marL="457200" lvl="0" indent="-342900" algn="l" rtl="0">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Basically, the models are collection of graphs and graphs are collection of several computational nodes.</a:t>
            </a:r>
            <a:endParaRPr sz="2400">
              <a:solidFill>
                <a:schemeClr val="dk2"/>
              </a:solidFill>
              <a:latin typeface="Open Sans"/>
              <a:ea typeface="Open Sans"/>
              <a:cs typeface="Open Sans"/>
              <a:sym typeface="Open Sans"/>
            </a:endParaRPr>
          </a:p>
          <a:p>
            <a:pPr marL="0" lvl="0" indent="0" algn="l" rtl="0">
              <a:lnSpc>
                <a:spcPct val="90000"/>
              </a:lnSpc>
              <a:spcBef>
                <a:spcPts val="0"/>
              </a:spcBef>
              <a:spcAft>
                <a:spcPts val="0"/>
              </a:spcAft>
              <a:buNone/>
            </a:pPr>
            <a:endParaRPr sz="2400">
              <a:solidFill>
                <a:schemeClr val="dk2"/>
              </a:solidFill>
              <a:latin typeface="Open Sans"/>
              <a:ea typeface="Open Sans"/>
              <a:cs typeface="Open Sans"/>
              <a:sym typeface="Open Sans"/>
            </a:endParaRPr>
          </a:p>
          <a:p>
            <a:pPr marL="457200" lvl="0" indent="-342900" algn="l" rtl="0">
              <a:lnSpc>
                <a:spcPct val="90000"/>
              </a:lnSpc>
              <a:spcBef>
                <a:spcPts val="0"/>
              </a:spcBef>
              <a:spcAft>
                <a:spcPts val="0"/>
              </a:spcAft>
              <a:buClr>
                <a:schemeClr val="dk1"/>
              </a:buClr>
              <a:buSzPts val="1800"/>
              <a:buFont typeface="Open Sans"/>
              <a:buChar char="➔"/>
            </a:pPr>
            <a:r>
              <a:rPr lang="en-US" sz="2400">
                <a:solidFill>
                  <a:schemeClr val="dk2"/>
                </a:solidFill>
                <a:latin typeface="Open Sans"/>
                <a:ea typeface="Open Sans"/>
                <a:cs typeface="Open Sans"/>
                <a:sym typeface="Open Sans"/>
              </a:rPr>
              <a:t>Every node here is self-sustained. It actually provides operators. Each operator is mapped to a deep learning conventions.</a:t>
            </a:r>
            <a:endParaRPr sz="2400">
              <a:solidFill>
                <a:schemeClr val="dk2"/>
              </a:solidFill>
              <a:latin typeface="Open Sans"/>
              <a:ea typeface="Open Sans"/>
              <a:cs typeface="Open Sans"/>
              <a:sym typeface="Open Sans"/>
            </a:endParaRPr>
          </a:p>
          <a:p>
            <a:pPr marL="0" lvl="0" indent="0" algn="l" rtl="0">
              <a:lnSpc>
                <a:spcPct val="90000"/>
              </a:lnSpc>
              <a:spcBef>
                <a:spcPts val="0"/>
              </a:spcBef>
              <a:spcAft>
                <a:spcPts val="0"/>
              </a:spcAft>
              <a:buNone/>
            </a:pPr>
            <a:endParaRPr sz="2800">
              <a:latin typeface="Calibri"/>
              <a:ea typeface="Calibri"/>
              <a:cs typeface="Calibri"/>
              <a:sym typeface="Calibri"/>
            </a:endParaRPr>
          </a:p>
        </p:txBody>
      </p:sp>
      <p:sp>
        <p:nvSpPr>
          <p:cNvPr id="185" name="Google Shape;185;gb161a01689_0_2"/>
          <p:cNvSpPr txBox="1">
            <a:spLocks noGrp="1"/>
          </p:cNvSpPr>
          <p:nvPr>
            <p:ph type="title"/>
          </p:nvPr>
        </p:nvSpPr>
        <p:spPr>
          <a:xfrm>
            <a:off x="838200" y="22055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Software Aspects- Architecture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a90ae6b16a_3_0"/>
          <p:cNvSpPr txBox="1"/>
          <p:nvPr/>
        </p:nvSpPr>
        <p:spPr>
          <a:xfrm>
            <a:off x="337800" y="800675"/>
            <a:ext cx="11516400" cy="63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a:solidFill>
                  <a:schemeClr val="accent1"/>
                </a:solidFill>
                <a:latin typeface="Calibri"/>
                <a:ea typeface="Calibri"/>
                <a:cs typeface="Calibri"/>
                <a:sym typeface="Calibri"/>
              </a:rPr>
              <a:t>User Interface</a:t>
            </a:r>
            <a:endParaRPr sz="2800" b="1">
              <a:solidFill>
                <a:schemeClr val="accent1"/>
              </a:solidFill>
              <a:latin typeface="Calibri"/>
              <a:ea typeface="Calibri"/>
              <a:cs typeface="Calibri"/>
              <a:sym typeface="Calibri"/>
            </a:endParaRPr>
          </a:p>
          <a:p>
            <a:pPr marL="0" lvl="0" indent="0" algn="l" rtl="0">
              <a:spcBef>
                <a:spcPts val="0"/>
              </a:spcBef>
              <a:spcAft>
                <a:spcPts val="0"/>
              </a:spcAft>
              <a:buNone/>
            </a:pPr>
            <a:endParaRPr sz="2800" b="1">
              <a:solidFill>
                <a:schemeClr val="accent1"/>
              </a:solidFill>
              <a:latin typeface="Calibri"/>
              <a:ea typeface="Calibri"/>
              <a:cs typeface="Calibri"/>
              <a:sym typeface="Calibri"/>
            </a:endParaRPr>
          </a:p>
          <a:p>
            <a:pPr marL="0" lvl="0" indent="0" algn="just" rtl="0">
              <a:spcBef>
                <a:spcPts val="0"/>
              </a:spcBef>
              <a:spcAft>
                <a:spcPts val="0"/>
              </a:spcAft>
              <a:buNone/>
            </a:pPr>
            <a:r>
              <a:rPr lang="en-US" sz="2100">
                <a:solidFill>
                  <a:srgbClr val="434343"/>
                </a:solidFill>
              </a:rPr>
              <a:t>For the UI in ONNX developers can use </a:t>
            </a:r>
            <a:r>
              <a:rPr lang="en-US" sz="2100">
                <a:solidFill>
                  <a:srgbClr val="434343"/>
                </a:solidFill>
                <a:highlight>
                  <a:srgbClr val="FFFFFF"/>
                </a:highlight>
              </a:rPr>
              <a:t>ONNXIFI which is the Interface for Framework Integration.</a:t>
            </a:r>
            <a:r>
              <a:rPr lang="en-US" sz="2100">
                <a:solidFill>
                  <a:srgbClr val="434343"/>
                </a:solidFill>
              </a:rPr>
              <a:t> </a:t>
            </a:r>
            <a:r>
              <a:rPr lang="en-US" sz="2100">
                <a:solidFill>
                  <a:srgbClr val="434343"/>
                </a:solidFill>
                <a:highlight>
                  <a:srgbClr val="FFFFFF"/>
                </a:highlight>
              </a:rPr>
              <a:t>ONNXIFI is a cross-platform API for loading and executing ONNX graphs on optimized backends. </a:t>
            </a:r>
            <a:endParaRPr sz="2100">
              <a:solidFill>
                <a:srgbClr val="434343"/>
              </a:solidFill>
              <a:highlight>
                <a:srgbClr val="FFFFFF"/>
              </a:highlight>
            </a:endParaRPr>
          </a:p>
          <a:p>
            <a:pPr marL="0" lvl="0" indent="0" algn="l" rtl="0">
              <a:lnSpc>
                <a:spcPct val="115000"/>
              </a:lnSpc>
              <a:spcBef>
                <a:spcPts val="600"/>
              </a:spcBef>
              <a:spcAft>
                <a:spcPts val="0"/>
              </a:spcAft>
              <a:buNone/>
            </a:pPr>
            <a:r>
              <a:rPr lang="en-US" sz="2200" b="1" u="sng">
                <a:solidFill>
                  <a:schemeClr val="accent1"/>
                </a:solidFill>
              </a:rPr>
              <a:t>core features</a:t>
            </a:r>
            <a:endParaRPr sz="2200" b="1" u="sng">
              <a:solidFill>
                <a:schemeClr val="accent1"/>
              </a:solidFill>
            </a:endParaRPr>
          </a:p>
          <a:p>
            <a:pPr marL="457200" lvl="0" indent="-361950" algn="l" rtl="0">
              <a:lnSpc>
                <a:spcPct val="115000"/>
              </a:lnSpc>
              <a:spcBef>
                <a:spcPts val="1000"/>
              </a:spcBef>
              <a:spcAft>
                <a:spcPts val="0"/>
              </a:spcAft>
              <a:buClr>
                <a:srgbClr val="434343"/>
              </a:buClr>
              <a:buSzPts val="2100"/>
              <a:buChar char="●"/>
            </a:pPr>
            <a:r>
              <a:rPr lang="en-US" sz="2100">
                <a:solidFill>
                  <a:srgbClr val="434343"/>
                </a:solidFill>
              </a:rPr>
              <a:t>Standardized interface for neural network inference on special-purpose accelerators (NPUs), CPUs, GPUs, DSPs, and FPGAs</a:t>
            </a:r>
            <a:endParaRPr sz="2100">
              <a:solidFill>
                <a:srgbClr val="434343"/>
              </a:solidFill>
            </a:endParaRPr>
          </a:p>
          <a:p>
            <a:pPr marL="457200" lvl="0" indent="-361950" algn="l" rtl="0">
              <a:lnSpc>
                <a:spcPct val="115000"/>
              </a:lnSpc>
              <a:spcBef>
                <a:spcPts val="0"/>
              </a:spcBef>
              <a:spcAft>
                <a:spcPts val="0"/>
              </a:spcAft>
              <a:buClr>
                <a:srgbClr val="434343"/>
              </a:buClr>
              <a:buSzPts val="2100"/>
              <a:buChar char="●"/>
            </a:pPr>
            <a:r>
              <a:rPr lang="en-US" sz="2100">
                <a:solidFill>
                  <a:srgbClr val="434343"/>
                </a:solidFill>
              </a:rPr>
              <a:t>Based on widely supported technologies</a:t>
            </a:r>
            <a:endParaRPr sz="2100">
              <a:solidFill>
                <a:srgbClr val="434343"/>
              </a:solidFill>
            </a:endParaRPr>
          </a:p>
          <a:p>
            <a:pPr marL="914400" lvl="1" indent="-361950" algn="l" rtl="0">
              <a:lnSpc>
                <a:spcPct val="115000"/>
              </a:lnSpc>
              <a:spcBef>
                <a:spcPts val="0"/>
              </a:spcBef>
              <a:spcAft>
                <a:spcPts val="0"/>
              </a:spcAft>
              <a:buClr>
                <a:srgbClr val="434343"/>
              </a:buClr>
              <a:buSzPts val="2100"/>
              <a:buChar char="○"/>
            </a:pPr>
            <a:r>
              <a:rPr lang="en-US" sz="2100">
                <a:solidFill>
                  <a:srgbClr val="434343"/>
                </a:solidFill>
              </a:rPr>
              <a:t>C API for function calls</a:t>
            </a:r>
            <a:endParaRPr sz="2100">
              <a:solidFill>
                <a:srgbClr val="434343"/>
              </a:solidFill>
            </a:endParaRPr>
          </a:p>
          <a:p>
            <a:pPr marL="914400" lvl="1" indent="-361950" algn="l" rtl="0">
              <a:lnSpc>
                <a:spcPct val="115000"/>
              </a:lnSpc>
              <a:spcBef>
                <a:spcPts val="0"/>
              </a:spcBef>
              <a:spcAft>
                <a:spcPts val="0"/>
              </a:spcAft>
              <a:buClr>
                <a:srgbClr val="434343"/>
              </a:buClr>
              <a:buSzPts val="2100"/>
              <a:buChar char="○"/>
            </a:pPr>
            <a:r>
              <a:rPr lang="en-US" sz="2100">
                <a:solidFill>
                  <a:srgbClr val="434343"/>
                </a:solidFill>
              </a:rPr>
              <a:t>ONNX format for passing model graphs</a:t>
            </a:r>
            <a:endParaRPr sz="2100">
              <a:solidFill>
                <a:srgbClr val="434343"/>
              </a:solidFill>
            </a:endParaRPr>
          </a:p>
          <a:p>
            <a:pPr marL="914400" lvl="1" indent="-361950" algn="l" rtl="0">
              <a:lnSpc>
                <a:spcPct val="115000"/>
              </a:lnSpc>
              <a:spcBef>
                <a:spcPts val="0"/>
              </a:spcBef>
              <a:spcAft>
                <a:spcPts val="0"/>
              </a:spcAft>
              <a:buClr>
                <a:srgbClr val="434343"/>
              </a:buClr>
              <a:buSzPts val="2100"/>
              <a:buChar char="○"/>
            </a:pPr>
            <a:r>
              <a:rPr lang="en-US" sz="2100">
                <a:solidFill>
                  <a:srgbClr val="434343"/>
                </a:solidFill>
              </a:rPr>
              <a:t>NCHW tensor layout for passing inputs and outputs</a:t>
            </a:r>
            <a:endParaRPr sz="2100">
              <a:solidFill>
                <a:srgbClr val="434343"/>
              </a:solidFill>
            </a:endParaRPr>
          </a:p>
          <a:p>
            <a:pPr marL="457200" lvl="0" indent="-361950" algn="l" rtl="0">
              <a:lnSpc>
                <a:spcPct val="115000"/>
              </a:lnSpc>
              <a:spcBef>
                <a:spcPts val="0"/>
              </a:spcBef>
              <a:spcAft>
                <a:spcPts val="0"/>
              </a:spcAft>
              <a:buClr>
                <a:srgbClr val="434343"/>
              </a:buClr>
              <a:buSzPts val="2100"/>
              <a:buChar char="●"/>
            </a:pPr>
            <a:r>
              <a:rPr lang="en-US" sz="2100">
                <a:solidFill>
                  <a:srgbClr val="434343"/>
                </a:solidFill>
              </a:rPr>
              <a:t>Dynamic discovery of available backends for model execution</a:t>
            </a:r>
            <a:endParaRPr sz="2100">
              <a:solidFill>
                <a:srgbClr val="434343"/>
              </a:solidFill>
            </a:endParaRPr>
          </a:p>
          <a:p>
            <a:pPr marL="914400" lvl="1" indent="-361950" algn="l" rtl="0">
              <a:lnSpc>
                <a:spcPct val="115000"/>
              </a:lnSpc>
              <a:spcBef>
                <a:spcPts val="0"/>
              </a:spcBef>
              <a:spcAft>
                <a:spcPts val="0"/>
              </a:spcAft>
              <a:buClr>
                <a:srgbClr val="434343"/>
              </a:buClr>
              <a:buSzPts val="2100"/>
              <a:buChar char="○"/>
            </a:pPr>
            <a:r>
              <a:rPr lang="en-US" sz="2100">
                <a:solidFill>
                  <a:srgbClr val="434343"/>
                </a:solidFill>
              </a:rPr>
              <a:t>Multiple backends from different vendors can co-exist on the same system</a:t>
            </a:r>
            <a:endParaRPr sz="2100">
              <a:solidFill>
                <a:srgbClr val="434343"/>
              </a:solidFill>
            </a:endParaRPr>
          </a:p>
          <a:p>
            <a:pPr marL="457200" lvl="0" indent="-361950" algn="l" rtl="0">
              <a:lnSpc>
                <a:spcPct val="115000"/>
              </a:lnSpc>
              <a:spcBef>
                <a:spcPts val="0"/>
              </a:spcBef>
              <a:spcAft>
                <a:spcPts val="0"/>
              </a:spcAft>
              <a:buClr>
                <a:srgbClr val="434343"/>
              </a:buClr>
              <a:buSzPts val="2100"/>
              <a:buChar char="●"/>
            </a:pPr>
            <a:r>
              <a:rPr lang="en-US" sz="2100">
                <a:solidFill>
                  <a:srgbClr val="434343"/>
                </a:solidFill>
              </a:rPr>
              <a:t>Dynamic discovery of supported ONNX Operators on each backend</a:t>
            </a:r>
            <a:endParaRPr sz="2100">
              <a:solidFill>
                <a:srgbClr val="434343"/>
              </a:solidFill>
              <a:latin typeface="Times"/>
              <a:ea typeface="Times"/>
              <a:cs typeface="Times"/>
              <a:sym typeface="Times"/>
            </a:endParaRPr>
          </a:p>
          <a:p>
            <a:pPr marL="0" lvl="0" indent="0" algn="l" rtl="0">
              <a:lnSpc>
                <a:spcPct val="90000"/>
              </a:lnSpc>
              <a:spcBef>
                <a:spcPts val="1200"/>
              </a:spcBef>
              <a:spcAft>
                <a:spcPts val="0"/>
              </a:spcAft>
              <a:buNone/>
            </a:pPr>
            <a:endParaRPr sz="2800" b="1">
              <a:solidFill>
                <a:schemeClr val="accent1"/>
              </a:solidFill>
              <a:latin typeface="Calibri"/>
              <a:ea typeface="Calibri"/>
              <a:cs typeface="Calibri"/>
              <a:sym typeface="Calibri"/>
            </a:endParaRPr>
          </a:p>
          <a:p>
            <a:pPr marL="0" lvl="0" indent="0" algn="l" rtl="0">
              <a:lnSpc>
                <a:spcPct val="90000"/>
              </a:lnSpc>
              <a:spcBef>
                <a:spcPts val="0"/>
              </a:spcBef>
              <a:spcAft>
                <a:spcPts val="0"/>
              </a:spcAft>
              <a:buNone/>
            </a:pPr>
            <a:endParaRPr sz="2800">
              <a:latin typeface="Calibri"/>
              <a:ea typeface="Calibri"/>
              <a:cs typeface="Calibri"/>
              <a:sym typeface="Calibri"/>
            </a:endParaRPr>
          </a:p>
        </p:txBody>
      </p:sp>
      <p:sp>
        <p:nvSpPr>
          <p:cNvPr id="192" name="Google Shape;192;ga90ae6b16a_3_0"/>
          <p:cNvSpPr txBox="1">
            <a:spLocks noGrp="1"/>
          </p:cNvSpPr>
          <p:nvPr>
            <p:ph type="title"/>
          </p:nvPr>
        </p:nvSpPr>
        <p:spPr>
          <a:xfrm>
            <a:off x="838200" y="-114300"/>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Software Aspects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a90ae6b16a_1_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Sklearn to ONNX</a:t>
            </a:r>
            <a:endParaRPr/>
          </a:p>
        </p:txBody>
      </p:sp>
      <p:sp>
        <p:nvSpPr>
          <p:cNvPr id="198" name="Google Shape;198;ga90ae6b16a_1_6"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ga90ae6b16a_1_6"/>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endParaRPr/>
          </a:p>
          <a:p>
            <a:pPr marL="457200" lvl="0" indent="0" algn="l" rtl="0">
              <a:lnSpc>
                <a:spcPct val="90000"/>
              </a:lnSpc>
              <a:spcBef>
                <a:spcPts val="0"/>
              </a:spcBef>
              <a:spcAft>
                <a:spcPts val="0"/>
              </a:spcAft>
              <a:buNone/>
            </a:pPr>
            <a:endParaRPr/>
          </a:p>
          <a:p>
            <a:pPr marL="457200" lvl="1" indent="0" algn="l" rtl="0">
              <a:lnSpc>
                <a:spcPct val="90000"/>
              </a:lnSpc>
              <a:spcBef>
                <a:spcPts val="500"/>
              </a:spcBef>
              <a:spcAft>
                <a:spcPts val="2100"/>
              </a:spcAft>
              <a:buClr>
                <a:schemeClr val="dk1"/>
              </a:buClr>
              <a:buSzPts val="2800"/>
              <a:buNone/>
            </a:pPr>
            <a:endParaRPr sz="2800"/>
          </a:p>
        </p:txBody>
      </p:sp>
      <p:pic>
        <p:nvPicPr>
          <p:cNvPr id="200" name="Google Shape;200;ga90ae6b16a_1_6"/>
          <p:cNvPicPr preferRelativeResize="0"/>
          <p:nvPr/>
        </p:nvPicPr>
        <p:blipFill>
          <a:blip r:embed="rId3">
            <a:alphaModFix/>
          </a:blip>
          <a:stretch>
            <a:fillRect/>
          </a:stretch>
        </p:blipFill>
        <p:spPr>
          <a:xfrm>
            <a:off x="2699300" y="1292200"/>
            <a:ext cx="6679425" cy="5437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a90ae6b16a_1_7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 Sklearn to ONNX</a:t>
            </a:r>
            <a:endParaRPr/>
          </a:p>
        </p:txBody>
      </p:sp>
      <p:sp>
        <p:nvSpPr>
          <p:cNvPr id="207" name="Google Shape;207;ga90ae6b16a_1_7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Clr>
                <a:srgbClr val="000000"/>
              </a:buClr>
              <a:buSzPts val="1800"/>
              <a:buChar char="●"/>
            </a:pPr>
            <a:r>
              <a:rPr lang="en-US"/>
              <a:t>Simple!</a:t>
            </a:r>
            <a:endParaRPr/>
          </a:p>
        </p:txBody>
      </p:sp>
      <p:pic>
        <p:nvPicPr>
          <p:cNvPr id="208" name="Google Shape;208;ga90ae6b16a_1_76"/>
          <p:cNvPicPr preferRelativeResize="0"/>
          <p:nvPr/>
        </p:nvPicPr>
        <p:blipFill>
          <a:blip r:embed="rId3">
            <a:alphaModFix/>
          </a:blip>
          <a:stretch>
            <a:fillRect/>
          </a:stretch>
        </p:blipFill>
        <p:spPr>
          <a:xfrm>
            <a:off x="2590800" y="2309675"/>
            <a:ext cx="8763000" cy="386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Project</a:t>
            </a:r>
            <a:endParaRPr/>
          </a:p>
        </p:txBody>
      </p:sp>
      <p:sp>
        <p:nvSpPr>
          <p:cNvPr id="83" name="Google Shape;83;p2"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txBox="1">
            <a:spLocks noGrp="1"/>
          </p:cNvSpPr>
          <p:nvPr>
            <p:ph type="body" idx="1"/>
          </p:nvPr>
        </p:nvSpPr>
        <p:spPr>
          <a:xfrm>
            <a:off x="583200" y="1485025"/>
            <a:ext cx="11025600" cy="51546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b="1"/>
              <a:t>Project Name</a:t>
            </a:r>
            <a:endParaRPr/>
          </a:p>
          <a:p>
            <a:pPr marL="1143000" lvl="0" indent="0" algn="just" rtl="0">
              <a:lnSpc>
                <a:spcPct val="90000"/>
              </a:lnSpc>
              <a:spcBef>
                <a:spcPts val="500"/>
              </a:spcBef>
              <a:spcAft>
                <a:spcPts val="0"/>
              </a:spcAft>
              <a:buNone/>
            </a:pPr>
            <a:endParaRPr sz="2400" b="1"/>
          </a:p>
          <a:p>
            <a:pPr marL="685800" lvl="1" indent="-266700" algn="just" rtl="0">
              <a:lnSpc>
                <a:spcPct val="90000"/>
              </a:lnSpc>
              <a:spcBef>
                <a:spcPts val="500"/>
              </a:spcBef>
              <a:spcAft>
                <a:spcPts val="0"/>
              </a:spcAft>
              <a:buSzPts val="2400"/>
              <a:buChar char="○"/>
            </a:pPr>
            <a:r>
              <a:rPr lang="en-US" sz="2400" b="1"/>
              <a:t>ONNX (Open Neural Network Exchange)</a:t>
            </a:r>
            <a:endParaRPr sz="2400" b="1"/>
          </a:p>
          <a:p>
            <a:pPr marL="0" lvl="0" indent="0" algn="just" rtl="0">
              <a:lnSpc>
                <a:spcPct val="90000"/>
              </a:lnSpc>
              <a:spcBef>
                <a:spcPts val="500"/>
              </a:spcBef>
              <a:spcAft>
                <a:spcPts val="0"/>
              </a:spcAft>
              <a:buNone/>
            </a:pPr>
            <a:endParaRPr b="1"/>
          </a:p>
          <a:p>
            <a:pPr marL="228600" lvl="0" indent="-228600" algn="just" rtl="0">
              <a:lnSpc>
                <a:spcPct val="90000"/>
              </a:lnSpc>
              <a:spcBef>
                <a:spcPts val="1000"/>
              </a:spcBef>
              <a:spcAft>
                <a:spcPts val="0"/>
              </a:spcAft>
              <a:buClr>
                <a:schemeClr val="dk1"/>
              </a:buClr>
              <a:buSzPts val="3200"/>
              <a:buChar char="●"/>
            </a:pPr>
            <a:r>
              <a:rPr lang="en-US" sz="3200" b="1"/>
              <a:t>Abstract</a:t>
            </a:r>
            <a:endParaRPr sz="3200" b="1"/>
          </a:p>
          <a:p>
            <a:pPr marL="685800" lvl="1" indent="-323850" algn="just" rtl="0">
              <a:lnSpc>
                <a:spcPct val="90000"/>
              </a:lnSpc>
              <a:spcBef>
                <a:spcPts val="1000"/>
              </a:spcBef>
              <a:spcAft>
                <a:spcPts val="0"/>
              </a:spcAft>
              <a:buSzPts val="3300"/>
              <a:buChar char="○"/>
            </a:pPr>
            <a:r>
              <a:rPr lang="en-US" sz="2000">
                <a:highlight>
                  <a:srgbClr val="FFFFFF"/>
                </a:highlight>
              </a:rPr>
              <a:t>ONNX is an open source project which is mainly an intermediate representation in the form of a file format which maps the high-level graphs of a model in specific frameworks to a similar graph in the ONNX file format.  For AI models, ONNX offers an open source format allowing users to interchange between various ML frameworks and tools as well as definitions of built-in operators and regular data types.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a90ae6b16a_1_14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ONNX Runtime for testing</a:t>
            </a:r>
            <a:endParaRPr/>
          </a:p>
        </p:txBody>
      </p:sp>
      <p:sp>
        <p:nvSpPr>
          <p:cNvPr id="215" name="Google Shape;215;ga90ae6b16a_1_14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endParaRPr/>
          </a:p>
        </p:txBody>
      </p:sp>
      <p:pic>
        <p:nvPicPr>
          <p:cNvPr id="216" name="Google Shape;216;ga90ae6b16a_1_146"/>
          <p:cNvPicPr preferRelativeResize="0"/>
          <p:nvPr/>
        </p:nvPicPr>
        <p:blipFill>
          <a:blip r:embed="rId3">
            <a:alphaModFix/>
          </a:blip>
          <a:stretch>
            <a:fillRect/>
          </a:stretch>
        </p:blipFill>
        <p:spPr>
          <a:xfrm>
            <a:off x="838188" y="1825625"/>
            <a:ext cx="9039225" cy="464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a90ae6b16a_1_2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Let’s compare results!</a:t>
            </a:r>
            <a:endParaRPr/>
          </a:p>
        </p:txBody>
      </p:sp>
      <p:sp>
        <p:nvSpPr>
          <p:cNvPr id="223" name="Google Shape;223;ga90ae6b16a_1_21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2100"/>
              </a:spcAft>
              <a:buNone/>
            </a:pPr>
            <a:r>
              <a:rPr lang="en-US"/>
              <a:t>            Sklearn Model                            Onnx Model </a:t>
            </a:r>
            <a:endParaRPr/>
          </a:p>
        </p:txBody>
      </p:sp>
      <p:pic>
        <p:nvPicPr>
          <p:cNvPr id="224" name="Google Shape;224;ga90ae6b16a_1_216"/>
          <p:cNvPicPr preferRelativeResize="0"/>
          <p:nvPr/>
        </p:nvPicPr>
        <p:blipFill>
          <a:blip r:embed="rId3">
            <a:alphaModFix/>
          </a:blip>
          <a:stretch>
            <a:fillRect/>
          </a:stretch>
        </p:blipFill>
        <p:spPr>
          <a:xfrm>
            <a:off x="838213" y="2449000"/>
            <a:ext cx="4893100" cy="3158100"/>
          </a:xfrm>
          <a:prstGeom prst="rect">
            <a:avLst/>
          </a:prstGeom>
          <a:noFill/>
          <a:ln>
            <a:noFill/>
          </a:ln>
        </p:spPr>
      </p:pic>
      <p:pic>
        <p:nvPicPr>
          <p:cNvPr id="225" name="Google Shape;225;ga90ae6b16a_1_216"/>
          <p:cNvPicPr preferRelativeResize="0"/>
          <p:nvPr/>
        </p:nvPicPr>
        <p:blipFill>
          <a:blip r:embed="rId4">
            <a:alphaModFix/>
          </a:blip>
          <a:stretch>
            <a:fillRect/>
          </a:stretch>
        </p:blipFill>
        <p:spPr>
          <a:xfrm>
            <a:off x="4853525" y="2361225"/>
            <a:ext cx="5840571" cy="315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a90ae6b16a_1_35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Resources </a:t>
            </a:r>
            <a:endParaRPr/>
          </a:p>
        </p:txBody>
      </p:sp>
      <p:sp>
        <p:nvSpPr>
          <p:cNvPr id="232" name="Google Shape;232;ga90ae6b16a_1_35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https://github.com/onnx/keras-onnx</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https://github.com/onnx/sklearn-onnx</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https://www.youtube.com/watch?v=Ij5MoUnLQ0E</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https://www.youtube.com/watch?v=cK5AyawZSUI</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https://www.youtube.com/watch?v=Mvnn_Iy29es</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https://github.com/Jaram021/Onnx_examples</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https://www.onnxruntime.ai/</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https://onnx.ai/index.html</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https://onnx.ai/get-started.html</a:t>
            </a:r>
            <a:r>
              <a:rPr lang="en-US" sz="2000">
                <a:solidFill>
                  <a:srgbClr val="666666"/>
                </a:solidFill>
                <a:latin typeface="Arial"/>
                <a:ea typeface="Arial"/>
                <a:cs typeface="Arial"/>
                <a:sym typeface="Arial"/>
              </a:rPr>
              <a:t> </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https://github.com/onnx/onnx/blob/master/docs/ONNXIFI.md</a:t>
            </a:r>
            <a:endParaRPr sz="2000">
              <a:solidFill>
                <a:srgbClr val="666666"/>
              </a:solidFill>
              <a:latin typeface="Arial"/>
              <a:ea typeface="Arial"/>
              <a:cs typeface="Arial"/>
              <a:sym typeface="Arial"/>
            </a:endParaRPr>
          </a:p>
          <a:p>
            <a:pPr marL="457200" lvl="0" indent="-355600" algn="l" rtl="0">
              <a:spcBef>
                <a:spcPts val="0"/>
              </a:spcBef>
              <a:spcAft>
                <a:spcPts val="0"/>
              </a:spcAft>
              <a:buClr>
                <a:srgbClr val="666666"/>
              </a:buClr>
              <a:buSzPts val="2000"/>
              <a:buFont typeface="Arial"/>
              <a:buChar char="●"/>
            </a:pPr>
            <a:r>
              <a:rPr lang="en-US" sz="2000">
                <a:solidFill>
                  <a:srgbClr val="666666"/>
                </a:solidFill>
                <a:latin typeface="Arial"/>
                <a:ea typeface="Arial"/>
                <a:cs typeface="Arial"/>
                <a:sym typeface="Arial"/>
              </a:rPr>
              <a:t>https://github.com/microsoft/onnxruntime/tree/master/samples#CC</a:t>
            </a:r>
            <a:endParaRPr sz="2000">
              <a:solidFill>
                <a:srgbClr val="666666"/>
              </a:solidFill>
              <a:latin typeface="Arial"/>
              <a:ea typeface="Arial"/>
              <a:cs typeface="Arial"/>
              <a:sym typeface="Arial"/>
            </a:endParaRPr>
          </a:p>
          <a:p>
            <a:pPr marL="228600" lvl="0" indent="0" algn="l" rtl="0">
              <a:spcBef>
                <a:spcPts val="2100"/>
              </a:spcBef>
              <a:spcAft>
                <a:spcPts val="2100"/>
              </a:spcAft>
              <a:buNone/>
            </a:pPr>
            <a:endParaRPr>
              <a:solidFill>
                <a:srgbClr val="66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Team and their roles</a:t>
            </a:r>
            <a:endParaRPr/>
          </a:p>
        </p:txBody>
      </p:sp>
      <p:sp>
        <p:nvSpPr>
          <p:cNvPr id="90" name="Google Shape;90;p3"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3"/>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sz="3200" b="1"/>
          </a:p>
          <a:p>
            <a:pPr marL="1143000" lvl="2" indent="-266700" algn="l" rtl="0">
              <a:lnSpc>
                <a:spcPct val="115000"/>
              </a:lnSpc>
              <a:spcBef>
                <a:spcPts val="1200"/>
              </a:spcBef>
              <a:spcAft>
                <a:spcPts val="0"/>
              </a:spcAft>
              <a:buSzPts val="2400"/>
              <a:buChar char="■"/>
            </a:pPr>
            <a:r>
              <a:rPr lang="en-US" sz="2400" b="1"/>
              <a:t>Sanjana Balasubramanian - What is ONNX?</a:t>
            </a:r>
            <a:endParaRPr sz="2400" b="1"/>
          </a:p>
          <a:p>
            <a:pPr marL="1143000" lvl="0" indent="0" algn="l" rtl="0">
              <a:lnSpc>
                <a:spcPct val="115000"/>
              </a:lnSpc>
              <a:spcBef>
                <a:spcPts val="1200"/>
              </a:spcBef>
              <a:spcAft>
                <a:spcPts val="0"/>
              </a:spcAft>
              <a:buNone/>
            </a:pPr>
            <a:endParaRPr sz="2400" b="1"/>
          </a:p>
          <a:p>
            <a:pPr marL="1143000" lvl="2" indent="-266700" algn="l" rtl="0">
              <a:lnSpc>
                <a:spcPct val="115000"/>
              </a:lnSpc>
              <a:spcBef>
                <a:spcPts val="1200"/>
              </a:spcBef>
              <a:spcAft>
                <a:spcPts val="0"/>
              </a:spcAft>
              <a:buSzPts val="2400"/>
              <a:buChar char="■"/>
            </a:pPr>
            <a:r>
              <a:rPr lang="en-US" sz="2400" b="1"/>
              <a:t>Julian Jaramillo  - Example workflow</a:t>
            </a:r>
            <a:endParaRPr sz="2400" b="1"/>
          </a:p>
          <a:p>
            <a:pPr marL="1143000" lvl="0" indent="0" algn="l" rtl="0">
              <a:lnSpc>
                <a:spcPct val="115000"/>
              </a:lnSpc>
              <a:spcBef>
                <a:spcPts val="1200"/>
              </a:spcBef>
              <a:spcAft>
                <a:spcPts val="0"/>
              </a:spcAft>
              <a:buNone/>
            </a:pPr>
            <a:endParaRPr sz="2400" b="1"/>
          </a:p>
          <a:p>
            <a:pPr marL="1143000" lvl="2" indent="-266700" algn="l" rtl="0">
              <a:lnSpc>
                <a:spcPct val="115000"/>
              </a:lnSpc>
              <a:spcBef>
                <a:spcPts val="1200"/>
              </a:spcBef>
              <a:spcAft>
                <a:spcPts val="0"/>
              </a:spcAft>
              <a:buSzPts val="2400"/>
              <a:buChar char="■"/>
            </a:pPr>
            <a:r>
              <a:rPr lang="en-US" sz="2400" b="1"/>
              <a:t>Vinayak Jethe - How ONNX works?</a:t>
            </a:r>
            <a:endParaRPr sz="2400" b="1"/>
          </a:p>
          <a:p>
            <a:pPr marL="1143000" lvl="0" indent="0" algn="l" rtl="0">
              <a:lnSpc>
                <a:spcPct val="115000"/>
              </a:lnSpc>
              <a:spcBef>
                <a:spcPts val="1200"/>
              </a:spcBef>
              <a:spcAft>
                <a:spcPts val="0"/>
              </a:spcAft>
              <a:buNone/>
            </a:pPr>
            <a:endParaRPr sz="2400" b="1"/>
          </a:p>
          <a:p>
            <a:pPr marL="1143000" lvl="2" indent="-266700" algn="l" rtl="0">
              <a:lnSpc>
                <a:spcPct val="115000"/>
              </a:lnSpc>
              <a:spcBef>
                <a:spcPts val="1200"/>
              </a:spcBef>
              <a:spcAft>
                <a:spcPts val="0"/>
              </a:spcAft>
              <a:buSzPts val="2400"/>
              <a:buChar char="■"/>
            </a:pPr>
            <a:r>
              <a:rPr lang="en-US" sz="2400" b="1"/>
              <a:t>Jaabaal Shah - Why should ONNX be used? </a:t>
            </a:r>
            <a:endParaRPr sz="2400" b="1"/>
          </a:p>
          <a:p>
            <a:pPr marL="914400" lvl="2" indent="0" algn="l" rtl="0">
              <a:lnSpc>
                <a:spcPct val="90000"/>
              </a:lnSpc>
              <a:spcBef>
                <a:spcPts val="1200"/>
              </a:spcBef>
              <a:spcAft>
                <a:spcPts val="0"/>
              </a:spcAft>
              <a:buClr>
                <a:schemeClr val="dk1"/>
              </a:buClr>
              <a:buSzPts val="2400"/>
              <a:buNone/>
            </a:pPr>
            <a:endParaRPr sz="2400" b="1"/>
          </a:p>
          <a:p>
            <a:pPr marL="457200" lvl="1" indent="0" algn="l" rtl="0">
              <a:lnSpc>
                <a:spcPct val="90000"/>
              </a:lnSpc>
              <a:spcBef>
                <a:spcPts val="500"/>
              </a:spcBef>
              <a:spcAft>
                <a:spcPts val="2100"/>
              </a:spcAft>
              <a:buClr>
                <a:schemeClr val="dk1"/>
              </a:buClr>
              <a:buSzPts val="2800"/>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Deliverables</a:t>
            </a:r>
            <a:endParaRPr/>
          </a:p>
        </p:txBody>
      </p:sp>
      <p:sp>
        <p:nvSpPr>
          <p:cNvPr id="97" name="Google Shape;97;p4"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4"/>
          <p:cNvSpPr txBox="1">
            <a:spLocks noGrp="1"/>
          </p:cNvSpPr>
          <p:nvPr>
            <p:ph type="body" idx="1"/>
          </p:nvPr>
        </p:nvSpPr>
        <p:spPr>
          <a:xfrm>
            <a:off x="838200" y="1611311"/>
            <a:ext cx="11025600" cy="5000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Code Repo (if any) (URL): </a:t>
            </a:r>
            <a:r>
              <a:rPr lang="en-US" u="sng" dirty="0">
                <a:solidFill>
                  <a:schemeClr val="hlink"/>
                </a:solidFill>
                <a:hlinkClick r:id="rId3"/>
              </a:rPr>
              <a:t>Code Repo</a:t>
            </a:r>
            <a:endParaRPr dirty="0"/>
          </a:p>
          <a:p>
            <a:pPr marL="228600" lvl="0" indent="-228600" algn="l" rtl="0">
              <a:lnSpc>
                <a:spcPct val="90000"/>
              </a:lnSpc>
              <a:spcBef>
                <a:spcPts val="0"/>
              </a:spcBef>
              <a:spcAft>
                <a:spcPts val="0"/>
              </a:spcAft>
              <a:buClr>
                <a:schemeClr val="dk1"/>
              </a:buClr>
              <a:buSzPts val="2800"/>
              <a:buChar char="●"/>
            </a:pPr>
            <a:r>
              <a:rPr lang="en-US" dirty="0"/>
              <a:t>Presentation Slides (URL): </a:t>
            </a:r>
            <a:r>
              <a:rPr lang="en-US" u="sng" dirty="0">
                <a:solidFill>
                  <a:schemeClr val="hlink"/>
                </a:solidFill>
                <a:hlinkClick r:id="rId3"/>
              </a:rPr>
              <a:t>Slides</a:t>
            </a:r>
            <a:endParaRPr dirty="0"/>
          </a:p>
          <a:p>
            <a:pPr marL="228600" lvl="0" indent="-228600" algn="l" rtl="0">
              <a:lnSpc>
                <a:spcPct val="90000"/>
              </a:lnSpc>
              <a:spcBef>
                <a:spcPts val="0"/>
              </a:spcBef>
              <a:spcAft>
                <a:spcPts val="0"/>
              </a:spcAft>
              <a:buClr>
                <a:schemeClr val="dk1"/>
              </a:buClr>
              <a:buSzPts val="2800"/>
              <a:buChar char="●"/>
            </a:pPr>
            <a:r>
              <a:rPr lang="en-US" dirty="0"/>
              <a:t>Demo/Presentation Video URL (</a:t>
            </a:r>
            <a:r>
              <a:rPr lang="en-US"/>
              <a:t>Optional):</a:t>
            </a:r>
            <a:r>
              <a:rPr lang="en-US">
                <a:hlinkClick r:id="rId4"/>
              </a:rPr>
              <a:t>https://www.youtube.com...</a:t>
            </a:r>
            <a:endParaRPr dirty="0"/>
          </a:p>
          <a:p>
            <a:pPr marL="914400" lvl="2" indent="0" algn="l" rtl="0">
              <a:lnSpc>
                <a:spcPct val="90000"/>
              </a:lnSpc>
              <a:spcBef>
                <a:spcPts val="500"/>
              </a:spcBef>
              <a:spcAft>
                <a:spcPts val="0"/>
              </a:spcAft>
              <a:buClr>
                <a:schemeClr val="dk1"/>
              </a:buClr>
              <a:buSzPts val="2400"/>
              <a:buNone/>
            </a:pPr>
            <a:endParaRPr sz="2400" b="1" dirty="0"/>
          </a:p>
          <a:p>
            <a:pPr marL="457200" lvl="1" indent="0" algn="l" rtl="0">
              <a:lnSpc>
                <a:spcPct val="90000"/>
              </a:lnSpc>
              <a:spcBef>
                <a:spcPts val="500"/>
              </a:spcBef>
              <a:spcAft>
                <a:spcPts val="2100"/>
              </a:spcAft>
              <a:buClr>
                <a:schemeClr val="dk1"/>
              </a:buClr>
              <a:buSzPts val="2800"/>
              <a:buNone/>
            </a:pP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838225" y="39285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Project Summary</a:t>
            </a:r>
            <a:endParaRPr/>
          </a:p>
        </p:txBody>
      </p:sp>
      <p:sp>
        <p:nvSpPr>
          <p:cNvPr id="104" name="Google Shape;104;p5"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5"/>
          <p:cNvSpPr txBox="1">
            <a:spLocks noGrp="1"/>
          </p:cNvSpPr>
          <p:nvPr>
            <p:ph type="body" idx="1"/>
          </p:nvPr>
        </p:nvSpPr>
        <p:spPr>
          <a:xfrm>
            <a:off x="583225" y="1611311"/>
            <a:ext cx="11025600" cy="5000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solidFill>
                  <a:schemeClr val="accent1"/>
                </a:solidFill>
              </a:rPr>
              <a:t>What it is and what research/investigation we did?</a:t>
            </a:r>
            <a:endParaRPr>
              <a:solidFill>
                <a:schemeClr val="accent1"/>
              </a:solidFill>
            </a:endParaRPr>
          </a:p>
          <a:p>
            <a:pPr marL="228600" lvl="0" indent="0" algn="l" rtl="0">
              <a:lnSpc>
                <a:spcPct val="90000"/>
              </a:lnSpc>
              <a:spcBef>
                <a:spcPts val="0"/>
              </a:spcBef>
              <a:spcAft>
                <a:spcPts val="0"/>
              </a:spcAft>
              <a:buNone/>
            </a:pPr>
            <a:endParaRPr>
              <a:solidFill>
                <a:schemeClr val="accent1"/>
              </a:solidFill>
            </a:endParaRPr>
          </a:p>
          <a:p>
            <a:pPr marL="228600" lvl="0" indent="0" algn="l" rtl="0">
              <a:lnSpc>
                <a:spcPct val="90000"/>
              </a:lnSpc>
              <a:spcBef>
                <a:spcPts val="0"/>
              </a:spcBef>
              <a:spcAft>
                <a:spcPts val="0"/>
              </a:spcAft>
              <a:buNone/>
            </a:pPr>
            <a:r>
              <a:rPr lang="en-US"/>
              <a:t>ONNX is an open source artificial intelligence ecosystem. </a:t>
            </a:r>
            <a:r>
              <a:rPr lang="en-US">
                <a:highlight>
                  <a:srgbClr val="FFFFFF"/>
                </a:highlight>
              </a:rPr>
              <a:t>Facebook, AWS and Microsoft introduced a system for switching between machine Learning frameworks such as PyTorch and Caffe2. Later, IBM, Huawei, Intel, AMD, ARM and Qualcomm announced support for the initiative.</a:t>
            </a:r>
            <a:endParaRPr/>
          </a:p>
          <a:p>
            <a:pPr marL="228600" lvl="0" indent="-228600" algn="l" rtl="0">
              <a:lnSpc>
                <a:spcPct val="100000"/>
              </a:lnSpc>
              <a:spcBef>
                <a:spcPts val="1000"/>
              </a:spcBef>
              <a:spcAft>
                <a:spcPts val="0"/>
              </a:spcAft>
              <a:buSzPts val="2800"/>
              <a:buChar char="●"/>
            </a:pPr>
            <a:r>
              <a:rPr lang="en-US">
                <a:solidFill>
                  <a:schemeClr val="accent1"/>
                </a:solidFill>
              </a:rPr>
              <a:t>What results we got?</a:t>
            </a:r>
            <a:endParaRPr>
              <a:solidFill>
                <a:schemeClr val="accent1"/>
              </a:solidFill>
            </a:endParaRPr>
          </a:p>
          <a:p>
            <a:pPr marL="228600" lvl="0" indent="0" algn="l" rtl="0">
              <a:lnSpc>
                <a:spcPct val="100000"/>
              </a:lnSpc>
              <a:spcBef>
                <a:spcPts val="1000"/>
              </a:spcBef>
              <a:spcAft>
                <a:spcPts val="0"/>
              </a:spcAft>
              <a:buNone/>
            </a:pPr>
            <a:endParaRPr>
              <a:solidFill>
                <a:schemeClr val="accent1"/>
              </a:solidFill>
            </a:endParaRPr>
          </a:p>
          <a:p>
            <a:pPr marL="228600" lvl="0" indent="0" algn="l" rtl="0">
              <a:spcBef>
                <a:spcPts val="0"/>
              </a:spcBef>
              <a:spcAft>
                <a:spcPts val="0"/>
              </a:spcAft>
              <a:buNone/>
            </a:pPr>
            <a:r>
              <a:rPr lang="en-US"/>
              <a:t>ONNX provides building blocks for Deep Learning and Machine Learning model, enabling AI developers to work with different kinds of frameworks, tools, runtimes and compilers.</a:t>
            </a:r>
            <a:endParaRPr sz="2400" b="1"/>
          </a:p>
          <a:p>
            <a:pPr marL="457200" lvl="1" indent="0" algn="l" rtl="0">
              <a:lnSpc>
                <a:spcPct val="90000"/>
              </a:lnSpc>
              <a:spcBef>
                <a:spcPts val="2100"/>
              </a:spcBef>
              <a:spcAft>
                <a:spcPts val="2100"/>
              </a:spcAft>
              <a:buClr>
                <a:schemeClr val="dk1"/>
              </a:buClr>
              <a:buSzPts val="2800"/>
              <a:buNone/>
            </a:pP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90ae6b16a_2_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Design Philosophy </a:t>
            </a:r>
            <a:endParaRPr/>
          </a:p>
        </p:txBody>
      </p:sp>
      <p:sp>
        <p:nvSpPr>
          <p:cNvPr id="112" name="Google Shape;112;ga90ae6b16a_2_3"/>
          <p:cNvSpPr txBox="1">
            <a:spLocks noGrp="1"/>
          </p:cNvSpPr>
          <p:nvPr>
            <p:ph type="body" idx="1"/>
          </p:nvPr>
        </p:nvSpPr>
        <p:spPr>
          <a:xfrm>
            <a:off x="838200" y="1797925"/>
            <a:ext cx="10515600" cy="4351200"/>
          </a:xfrm>
          <a:prstGeom prst="rect">
            <a:avLst/>
          </a:prstGeom>
        </p:spPr>
        <p:txBody>
          <a:bodyPr spcFirstLastPara="1" wrap="square" lIns="91425" tIns="45700" rIns="91425" bIns="45700" anchor="t" anchorCtr="0">
            <a:noAutofit/>
          </a:bodyPr>
          <a:lstStyle/>
          <a:p>
            <a:pPr marL="228600" lvl="0" indent="-266700" algn="l" rtl="0">
              <a:lnSpc>
                <a:spcPct val="100000"/>
              </a:lnSpc>
              <a:spcBef>
                <a:spcPts val="0"/>
              </a:spcBef>
              <a:spcAft>
                <a:spcPts val="0"/>
              </a:spcAft>
              <a:buSzPts val="2400"/>
              <a:buChar char="●"/>
            </a:pPr>
            <a:r>
              <a:rPr lang="en-US"/>
              <a:t>Built initially to support DNN but also capable to provide support for traditional ML.</a:t>
            </a:r>
            <a:endParaRPr/>
          </a:p>
          <a:p>
            <a:pPr marL="0" lvl="0" indent="0" algn="l" rtl="0">
              <a:lnSpc>
                <a:spcPct val="100000"/>
              </a:lnSpc>
              <a:spcBef>
                <a:spcPts val="0"/>
              </a:spcBef>
              <a:spcAft>
                <a:spcPts val="0"/>
              </a:spcAft>
              <a:buNone/>
            </a:pPr>
            <a:endParaRPr/>
          </a:p>
          <a:p>
            <a:pPr marL="228600" lvl="0" indent="-266700" algn="l" rtl="0">
              <a:lnSpc>
                <a:spcPct val="100000"/>
              </a:lnSpc>
              <a:spcBef>
                <a:spcPts val="0"/>
              </a:spcBef>
              <a:spcAft>
                <a:spcPts val="0"/>
              </a:spcAft>
              <a:buSzPts val="2400"/>
              <a:buChar char="●"/>
            </a:pPr>
            <a:r>
              <a:rPr lang="en-US"/>
              <a:t>Flexible enough to keep up with rapid advances and enhancements.</a:t>
            </a:r>
            <a:endParaRPr/>
          </a:p>
          <a:p>
            <a:pPr marL="457200" lvl="0" indent="0" algn="l" rtl="0">
              <a:lnSpc>
                <a:spcPct val="100000"/>
              </a:lnSpc>
              <a:spcBef>
                <a:spcPts val="0"/>
              </a:spcBef>
              <a:spcAft>
                <a:spcPts val="0"/>
              </a:spcAft>
              <a:buNone/>
            </a:pPr>
            <a:endParaRPr/>
          </a:p>
          <a:p>
            <a:pPr marL="228600" lvl="0" indent="-266700" algn="l" rtl="0">
              <a:lnSpc>
                <a:spcPct val="100000"/>
              </a:lnSpc>
              <a:spcBef>
                <a:spcPts val="0"/>
              </a:spcBef>
              <a:spcAft>
                <a:spcPts val="0"/>
              </a:spcAft>
              <a:buSzPts val="2400"/>
              <a:buChar char="●"/>
            </a:pPr>
            <a:r>
              <a:rPr lang="en-US"/>
              <a:t>Compact and cross-platform representation.</a:t>
            </a:r>
            <a:endParaRPr/>
          </a:p>
          <a:p>
            <a:pPr marL="457200" lvl="0" indent="0" algn="l" rtl="0">
              <a:lnSpc>
                <a:spcPct val="100000"/>
              </a:lnSpc>
              <a:spcBef>
                <a:spcPts val="0"/>
              </a:spcBef>
              <a:spcAft>
                <a:spcPts val="0"/>
              </a:spcAft>
              <a:buNone/>
            </a:pPr>
            <a:endParaRPr/>
          </a:p>
          <a:p>
            <a:pPr marL="228600" lvl="0" indent="-266700" algn="l" rtl="0">
              <a:lnSpc>
                <a:spcPct val="100000"/>
              </a:lnSpc>
              <a:spcBef>
                <a:spcPts val="0"/>
              </a:spcBef>
              <a:spcAft>
                <a:spcPts val="0"/>
              </a:spcAft>
              <a:buSzPts val="2400"/>
              <a:buChar char="●"/>
            </a:pPr>
            <a:r>
              <a:rPr lang="en-US"/>
              <a:t>Allow interoperability/portability by enabling the users to export a fully trained model in a certain framework to be imported to a different framework.</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b19ff4f025_2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600"/>
              <a:t>Fragmentation in Training and Deployment Tools:</a:t>
            </a:r>
            <a:endParaRPr sz="4600"/>
          </a:p>
        </p:txBody>
      </p:sp>
      <p:pic>
        <p:nvPicPr>
          <p:cNvPr id="119" name="Google Shape;119;gb19ff4f025_2_6"/>
          <p:cNvPicPr preferRelativeResize="0"/>
          <p:nvPr/>
        </p:nvPicPr>
        <p:blipFill>
          <a:blip r:embed="rId3">
            <a:alphaModFix/>
          </a:blip>
          <a:stretch>
            <a:fillRect/>
          </a:stretch>
        </p:blipFill>
        <p:spPr>
          <a:xfrm>
            <a:off x="838200" y="1690825"/>
            <a:ext cx="7919151" cy="1786175"/>
          </a:xfrm>
          <a:prstGeom prst="rect">
            <a:avLst/>
          </a:prstGeom>
          <a:noFill/>
          <a:ln>
            <a:noFill/>
          </a:ln>
        </p:spPr>
      </p:pic>
      <p:pic>
        <p:nvPicPr>
          <p:cNvPr id="120" name="Google Shape;120;gb19ff4f025_2_6"/>
          <p:cNvPicPr preferRelativeResize="0"/>
          <p:nvPr/>
        </p:nvPicPr>
        <p:blipFill>
          <a:blip r:embed="rId4">
            <a:alphaModFix/>
          </a:blip>
          <a:stretch>
            <a:fillRect/>
          </a:stretch>
        </p:blipFill>
        <p:spPr>
          <a:xfrm>
            <a:off x="4213550" y="4125550"/>
            <a:ext cx="7140251" cy="2051275"/>
          </a:xfrm>
          <a:prstGeom prst="rect">
            <a:avLst/>
          </a:prstGeom>
          <a:noFill/>
          <a:ln>
            <a:noFill/>
          </a:ln>
        </p:spPr>
      </p:pic>
      <p:sp>
        <p:nvSpPr>
          <p:cNvPr id="121" name="Google Shape;121;gb19ff4f025_2_6"/>
          <p:cNvSpPr txBox="1"/>
          <p:nvPr/>
        </p:nvSpPr>
        <p:spPr>
          <a:xfrm>
            <a:off x="7132525" y="6234525"/>
            <a:ext cx="1302300" cy="3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2"/>
                </a:solidFill>
                <a:latin typeface="Courier New"/>
                <a:ea typeface="Courier New"/>
                <a:cs typeface="Courier New"/>
                <a:sym typeface="Courier New"/>
              </a:rPr>
              <a:t>Deployment</a:t>
            </a:r>
            <a:endParaRPr>
              <a:solidFill>
                <a:schemeClr val="dk2"/>
              </a:solidFill>
              <a:latin typeface="Courier New"/>
              <a:ea typeface="Courier New"/>
              <a:cs typeface="Courier New"/>
              <a:sym typeface="Courier New"/>
            </a:endParaRPr>
          </a:p>
        </p:txBody>
      </p:sp>
      <p:sp>
        <p:nvSpPr>
          <p:cNvPr id="122" name="Google Shape;122;gb19ff4f025_2_6"/>
          <p:cNvSpPr txBox="1"/>
          <p:nvPr/>
        </p:nvSpPr>
        <p:spPr>
          <a:xfrm>
            <a:off x="4243525" y="3269700"/>
            <a:ext cx="1108500" cy="318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2100"/>
              </a:spcAft>
              <a:buNone/>
            </a:pPr>
            <a:r>
              <a:rPr lang="en-US">
                <a:solidFill>
                  <a:schemeClr val="dk2"/>
                </a:solidFill>
                <a:latin typeface="Courier New"/>
                <a:ea typeface="Courier New"/>
                <a:cs typeface="Courier New"/>
                <a:sym typeface="Courier New"/>
              </a:rPr>
              <a:t>Training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b19ff4f025_2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Purpose of ONNX</a:t>
            </a:r>
            <a:endParaRPr/>
          </a:p>
        </p:txBody>
      </p:sp>
      <p:sp>
        <p:nvSpPr>
          <p:cNvPr id="129" name="Google Shape;129;gb19ff4f025_2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00000"/>
              </a:lnSpc>
              <a:spcBef>
                <a:spcPts val="0"/>
              </a:spcBef>
              <a:spcAft>
                <a:spcPts val="0"/>
              </a:spcAft>
              <a:buSzPts val="1800"/>
              <a:buFont typeface="Arial"/>
              <a:buChar char="●"/>
            </a:pPr>
            <a:r>
              <a:rPr lang="en-US" sz="1800">
                <a:latin typeface="Arial"/>
                <a:ea typeface="Arial"/>
                <a:cs typeface="Arial"/>
                <a:sym typeface="Arial"/>
              </a:rPr>
              <a:t>The major challenge to the current deep learning domain is that the trained models cannot be deployed directly as they need to be optimized depending upon the target environment they are going to be deployed on. </a:t>
            </a:r>
            <a:endParaRPr sz="1800">
              <a:latin typeface="Arial"/>
              <a:ea typeface="Arial"/>
              <a:cs typeface="Arial"/>
              <a:sym typeface="Arial"/>
            </a:endParaRPr>
          </a:p>
          <a:p>
            <a:pPr marL="0" lvl="0" indent="0" algn="l" rtl="0">
              <a:lnSpc>
                <a:spcPct val="100000"/>
              </a:lnSpc>
              <a:spcBef>
                <a:spcPts val="0"/>
              </a:spcBef>
              <a:spcAft>
                <a:spcPts val="0"/>
              </a:spcAft>
              <a:buNone/>
            </a:pPr>
            <a:endParaRPr sz="1200">
              <a:solidFill>
                <a:srgbClr val="000000"/>
              </a:solidFill>
              <a:latin typeface="Roboto"/>
              <a:ea typeface="Roboto"/>
              <a:cs typeface="Roboto"/>
              <a:sym typeface="Roboto"/>
            </a:endParaRPr>
          </a:p>
          <a:p>
            <a:pPr marL="1371600" lvl="0" indent="0" algn="l" rtl="0">
              <a:spcBef>
                <a:spcPts val="0"/>
              </a:spcBef>
              <a:spcAft>
                <a:spcPts val="0"/>
              </a:spcAft>
              <a:buNone/>
            </a:pPr>
            <a:endParaRPr>
              <a:solidFill>
                <a:srgbClr val="000000"/>
              </a:solidFill>
            </a:endParaRPr>
          </a:p>
          <a:p>
            <a:pPr marL="0" lvl="0" indent="0" algn="ctr" rtl="0">
              <a:lnSpc>
                <a:spcPct val="100000"/>
              </a:lnSpc>
              <a:spcBef>
                <a:spcPts val="0"/>
              </a:spcBef>
              <a:spcAft>
                <a:spcPts val="0"/>
              </a:spcAft>
              <a:buNone/>
            </a:pPr>
            <a:r>
              <a:rPr lang="en-US" sz="2200">
                <a:solidFill>
                  <a:srgbClr val="000000"/>
                </a:solidFill>
                <a:latin typeface="Roboto"/>
                <a:ea typeface="Roboto"/>
                <a:cs typeface="Roboto"/>
                <a:sym typeface="Roboto"/>
              </a:rPr>
              <a:t>“There is no interoperability which exists among the various frameworks.”</a:t>
            </a:r>
            <a:endParaRPr sz="3200">
              <a:solidFill>
                <a:srgbClr val="000000"/>
              </a:solidFill>
            </a:endParaRPr>
          </a:p>
          <a:p>
            <a:pPr marL="1371600" lvl="0" indent="0" algn="l" rtl="0">
              <a:spcBef>
                <a:spcPts val="0"/>
              </a:spcBef>
              <a:spcAft>
                <a:spcPts val="0"/>
              </a:spcAft>
              <a:buNone/>
            </a:pPr>
            <a:r>
              <a:rPr lang="en-US"/>
              <a:t> </a:t>
            </a:r>
            <a:endParaRPr/>
          </a:p>
          <a:p>
            <a:pPr marL="457200" lvl="0" indent="0" algn="l" rtl="0">
              <a:lnSpc>
                <a:spcPct val="100000"/>
              </a:lnSpc>
              <a:spcBef>
                <a:spcPts val="0"/>
              </a:spcBef>
              <a:spcAft>
                <a:spcPts val="0"/>
              </a:spcAft>
              <a:buNone/>
            </a:pPr>
            <a:endParaRPr sz="2200" i="1">
              <a:solidFill>
                <a:srgbClr val="B7B7B7"/>
              </a:solidFill>
              <a:latin typeface="Roboto"/>
              <a:ea typeface="Roboto"/>
              <a:cs typeface="Roboto"/>
              <a:sym typeface="Roboto"/>
            </a:endParaRPr>
          </a:p>
          <a:p>
            <a:pPr marL="457200" lvl="0" indent="0" algn="l" rtl="0">
              <a:lnSpc>
                <a:spcPct val="100000"/>
              </a:lnSpc>
              <a:spcBef>
                <a:spcPts val="0"/>
              </a:spcBef>
              <a:spcAft>
                <a:spcPts val="0"/>
              </a:spcAft>
              <a:buNone/>
            </a:pPr>
            <a:endParaRPr sz="2200" i="1">
              <a:solidFill>
                <a:srgbClr val="000000"/>
              </a:solidFill>
              <a:latin typeface="Roboto"/>
              <a:ea typeface="Roboto"/>
              <a:cs typeface="Roboto"/>
              <a:sym typeface="Roboto"/>
            </a:endParaRPr>
          </a:p>
          <a:p>
            <a:pPr marL="0" lvl="0" indent="457200" algn="l" rtl="0">
              <a:lnSpc>
                <a:spcPct val="100000"/>
              </a:lnSpc>
              <a:spcBef>
                <a:spcPts val="0"/>
              </a:spcBef>
              <a:spcAft>
                <a:spcPts val="0"/>
              </a:spcAft>
              <a:buNone/>
            </a:pPr>
            <a:r>
              <a:rPr lang="en-US" sz="2200">
                <a:solidFill>
                  <a:srgbClr val="000000"/>
                </a:solidFill>
                <a:latin typeface="Roboto"/>
                <a:ea typeface="Roboto"/>
                <a:cs typeface="Roboto"/>
                <a:sym typeface="Roboto"/>
              </a:rPr>
              <a:t>   “The ONNX file format is to DNN what CLR is to programming languages.”</a:t>
            </a:r>
            <a:endParaRPr sz="3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Machine Learning Aspects - Overview </a:t>
            </a:r>
            <a:endParaRPr/>
          </a:p>
        </p:txBody>
      </p:sp>
      <p:sp>
        <p:nvSpPr>
          <p:cNvPr id="135" name="Google Shape;135;p6" descr="FloydHub"/>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6"/>
          <p:cNvSpPr txBox="1">
            <a:spLocks noGrp="1"/>
          </p:cNvSpPr>
          <p:nvPr>
            <p:ph type="body" idx="1"/>
          </p:nvPr>
        </p:nvSpPr>
        <p:spPr>
          <a:xfrm>
            <a:off x="838200" y="1857479"/>
            <a:ext cx="11025600" cy="29640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sz="2400"/>
              <a:t>ONNX is basically having different versions.</a:t>
            </a:r>
            <a:endParaRPr sz="2400"/>
          </a:p>
          <a:p>
            <a:pPr marL="13716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The basic ONNX model was built to support deep learning.</a:t>
            </a:r>
            <a:endParaRPr sz="2400"/>
          </a:p>
          <a:p>
            <a:pPr marL="1371600" lvl="0" indent="0" algn="l" rtl="0">
              <a:lnSpc>
                <a:spcPct val="90000"/>
              </a:lnSpc>
              <a:spcBef>
                <a:spcPts val="0"/>
              </a:spcBef>
              <a:spcAft>
                <a:spcPts val="0"/>
              </a:spcAft>
              <a:buNone/>
            </a:pPr>
            <a:r>
              <a:rPr lang="en-US" sz="2400"/>
              <a:t> </a:t>
            </a:r>
            <a:endParaRPr sz="2400"/>
          </a:p>
          <a:p>
            <a:pPr marL="457200" lvl="0" indent="-381000" algn="l" rtl="0">
              <a:lnSpc>
                <a:spcPct val="90000"/>
              </a:lnSpc>
              <a:spcBef>
                <a:spcPts val="0"/>
              </a:spcBef>
              <a:spcAft>
                <a:spcPts val="0"/>
              </a:spcAft>
              <a:buSzPts val="2400"/>
              <a:buChar char="●"/>
            </a:pPr>
            <a:r>
              <a:rPr lang="en-US" sz="2400"/>
              <a:t>An extension to ONNX, called ONNX-ML is specifically build to support traditional classical Machine Learning problems.</a:t>
            </a:r>
            <a:endParaRPr sz="2400"/>
          </a:p>
          <a:p>
            <a:pPr marL="457200" lvl="1" indent="0" algn="l" rtl="0">
              <a:lnSpc>
                <a:spcPct val="90000"/>
              </a:lnSpc>
              <a:spcBef>
                <a:spcPts val="500"/>
              </a:spcBef>
              <a:spcAft>
                <a:spcPts val="2100"/>
              </a:spcAft>
              <a:buClr>
                <a:schemeClr val="dk1"/>
              </a:buClr>
              <a:buSzPts val="2800"/>
              <a:buNone/>
            </a:pPr>
            <a:endParaRPr sz="2800">
              <a:solidFill>
                <a:srgbClr val="000000"/>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1218</Words>
  <Application>Microsoft Office PowerPoint</Application>
  <PresentationFormat>Widescreen</PresentationFormat>
  <Paragraphs>173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Arial</vt:lpstr>
      <vt:lpstr>Courier New</vt:lpstr>
      <vt:lpstr>PT Sans Narrow</vt:lpstr>
      <vt:lpstr>Open Sans</vt:lpstr>
      <vt:lpstr>Times</vt:lpstr>
      <vt:lpstr>Roboto</vt:lpstr>
      <vt:lpstr>Tropic</vt:lpstr>
      <vt:lpstr>CS478 Assignment4  ONNX   </vt:lpstr>
      <vt:lpstr>Project</vt:lpstr>
      <vt:lpstr>Team and their roles</vt:lpstr>
      <vt:lpstr>Deliverables</vt:lpstr>
      <vt:lpstr>Project Summary</vt:lpstr>
      <vt:lpstr>Design Philosophy </vt:lpstr>
      <vt:lpstr>Fragmentation in Training and Deployment Tools:</vt:lpstr>
      <vt:lpstr>Purpose of ONNX</vt:lpstr>
      <vt:lpstr>Machine Learning Aspects - Overview </vt:lpstr>
      <vt:lpstr>Machine Learning Aspects- Model and Training </vt:lpstr>
      <vt:lpstr>Machine Learning Aspects- Model and Training </vt:lpstr>
      <vt:lpstr>Machine Learning Aspects- Inference</vt:lpstr>
      <vt:lpstr>Software Aspects</vt:lpstr>
      <vt:lpstr>Software Aspects- Design Principles</vt:lpstr>
      <vt:lpstr>Software Aspects- Architecture</vt:lpstr>
      <vt:lpstr>Software Aspects- Architecture</vt:lpstr>
      <vt:lpstr>Software Aspects</vt:lpstr>
      <vt:lpstr>Sklearn to ONNX</vt:lpstr>
      <vt:lpstr> Sklearn to ONNX</vt:lpstr>
      <vt:lpstr>ONNX Runtime for testing</vt:lpstr>
      <vt:lpstr>Let’s compare results!</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CS478 Assignment4  ONNX   </dc:title>
  <dc:creator>Gheni Abla</dc:creator>
  <cp:lastModifiedBy>Julian Jaramillo</cp:lastModifiedBy>
  <cp:revision>1</cp:revision>
  <dcterms:created xsi:type="dcterms:W3CDTF">2020-05-05T19:37:22Z</dcterms:created>
  <dcterms:modified xsi:type="dcterms:W3CDTF">2020-12-16T05:53:43Z</dcterms:modified>
</cp:coreProperties>
</file>