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12"/>
  </p:notesMasterIdLst>
  <p:sldIdLst>
    <p:sldId id="256" r:id="rId2"/>
    <p:sldId id="257" r:id="rId3"/>
    <p:sldId id="258" r:id="rId4"/>
    <p:sldId id="259" r:id="rId5"/>
    <p:sldId id="260" r:id="rId6"/>
    <p:sldId id="268" r:id="rId7"/>
    <p:sldId id="261" r:id="rId8"/>
    <p:sldId id="262" r:id="rId9"/>
    <p:sldId id="264"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showGuides="1">
      <p:cViewPr varScale="1">
        <p:scale>
          <a:sx n="72" d="100"/>
          <a:sy n="72" d="100"/>
        </p:scale>
        <p:origin x="816" y="5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D3651-F16E-874E-8E8B-F77CB9EB67A1}" type="datetimeFigureOut">
              <a:rPr kumimoji="1" lang="ko-KR" altLang="en-US" smtClean="0"/>
              <a:t>2018-10-12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D4D89-F227-7848-86F6-B12C31F28F99}" type="slidenum">
              <a:rPr kumimoji="1" lang="ko-KR" altLang="en-US" smtClean="0"/>
              <a:t>‹#›</a:t>
            </a:fld>
            <a:endParaRPr kumimoji="1" lang="ko-KR" altLang="en-US"/>
          </a:p>
        </p:txBody>
      </p:sp>
    </p:spTree>
    <p:extLst>
      <p:ext uri="{BB962C8B-B14F-4D97-AF65-F5344CB8AC3E}">
        <p14:creationId xmlns:p14="http://schemas.microsoft.com/office/powerpoint/2010/main" val="149569579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만든다면 수많은 문자들이 객체로 저장되어 있어 메모리에 큰 부담이 가게 된다</a:t>
            </a:r>
            <a:r>
              <a:rPr kumimoji="1" lang="en-US" altLang="ko-KR" dirty="0"/>
              <a:t>.</a:t>
            </a:r>
          </a:p>
          <a:p>
            <a:r>
              <a:rPr kumimoji="1" lang="ko-KR" altLang="en-US" dirty="0"/>
              <a:t>만들지 않는다면 테이블이나 그림과 같은 문서에서 처리할 요소들을 모두 객체로 표현하게 되는 객체지향 문서 편집기에서 개발한 응용프로그램의 응용력을 높일 수 있는 기회를 놓치게 된다</a:t>
            </a:r>
            <a:r>
              <a:rPr kumimoji="1" lang="en-US" altLang="ko-KR" dirty="0"/>
              <a:t>.</a:t>
            </a:r>
            <a:endParaRPr kumimoji="1" lang="ko-KR" altLang="en-US" dirty="0"/>
          </a:p>
        </p:txBody>
      </p:sp>
      <p:sp>
        <p:nvSpPr>
          <p:cNvPr id="4" name="슬라이드 번호 개체 틀 3"/>
          <p:cNvSpPr>
            <a:spLocks noGrp="1"/>
          </p:cNvSpPr>
          <p:nvPr>
            <p:ph type="sldNum" sz="quarter" idx="10"/>
          </p:nvPr>
        </p:nvSpPr>
        <p:spPr/>
        <p:txBody>
          <a:bodyPr/>
          <a:lstStyle/>
          <a:p>
            <a:fld id="{BC1D4D89-F227-7848-86F6-B12C31F28F99}" type="slidenum">
              <a:rPr kumimoji="1" lang="ko-KR" altLang="en-US" smtClean="0"/>
              <a:t>3</a:t>
            </a:fld>
            <a:endParaRPr kumimoji="1" lang="ko-KR" altLang="en-US"/>
          </a:p>
        </p:txBody>
      </p:sp>
    </p:spTree>
    <p:extLst>
      <p:ext uri="{BB962C8B-B14F-4D97-AF65-F5344CB8AC3E}">
        <p14:creationId xmlns:p14="http://schemas.microsoft.com/office/powerpoint/2010/main" val="143716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11B77E0-C8CC-1246-AF4A-F107C010E63C}" type="slidenum">
              <a:rPr kumimoji="1" lang="ko-KR" altLang="en-US" smtClean="0"/>
              <a:t>‹#›</a:t>
            </a:fld>
            <a:endParaRPr kumimoji="1" lang="ko-KR"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11"/>
          </p:nvPr>
        </p:nvSpPr>
        <p:spPr/>
        <p:txBody>
          <a:bodyPr/>
          <a:lstStyle/>
          <a:p>
            <a:endParaRPr kumimoji="1" lang="ko-KR" altLang="en-US"/>
          </a:p>
        </p:txBody>
      </p:sp>
      <p:sp>
        <p:nvSpPr>
          <p:cNvPr id="6" name="Slide Number Placeholder 5"/>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ko-KR"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11B77E0-C8CC-1246-AF4A-F107C010E63C}" type="slidenum">
              <a:rPr kumimoji="1" lang="ko-KR" altLang="en-US" smtClean="0"/>
              <a:t>‹#›</a:t>
            </a:fld>
            <a:endParaRPr kumimoji="1" lang="ko-KR"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ko-KR" altLang="en-US"/>
              <a:t>마스터 제목 스타일 편집</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6" name="Footer Placeholder 5"/>
          <p:cNvSpPr>
            <a:spLocks noGrp="1"/>
          </p:cNvSpPr>
          <p:nvPr>
            <p:ph type="ftr" sz="quarter" idx="11"/>
          </p:nvPr>
        </p:nvSpPr>
        <p:spPr/>
        <p:txBody>
          <a:bodyPr/>
          <a:lstStyle/>
          <a:p>
            <a:endParaRPr kumimoji="1" lang="ko-KR" altLang="en-US"/>
          </a:p>
        </p:txBody>
      </p:sp>
      <p:sp>
        <p:nvSpPr>
          <p:cNvPr id="7" name="Slide Number Placeholder 6"/>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8" name="Footer Placeholder 7"/>
          <p:cNvSpPr>
            <a:spLocks noGrp="1"/>
          </p:cNvSpPr>
          <p:nvPr>
            <p:ph type="ftr" sz="quarter" idx="11"/>
          </p:nvPr>
        </p:nvSpPr>
        <p:spPr/>
        <p:txBody>
          <a:bodyPr/>
          <a:lstStyle/>
          <a:p>
            <a:endParaRPr kumimoji="1" lang="ko-KR" altLang="en-US"/>
          </a:p>
        </p:txBody>
      </p:sp>
      <p:sp>
        <p:nvSpPr>
          <p:cNvPr id="9" name="Slide Number Placeholder 8"/>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4" name="Footer Placeholder 3"/>
          <p:cNvSpPr>
            <a:spLocks noGrp="1"/>
          </p:cNvSpPr>
          <p:nvPr>
            <p:ph type="ftr" sz="quarter" idx="11"/>
          </p:nvPr>
        </p:nvSpPr>
        <p:spPr/>
        <p:txBody>
          <a:bodyPr/>
          <a:lstStyle/>
          <a:p>
            <a:endParaRPr kumimoji="1" lang="ko-KR" altLang="en-US"/>
          </a:p>
        </p:txBody>
      </p:sp>
      <p:sp>
        <p:nvSpPr>
          <p:cNvPr id="5" name="Slide Number Placeholder 4"/>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6777-F076-3A4A-BFF3-ACF22EA6C943}" type="datetimeFigureOut">
              <a:rPr kumimoji="1" lang="ko-KR" altLang="en-US" smtClean="0"/>
              <a:t>2018-10-12</a:t>
            </a:fld>
            <a:endParaRPr kumimoji="1" lang="ko-KR" altLang="en-US"/>
          </a:p>
        </p:txBody>
      </p:sp>
      <p:sp>
        <p:nvSpPr>
          <p:cNvPr id="3" name="Footer Placeholder 2"/>
          <p:cNvSpPr>
            <a:spLocks noGrp="1"/>
          </p:cNvSpPr>
          <p:nvPr>
            <p:ph type="ftr" sz="quarter" idx="11"/>
          </p:nvPr>
        </p:nvSpPr>
        <p:spPr/>
        <p:txBody>
          <a:bodyPr/>
          <a:lstStyle/>
          <a:p>
            <a:endParaRPr kumimoji="1" lang="ko-KR" altLang="en-US"/>
          </a:p>
        </p:txBody>
      </p:sp>
      <p:sp>
        <p:nvSpPr>
          <p:cNvPr id="4" name="Slide Number Placeholder 3"/>
          <p:cNvSpPr>
            <a:spLocks noGrp="1"/>
          </p:cNvSpPr>
          <p:nvPr>
            <p:ph type="sldNum" sz="quarter" idx="12"/>
          </p:nvPr>
        </p:nvSpPr>
        <p:spPr/>
        <p:txBody>
          <a:bodyPr/>
          <a:lstStyle/>
          <a:p>
            <a:fld id="{D11B77E0-C8CC-1246-AF4A-F107C010E63C}" type="slidenum">
              <a:rPr kumimoji="1" lang="ko-KR" altLang="en-US" smtClean="0"/>
              <a:t>‹#›</a:t>
            </a:fld>
            <a:endParaRPr kumimoji="1"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19F6777-F076-3A4A-BFF3-ACF22EA6C943}" type="datetimeFigureOut">
              <a:rPr kumimoji="1" lang="ko-KR" altLang="en-US" smtClean="0"/>
              <a:t>2018-10-12</a:t>
            </a:fld>
            <a:endParaRPr kumimoji="1"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ko-KR"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1B77E0-C8CC-1246-AF4A-F107C010E63C}" type="slidenum">
              <a:rPr kumimoji="1" lang="ko-KR" altLang="en-US" smtClean="0"/>
              <a:t>‹#›</a:t>
            </a:fld>
            <a:endParaRPr kumimoji="1"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개체 틀로 끌거나 아이콘을 클릭하여 추가</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19F6777-F076-3A4A-BFF3-ACF22EA6C943}" type="datetimeFigureOut">
              <a:rPr kumimoji="1" lang="ko-KR" altLang="en-US" smtClean="0"/>
              <a:t>2018-10-12</a:t>
            </a:fld>
            <a:endParaRPr kumimoji="1" lang="ko-KR"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11B77E0-C8CC-1246-AF4A-F107C010E63C}" type="slidenum">
              <a:rPr kumimoji="1" lang="ko-KR" altLang="en-US" smtClean="0"/>
              <a:t>‹#›</a:t>
            </a:fld>
            <a:endParaRPr kumimoji="1" lang="ko-KR"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19F6777-F076-3A4A-BFF3-ACF22EA6C943}" type="datetimeFigureOut">
              <a:rPr kumimoji="1" lang="ko-KR" altLang="en-US" smtClean="0"/>
              <a:t>2018-10-12</a:t>
            </a:fld>
            <a:endParaRPr kumimoji="1" lang="ko-KR"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ko-KR"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11B77E0-C8CC-1246-AF4A-F107C010E63C}" type="slidenum">
              <a:rPr kumimoji="1" lang="ko-KR" altLang="en-US" smtClean="0"/>
              <a:t>‹#›</a:t>
            </a:fld>
            <a:endParaRPr kumimoji="1" lang="ko-KR"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6251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1"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1"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1"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lyph" TargetMode="External"/><Relationship Id="rId3" Type="http://schemas.openxmlformats.org/officeDocument/2006/relationships/hyperlink" Target="https://en.wikipedia.org/wiki/Design_pattern_(computer_science)" TargetMode="External"/><Relationship Id="rId7" Type="http://schemas.openxmlformats.org/officeDocument/2006/relationships/hyperlink" Target="https://en.wikipedia.org/wiki/Word_processor"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Data_structure" TargetMode="External"/><Relationship Id="rId11" Type="http://schemas.openxmlformats.org/officeDocument/2006/relationships/hyperlink" Target="https://en.wikipedia.org/wiki/Hash_consing" TargetMode="External"/><Relationship Id="rId5" Type="http://schemas.openxmlformats.org/officeDocument/2006/relationships/hyperlink" Target="https://en.wikipedia.org/wiki/Computer_memory" TargetMode="External"/><Relationship Id="rId10" Type="http://schemas.openxmlformats.org/officeDocument/2006/relationships/hyperlink" Target="https://en.wikipedia.org/wiki/String_interning" TargetMode="External"/><Relationship Id="rId4" Type="http://schemas.openxmlformats.org/officeDocument/2006/relationships/hyperlink" Target="https://en.wikipedia.org/wiki/Object_(computer_science)" TargetMode="External"/><Relationship Id="rId9" Type="http://schemas.openxmlformats.org/officeDocument/2006/relationships/hyperlink" Target="https://en.wikipedia.org/wiki/Reference_(computer_scien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kumimoji="1" lang="en-US" altLang="ko-KR" dirty="0"/>
              <a:t>Flyweight</a:t>
            </a:r>
            <a:endParaRPr kumimoji="1" lang="ko-KR" altLang="en-US" dirty="0"/>
          </a:p>
        </p:txBody>
      </p:sp>
      <p:sp>
        <p:nvSpPr>
          <p:cNvPr id="3" name="부제 2"/>
          <p:cNvSpPr>
            <a:spLocks noGrp="1"/>
          </p:cNvSpPr>
          <p:nvPr>
            <p:ph type="subTitle" idx="1"/>
          </p:nvPr>
        </p:nvSpPr>
        <p:spPr/>
        <p:txBody>
          <a:bodyPr/>
          <a:lstStyle/>
          <a:p>
            <a:endParaRPr kumimoji="1" lang="ko-KR" altLang="en-US"/>
          </a:p>
        </p:txBody>
      </p:sp>
    </p:spTree>
    <p:extLst>
      <p:ext uri="{BB962C8B-B14F-4D97-AF65-F5344CB8AC3E}">
        <p14:creationId xmlns:p14="http://schemas.microsoft.com/office/powerpoint/2010/main" val="160250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Usability</a:t>
            </a:r>
            <a:endParaRPr kumimoji="1" lang="ko-KR" altLang="en-US" dirty="0"/>
          </a:p>
        </p:txBody>
      </p:sp>
      <p:sp>
        <p:nvSpPr>
          <p:cNvPr id="3" name="내용 개체 틀 2"/>
          <p:cNvSpPr>
            <a:spLocks noGrp="1"/>
          </p:cNvSpPr>
          <p:nvPr>
            <p:ph idx="1"/>
          </p:nvPr>
        </p:nvSpPr>
        <p:spPr/>
        <p:txBody>
          <a:bodyPr/>
          <a:lstStyle/>
          <a:p>
            <a:r>
              <a:rPr kumimoji="1" lang="ko-KR" altLang="en-US" dirty="0"/>
              <a:t>응용프로그램이 대량의 객체를 사용해야 할 때</a:t>
            </a:r>
            <a:endParaRPr kumimoji="1" lang="en-US" altLang="ko-KR" dirty="0"/>
          </a:p>
          <a:p>
            <a:r>
              <a:rPr kumimoji="1" lang="ko-KR" altLang="en-US" dirty="0"/>
              <a:t>객체의 수가 너무 많아져 저장 비용이 너무 높아질 때</a:t>
            </a:r>
            <a:endParaRPr kumimoji="1" lang="en-US" altLang="ko-KR" dirty="0"/>
          </a:p>
          <a:p>
            <a:r>
              <a:rPr kumimoji="1" lang="ko-KR" altLang="en-US" dirty="0"/>
              <a:t>대부분의 객체 상태를 부가적인 것으로 만들 수 있을 때</a:t>
            </a:r>
            <a:endParaRPr kumimoji="1" lang="en-US" altLang="ko-KR" dirty="0"/>
          </a:p>
          <a:p>
            <a:r>
              <a:rPr kumimoji="1" lang="ko-KR" altLang="en-US" dirty="0"/>
              <a:t>부가적인 속성들을 제거한 후 객체들을 조사해보니 객체의 많은 묶음이 비교적 적은 수의 공유된 객체로 대체될 수 있을 때</a:t>
            </a:r>
            <a:r>
              <a:rPr kumimoji="1" lang="en-US" altLang="ko-KR" dirty="0"/>
              <a:t>.</a:t>
            </a:r>
            <a:endParaRPr kumimoji="1" lang="ko-KR" altLang="en-US" dirty="0"/>
          </a:p>
        </p:txBody>
      </p:sp>
    </p:spTree>
    <p:extLst>
      <p:ext uri="{BB962C8B-B14F-4D97-AF65-F5344CB8AC3E}">
        <p14:creationId xmlns:p14="http://schemas.microsoft.com/office/powerpoint/2010/main" val="213056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1371600" y="685800"/>
            <a:ext cx="9697428" cy="1485900"/>
          </a:xfrm>
        </p:spPr>
        <p:txBody>
          <a:bodyPr>
            <a:normAutofit/>
          </a:bodyPr>
          <a:lstStyle/>
          <a:p>
            <a:r>
              <a:rPr kumimoji="1" lang="en-US" altLang="ko-KR" dirty="0"/>
              <a:t>What is Flyweight</a:t>
            </a:r>
            <a:endParaRPr kumimoji="1" lang="ko-KR" altLang="en-US" dirty="0"/>
          </a:p>
        </p:txBody>
      </p:sp>
      <p:sp>
        <p:nvSpPr>
          <p:cNvPr id="3" name="내용 개체 틀 2"/>
          <p:cNvSpPr>
            <a:spLocks noGrp="1"/>
          </p:cNvSpPr>
          <p:nvPr>
            <p:ph idx="1"/>
          </p:nvPr>
        </p:nvSpPr>
        <p:spPr>
          <a:xfrm>
            <a:off x="1371600" y="2286000"/>
            <a:ext cx="9697428" cy="3581400"/>
          </a:xfrm>
        </p:spPr>
        <p:txBody>
          <a:bodyPr>
            <a:normAutofit/>
          </a:bodyPr>
          <a:lstStyle/>
          <a:p>
            <a:r>
              <a:rPr kumimoji="1" lang="ko-KR" altLang="en-US" dirty="0"/>
              <a:t>데이터를 공유하여 메모리를 절약할 수 있는 패턴</a:t>
            </a:r>
            <a:endParaRPr kumimoji="1" lang="en-US" altLang="ko-KR" dirty="0"/>
          </a:p>
          <a:p>
            <a:r>
              <a:rPr kumimoji="1" lang="ko-KR" altLang="en-US" dirty="0"/>
              <a:t>객체의 본질적인 부분과 부가적인 부분을 나누어 객체의 공유를 통해 수많은 소립 객체들을 효과적으로 관리하기 위한 패턴</a:t>
            </a:r>
          </a:p>
        </p:txBody>
      </p:sp>
    </p:spTree>
    <p:extLst>
      <p:ext uri="{BB962C8B-B14F-4D97-AF65-F5344CB8AC3E}">
        <p14:creationId xmlns:p14="http://schemas.microsoft.com/office/powerpoint/2010/main" val="100861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Intention</a:t>
            </a:r>
            <a:endParaRPr kumimoji="1" lang="ko-KR" altLang="en-US" dirty="0"/>
          </a:p>
        </p:txBody>
      </p:sp>
      <p:sp>
        <p:nvSpPr>
          <p:cNvPr id="3" name="내용 개체 틀 2"/>
          <p:cNvSpPr>
            <a:spLocks noGrp="1"/>
          </p:cNvSpPr>
          <p:nvPr>
            <p:ph idx="1"/>
          </p:nvPr>
        </p:nvSpPr>
        <p:spPr/>
        <p:txBody>
          <a:bodyPr/>
          <a:lstStyle/>
          <a:p>
            <a:r>
              <a:rPr kumimoji="1" lang="ko-KR" altLang="en-US" dirty="0"/>
              <a:t>많은 수의 소립 객체를 다루기 위해 객체를 하나하나 만들어야할까</a:t>
            </a:r>
            <a:r>
              <a:rPr kumimoji="1" lang="en-US" altLang="ko-KR" dirty="0"/>
              <a:t>?</a:t>
            </a:r>
          </a:p>
          <a:p>
            <a:pPr lvl="3"/>
            <a:r>
              <a:rPr kumimoji="1" lang="ko-KR" altLang="en-US" dirty="0"/>
              <a:t>문서편집기에서 문자 하나하나를 객체로 만든다면</a:t>
            </a:r>
            <a:r>
              <a:rPr kumimoji="1" lang="en-US" altLang="ko-KR" dirty="0"/>
              <a:t>?</a:t>
            </a:r>
          </a:p>
          <a:p>
            <a:pPr lvl="3"/>
            <a:r>
              <a:rPr kumimoji="1" lang="ko-KR" altLang="en-US" dirty="0"/>
              <a:t>만들지 않는다면</a:t>
            </a:r>
            <a:r>
              <a:rPr kumimoji="1" lang="en-US" altLang="ko-KR" dirty="0"/>
              <a:t>?</a:t>
            </a:r>
          </a:p>
          <a:p>
            <a:pPr lvl="3"/>
            <a:r>
              <a:rPr kumimoji="1" lang="en-US" altLang="ko-KR" dirty="0"/>
              <a:t>How</a:t>
            </a:r>
            <a:r>
              <a:rPr kumimoji="1" lang="mr-IN" altLang="ko-KR" dirty="0"/>
              <a:t>…</a:t>
            </a:r>
            <a:r>
              <a:rPr kumimoji="1" lang="en-US" altLang="ko-KR" dirty="0"/>
              <a:t>?</a:t>
            </a:r>
            <a:endParaRPr kumimoji="1" lang="ko-KR" altLang="en-US" dirty="0"/>
          </a:p>
        </p:txBody>
      </p:sp>
      <p:sp>
        <p:nvSpPr>
          <p:cNvPr id="4" name="타원 3"/>
          <p:cNvSpPr/>
          <p:nvPr/>
        </p:nvSpPr>
        <p:spPr>
          <a:xfrm>
            <a:off x="1371600" y="4482643"/>
            <a:ext cx="1260000" cy="126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ko-KR" dirty="0"/>
              <a:t>1</a:t>
            </a:r>
            <a:endParaRPr kumimoji="1" lang="ko-KR" altLang="en-US" dirty="0"/>
          </a:p>
        </p:txBody>
      </p:sp>
      <p:sp>
        <p:nvSpPr>
          <p:cNvPr id="5" name="타원 4"/>
          <p:cNvSpPr/>
          <p:nvPr/>
        </p:nvSpPr>
        <p:spPr>
          <a:xfrm>
            <a:off x="2780952" y="4482643"/>
            <a:ext cx="1260000" cy="12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ko-KR" dirty="0"/>
              <a:t>2</a:t>
            </a:r>
            <a:endParaRPr kumimoji="1" lang="ko-KR" altLang="en-US" dirty="0"/>
          </a:p>
        </p:txBody>
      </p:sp>
      <p:sp>
        <p:nvSpPr>
          <p:cNvPr id="6" name="타원 5"/>
          <p:cNvSpPr/>
          <p:nvPr/>
        </p:nvSpPr>
        <p:spPr>
          <a:xfrm>
            <a:off x="4200144" y="4482643"/>
            <a:ext cx="1260000" cy="126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ko-KR" dirty="0"/>
              <a:t>3</a:t>
            </a:r>
            <a:endParaRPr kumimoji="1" lang="ko-KR" altLang="en-US" dirty="0"/>
          </a:p>
        </p:txBody>
      </p:sp>
      <p:sp>
        <p:nvSpPr>
          <p:cNvPr id="7" name="타원 6"/>
          <p:cNvSpPr/>
          <p:nvPr/>
        </p:nvSpPr>
        <p:spPr>
          <a:xfrm>
            <a:off x="5614416" y="4482643"/>
            <a:ext cx="1260000" cy="12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ko-KR" dirty="0"/>
              <a:t>4</a:t>
            </a:r>
            <a:endParaRPr kumimoji="1" lang="ko-KR" altLang="en-US" dirty="0"/>
          </a:p>
        </p:txBody>
      </p:sp>
      <p:sp>
        <p:nvSpPr>
          <p:cNvPr id="8" name="타원 7"/>
          <p:cNvSpPr/>
          <p:nvPr/>
        </p:nvSpPr>
        <p:spPr>
          <a:xfrm>
            <a:off x="7028688" y="4482643"/>
            <a:ext cx="1260000" cy="12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ko-KR" dirty="0"/>
              <a:t>5</a:t>
            </a:r>
            <a:endParaRPr kumimoji="1" lang="ko-KR" altLang="en-US" dirty="0"/>
          </a:p>
        </p:txBody>
      </p:sp>
      <p:sp>
        <p:nvSpPr>
          <p:cNvPr id="9" name="타원 8"/>
          <p:cNvSpPr/>
          <p:nvPr/>
        </p:nvSpPr>
        <p:spPr>
          <a:xfrm>
            <a:off x="8452800" y="4482643"/>
            <a:ext cx="1260000" cy="12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dirty="0"/>
              <a:t>6</a:t>
            </a:r>
            <a:endParaRPr kumimoji="1" lang="ko-KR" altLang="en-US" dirty="0"/>
          </a:p>
        </p:txBody>
      </p:sp>
      <p:sp>
        <p:nvSpPr>
          <p:cNvPr id="10" name="타원 9"/>
          <p:cNvSpPr/>
          <p:nvPr/>
        </p:nvSpPr>
        <p:spPr>
          <a:xfrm>
            <a:off x="9871992" y="4482643"/>
            <a:ext cx="1260000" cy="126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ko-KR" dirty="0"/>
              <a:t>7</a:t>
            </a:r>
            <a:endParaRPr kumimoji="1" lang="ko-KR" altLang="en-US" dirty="0"/>
          </a:p>
        </p:txBody>
      </p:sp>
    </p:spTree>
    <p:extLst>
      <p:ext uri="{BB962C8B-B14F-4D97-AF65-F5344CB8AC3E}">
        <p14:creationId xmlns:p14="http://schemas.microsoft.com/office/powerpoint/2010/main" val="77156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How About?</a:t>
            </a:r>
            <a:endParaRPr kumimoji="1" lang="ko-KR" altLang="en-US" dirty="0"/>
          </a:p>
        </p:txBody>
      </p:sp>
      <p:sp>
        <p:nvSpPr>
          <p:cNvPr id="3" name="내용 개체 틀 2"/>
          <p:cNvSpPr>
            <a:spLocks noGrp="1"/>
          </p:cNvSpPr>
          <p:nvPr>
            <p:ph idx="1"/>
          </p:nvPr>
        </p:nvSpPr>
        <p:spPr/>
        <p:txBody>
          <a:bodyPr>
            <a:normAutofit/>
          </a:bodyPr>
          <a:lstStyle/>
          <a:p>
            <a:r>
              <a:rPr lang="en-US" altLang="ko-KR" sz="1000" dirty="0"/>
              <a:t>In </a:t>
            </a:r>
            <a:r>
              <a:rPr lang="en-US" altLang="ko-KR" sz="1000" dirty="0">
                <a:hlinkClick r:id="rId2" tooltip="Computer programming"/>
              </a:rPr>
              <a:t>computer programming</a:t>
            </a:r>
            <a:r>
              <a:rPr lang="en-US" altLang="ko-KR" sz="1000" dirty="0"/>
              <a:t>, </a:t>
            </a:r>
            <a:r>
              <a:rPr lang="en-US" altLang="ko-KR" sz="1000" b="1" dirty="0"/>
              <a:t>flyweight</a:t>
            </a:r>
            <a:r>
              <a:rPr lang="en-US" altLang="ko-KR" sz="1000" dirty="0"/>
              <a:t> is a </a:t>
            </a:r>
            <a:r>
              <a:rPr lang="en-US" altLang="ko-KR" sz="1000" dirty="0">
                <a:hlinkClick r:id="rId3" tooltip="Design pattern (computer science)"/>
              </a:rPr>
              <a:t>software design pattern</a:t>
            </a:r>
            <a:r>
              <a:rPr lang="en-US" altLang="ko-KR" sz="1000" dirty="0"/>
              <a:t>. A flyweight is an </a:t>
            </a:r>
            <a:r>
              <a:rPr lang="en-US" altLang="ko-KR" sz="1000" dirty="0">
                <a:hlinkClick r:id="rId4" tooltip="Object (computer science)"/>
              </a:rPr>
              <a:t>object</a:t>
            </a:r>
            <a:r>
              <a:rPr lang="en-US" altLang="ko-KR" sz="1000" dirty="0"/>
              <a:t> that minimizes </a:t>
            </a:r>
            <a:r>
              <a:rPr lang="en-US" altLang="ko-KR" sz="1000" dirty="0">
                <a:hlinkClick r:id="rId5" tooltip="Computer memory"/>
              </a:rPr>
              <a:t>memory</a:t>
            </a:r>
            <a:r>
              <a:rPr lang="en-US" altLang="ko-KR" sz="1000" dirty="0"/>
              <a:t>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a:t>
            </a:r>
            <a:r>
              <a:rPr lang="en-US" altLang="ko-KR" sz="1000" dirty="0">
                <a:hlinkClick r:id="rId6" tooltip="Data structure"/>
              </a:rPr>
              <a:t>data structures</a:t>
            </a:r>
            <a:r>
              <a:rPr lang="en-US" altLang="ko-KR" sz="1000" dirty="0"/>
              <a:t> and pass them to the objects temporarily when they are used.</a:t>
            </a:r>
            <a:br>
              <a:rPr lang="en-US" altLang="ko-KR" sz="1000" dirty="0"/>
            </a:br>
            <a:r>
              <a:rPr lang="en-US" altLang="ko-KR" sz="1000" dirty="0"/>
              <a:t> A classic example usage of the flyweight pattern is the data structures for graphical representation of characters in a </a:t>
            </a:r>
            <a:r>
              <a:rPr lang="en-US" altLang="ko-KR" sz="1000" dirty="0">
                <a:hlinkClick r:id="rId7" tooltip="Word processor"/>
              </a:rPr>
              <a:t>word processor</a:t>
            </a:r>
            <a:r>
              <a:rPr lang="en-US" altLang="ko-KR" sz="1000" dirty="0"/>
              <a:t>. It might be desirable to have, for each character in a document, a </a:t>
            </a:r>
            <a:r>
              <a:rPr lang="en-US" altLang="ko-KR" sz="1000" dirty="0">
                <a:hlinkClick r:id="rId8" tooltip="Glyph"/>
              </a:rPr>
              <a:t>glyph</a:t>
            </a:r>
            <a:r>
              <a:rPr lang="en-US" altLang="ko-KR" sz="1000" dirty="0"/>
              <a:t> object containing its font outline, font metrics, and other formatting data, but this would amount to hundreds or thousands of bytes for each character. Instead, for every character there might be a </a:t>
            </a:r>
            <a:r>
              <a:rPr lang="en-US" altLang="ko-KR" sz="1000" dirty="0">
                <a:hlinkClick r:id="rId9" tooltip="Reference (computer science)"/>
              </a:rPr>
              <a:t>reference</a:t>
            </a:r>
            <a:r>
              <a:rPr lang="en-US" altLang="ko-KR" sz="1000" dirty="0"/>
              <a:t> to a flyweight glyph object shared by every instance of the same character in the document; only the position of each character (in the document and/or the page) would need to be stored internally.</a:t>
            </a:r>
            <a:br>
              <a:rPr lang="en-US" altLang="ko-KR" sz="1000" dirty="0"/>
            </a:br>
            <a:r>
              <a:rPr lang="en-US" altLang="ko-KR" sz="1000" dirty="0"/>
              <a:t> Another example is </a:t>
            </a:r>
            <a:r>
              <a:rPr lang="en-US" altLang="ko-KR" sz="1000" dirty="0">
                <a:hlinkClick r:id="rId10" tooltip="String interning"/>
              </a:rPr>
              <a:t>string interning</a:t>
            </a:r>
            <a:r>
              <a:rPr lang="en-US" altLang="ko-KR" sz="1000" dirty="0"/>
              <a:t>.</a:t>
            </a:r>
            <a:br>
              <a:rPr lang="en-US" altLang="ko-KR" sz="1000" dirty="0"/>
            </a:br>
            <a:r>
              <a:rPr lang="en-US" altLang="ko-KR" sz="1000" dirty="0"/>
              <a:t> In other contexts the idea of sharing identical data structures is called </a:t>
            </a:r>
            <a:r>
              <a:rPr lang="en-US" altLang="ko-KR" sz="1000" dirty="0">
                <a:hlinkClick r:id="rId11" tooltip="Hash consing"/>
              </a:rPr>
              <a:t>hash consing</a:t>
            </a:r>
            <a:r>
              <a:rPr lang="en-US" altLang="ko-KR" sz="1000" dirty="0"/>
              <a:t>.</a:t>
            </a:r>
          </a:p>
          <a:p>
            <a:endParaRPr kumimoji="1" lang="en-US" altLang="ko-KR" dirty="0"/>
          </a:p>
          <a:p>
            <a:r>
              <a:rPr kumimoji="1" lang="ko-KR" altLang="en-US" dirty="0"/>
              <a:t>어떻게 두 마리의 토끼를 모두 잡을 수 있을까</a:t>
            </a:r>
            <a:r>
              <a:rPr kumimoji="1" lang="en-US" altLang="ko-KR" dirty="0"/>
              <a:t>?</a:t>
            </a:r>
          </a:p>
        </p:txBody>
      </p:sp>
    </p:spTree>
    <p:extLst>
      <p:ext uri="{BB962C8B-B14F-4D97-AF65-F5344CB8AC3E}">
        <p14:creationId xmlns:p14="http://schemas.microsoft.com/office/powerpoint/2010/main" val="206172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860667" y="685800"/>
            <a:ext cx="3656419" cy="1485900"/>
          </a:xfrm>
        </p:spPr>
        <p:txBody>
          <a:bodyPr>
            <a:normAutofit/>
          </a:bodyPr>
          <a:lstStyle/>
          <a:p>
            <a:r>
              <a:rPr kumimoji="1" lang="en-US" altLang="ko-KR"/>
              <a:t>Structure</a:t>
            </a:r>
            <a:endParaRPr kumimoji="1" lang="ko-KR" altLang="en-US" dirty="0"/>
          </a:p>
        </p:txBody>
      </p:sp>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그림 3"/>
          <p:cNvPicPr>
            <a:picLocks noChangeAspect="1"/>
          </p:cNvPicPr>
          <p:nvPr/>
        </p:nvPicPr>
        <p:blipFill>
          <a:blip r:embed="rId2"/>
          <a:stretch>
            <a:fillRect/>
          </a:stretch>
        </p:blipFill>
        <p:spPr>
          <a:xfrm>
            <a:off x="1023561" y="1281275"/>
            <a:ext cx="6517065" cy="3975409"/>
          </a:xfrm>
          <a:prstGeom prst="rect">
            <a:avLst/>
          </a:prstGeom>
        </p:spPr>
      </p:pic>
      <p:sp>
        <p:nvSpPr>
          <p:cNvPr id="3" name="내용 개체 틀 2"/>
          <p:cNvSpPr>
            <a:spLocks noGrp="1"/>
          </p:cNvSpPr>
          <p:nvPr>
            <p:ph idx="1"/>
          </p:nvPr>
        </p:nvSpPr>
        <p:spPr>
          <a:xfrm>
            <a:off x="7860667" y="2286000"/>
            <a:ext cx="3656419" cy="3581400"/>
          </a:xfrm>
        </p:spPr>
        <p:txBody>
          <a:bodyPr>
            <a:normAutofit/>
          </a:bodyPr>
          <a:lstStyle/>
          <a:p>
            <a:r>
              <a:rPr kumimoji="1" lang="en-US" altLang="ko-KR" dirty="0" err="1"/>
              <a:t>FlyweightFactory</a:t>
            </a:r>
            <a:endParaRPr kumimoji="1" lang="en-US" altLang="ko-KR" dirty="0"/>
          </a:p>
          <a:p>
            <a:pPr lvl="1"/>
            <a:r>
              <a:rPr kumimoji="1" lang="en-US" altLang="ko-KR" dirty="0"/>
              <a:t>Flyweight </a:t>
            </a:r>
            <a:r>
              <a:rPr kumimoji="1" lang="ko-KR" altLang="en-US" dirty="0"/>
              <a:t>객체를 가지고 있고</a:t>
            </a:r>
            <a:r>
              <a:rPr kumimoji="1" lang="en-US" altLang="ko-KR" dirty="0"/>
              <a:t>,</a:t>
            </a:r>
            <a:r>
              <a:rPr kumimoji="1" lang="ko-KR" altLang="en-US" dirty="0"/>
              <a:t> 공유가 가능하도록 객체를 제공하는 </a:t>
            </a:r>
            <a:r>
              <a:rPr kumimoji="1" lang="en-US" altLang="ko-KR" dirty="0"/>
              <a:t>Factory</a:t>
            </a:r>
          </a:p>
          <a:p>
            <a:r>
              <a:rPr kumimoji="1" lang="en-US" altLang="ko-KR" dirty="0"/>
              <a:t>Context</a:t>
            </a:r>
          </a:p>
          <a:p>
            <a:pPr lvl="1"/>
            <a:r>
              <a:rPr kumimoji="1" lang="ko-KR" altLang="en-US" dirty="0"/>
              <a:t>부가적인 정보를 가지고 있고 </a:t>
            </a:r>
            <a:r>
              <a:rPr kumimoji="1" lang="en-US" altLang="ko-KR" dirty="0"/>
              <a:t>Flyweight</a:t>
            </a:r>
            <a:r>
              <a:rPr kumimoji="1" lang="ko-KR" altLang="en-US" dirty="0"/>
              <a:t> 객체와 쌍을 이루면 원래의 상태를 나타내게 된다</a:t>
            </a:r>
            <a:r>
              <a:rPr kumimoji="1" lang="en-US" altLang="ko-KR" dirty="0"/>
              <a:t>.</a:t>
            </a:r>
          </a:p>
        </p:txBody>
      </p:sp>
    </p:spTree>
    <p:extLst>
      <p:ext uri="{BB962C8B-B14F-4D97-AF65-F5344CB8AC3E}">
        <p14:creationId xmlns:p14="http://schemas.microsoft.com/office/powerpoint/2010/main" val="272579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860667" y="685800"/>
            <a:ext cx="3656419" cy="1485900"/>
          </a:xfrm>
        </p:spPr>
        <p:txBody>
          <a:bodyPr>
            <a:normAutofit/>
          </a:bodyPr>
          <a:lstStyle/>
          <a:p>
            <a:r>
              <a:rPr kumimoji="1" lang="en-US" altLang="ko-KR"/>
              <a:t>Structure</a:t>
            </a:r>
            <a:endParaRPr kumimoji="1" lang="ko-KR" altLang="en-US" dirty="0"/>
          </a:p>
        </p:txBody>
      </p:sp>
      <p:sp>
        <p:nvSpPr>
          <p:cNvPr id="3" name="내용 개체 틀 2"/>
          <p:cNvSpPr>
            <a:spLocks noGrp="1"/>
          </p:cNvSpPr>
          <p:nvPr>
            <p:ph idx="1"/>
          </p:nvPr>
        </p:nvSpPr>
        <p:spPr>
          <a:xfrm>
            <a:off x="7860667" y="2286000"/>
            <a:ext cx="3656419" cy="3581400"/>
          </a:xfrm>
        </p:spPr>
        <p:txBody>
          <a:bodyPr>
            <a:normAutofit/>
          </a:bodyPr>
          <a:lstStyle/>
          <a:p>
            <a:r>
              <a:rPr kumimoji="1" lang="en-US" altLang="ko-KR" dirty="0" err="1"/>
              <a:t>FlyweightFactory</a:t>
            </a:r>
            <a:endParaRPr kumimoji="1" lang="en-US" altLang="ko-KR" dirty="0"/>
          </a:p>
          <a:p>
            <a:pPr lvl="1"/>
            <a:r>
              <a:rPr kumimoji="1" lang="en-US" altLang="ko-KR" dirty="0"/>
              <a:t>Flyweight </a:t>
            </a:r>
            <a:r>
              <a:rPr kumimoji="1" lang="ko-KR" altLang="en-US" dirty="0"/>
              <a:t>객체를 가지고 있고</a:t>
            </a:r>
            <a:r>
              <a:rPr kumimoji="1" lang="en-US" altLang="ko-KR" dirty="0"/>
              <a:t>,</a:t>
            </a:r>
            <a:r>
              <a:rPr kumimoji="1" lang="ko-KR" altLang="en-US" dirty="0"/>
              <a:t> 공유가 가능하도록 객체를 제공하는 </a:t>
            </a:r>
            <a:r>
              <a:rPr kumimoji="1" lang="en-US" altLang="ko-KR" dirty="0"/>
              <a:t>Factory</a:t>
            </a:r>
          </a:p>
          <a:p>
            <a:r>
              <a:rPr kumimoji="1" lang="en-US" altLang="ko-KR" dirty="0" err="1"/>
              <a:t>extrinsicState</a:t>
            </a:r>
            <a:endParaRPr kumimoji="1" lang="en-US" altLang="ko-KR" dirty="0"/>
          </a:p>
          <a:p>
            <a:pPr lvl="1"/>
            <a:r>
              <a:rPr kumimoji="1" lang="ko-KR" altLang="en-US" dirty="0"/>
              <a:t>부가적인 정보를 가지고 있고 </a:t>
            </a:r>
            <a:r>
              <a:rPr kumimoji="1" lang="en-US" altLang="ko-KR" dirty="0"/>
              <a:t>Flyweight</a:t>
            </a:r>
            <a:r>
              <a:rPr kumimoji="1" lang="ko-KR" altLang="en-US" dirty="0"/>
              <a:t> 객체와 쌍을 이루면 원래의 상태를 나타내게 된다</a:t>
            </a:r>
            <a:r>
              <a:rPr kumimoji="1" lang="en-US" altLang="ko-KR" dirty="0"/>
              <a:t>.</a:t>
            </a:r>
          </a:p>
        </p:txBody>
      </p:sp>
      <p:pic>
        <p:nvPicPr>
          <p:cNvPr id="7" name="그림 6">
            <a:extLst>
              <a:ext uri="{FF2B5EF4-FFF2-40B4-BE49-F238E27FC236}">
                <a16:creationId xmlns:a16="http://schemas.microsoft.com/office/drawing/2014/main" id="{DD53A21D-F56A-4E57-90FE-E26C9757C90F}"/>
              </a:ext>
            </a:extLst>
          </p:cNvPr>
          <p:cNvPicPr>
            <a:picLocks noChangeAspect="1"/>
          </p:cNvPicPr>
          <p:nvPr/>
        </p:nvPicPr>
        <p:blipFill>
          <a:blip r:embed="rId2"/>
          <a:stretch>
            <a:fillRect/>
          </a:stretch>
        </p:blipFill>
        <p:spPr>
          <a:xfrm>
            <a:off x="1063928" y="1428749"/>
            <a:ext cx="6534811" cy="4256433"/>
          </a:xfrm>
          <a:prstGeom prst="rect">
            <a:avLst/>
          </a:prstGeom>
        </p:spPr>
      </p:pic>
    </p:spTree>
    <p:extLst>
      <p:ext uri="{BB962C8B-B14F-4D97-AF65-F5344CB8AC3E}">
        <p14:creationId xmlns:p14="http://schemas.microsoft.com/office/powerpoint/2010/main" val="54075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7860667" y="685800"/>
            <a:ext cx="3656419" cy="1485900"/>
          </a:xfrm>
        </p:spPr>
        <p:txBody>
          <a:bodyPr>
            <a:normAutofit/>
          </a:bodyPr>
          <a:lstStyle/>
          <a:p>
            <a:r>
              <a:rPr kumimoji="1" lang="en-US" altLang="ko-KR" dirty="0"/>
              <a:t>Structure</a:t>
            </a:r>
            <a:endParaRPr kumimoji="1" lang="ko-KR" altLang="en-US" dirty="0"/>
          </a:p>
        </p:txBody>
      </p:sp>
      <p:sp>
        <p:nvSpPr>
          <p:cNvPr id="70" name="Rectangle 69">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5" name="Picture 1" descr="age222image1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561" y="1963315"/>
            <a:ext cx="6517065" cy="2611328"/>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p:cNvSpPr>
            <a:spLocks noGrp="1"/>
          </p:cNvSpPr>
          <p:nvPr>
            <p:ph idx="1"/>
          </p:nvPr>
        </p:nvSpPr>
        <p:spPr>
          <a:xfrm>
            <a:off x="7860667" y="2286000"/>
            <a:ext cx="3656419" cy="3581400"/>
          </a:xfrm>
        </p:spPr>
        <p:txBody>
          <a:bodyPr>
            <a:normAutofit/>
          </a:bodyPr>
          <a:lstStyle/>
          <a:p>
            <a:r>
              <a:rPr kumimoji="1" lang="en-US" altLang="ko-KR" dirty="0"/>
              <a:t>Client</a:t>
            </a:r>
            <a:r>
              <a:rPr kumimoji="1" lang="ko-KR" altLang="en-US" dirty="0"/>
              <a:t>는 </a:t>
            </a:r>
            <a:r>
              <a:rPr kumimoji="1" lang="en-US" altLang="ko-KR" dirty="0"/>
              <a:t>Flyweight</a:t>
            </a:r>
            <a:r>
              <a:rPr kumimoji="1" lang="ko-KR" altLang="en-US" dirty="0"/>
              <a:t> 객체를 직접 만들지 않는다</a:t>
            </a:r>
            <a:r>
              <a:rPr kumimoji="1" lang="en-US" altLang="ko-KR" dirty="0"/>
              <a:t>.</a:t>
            </a:r>
            <a:endParaRPr kumimoji="1" lang="ko-KR" altLang="en-US" dirty="0"/>
          </a:p>
        </p:txBody>
      </p:sp>
    </p:spTree>
    <p:extLst>
      <p:ext uri="{BB962C8B-B14F-4D97-AF65-F5344CB8AC3E}">
        <p14:creationId xmlns:p14="http://schemas.microsoft.com/office/powerpoint/2010/main" val="22226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Example</a:t>
            </a:r>
            <a:endParaRPr kumimoji="1" lang="ko-KR" altLang="en-US" dirty="0"/>
          </a:p>
        </p:txBody>
      </p:sp>
      <p:sp>
        <p:nvSpPr>
          <p:cNvPr id="5" name="직사각형 4"/>
          <p:cNvSpPr/>
          <p:nvPr/>
        </p:nvSpPr>
        <p:spPr>
          <a:xfrm>
            <a:off x="1371600" y="2400300"/>
            <a:ext cx="6096000" cy="1754326"/>
          </a:xfrm>
          <a:prstGeom prst="rect">
            <a:avLst/>
          </a:prstGeom>
        </p:spPr>
        <p:txBody>
          <a:bodyPr>
            <a:spAutoFit/>
          </a:bodyPr>
          <a:lstStyle/>
          <a:p>
            <a:r>
              <a:rPr lang="en-US" altLang="ko-KR" b="1" dirty="0">
                <a:solidFill>
                  <a:srgbClr val="000000"/>
                </a:solidFill>
                <a:effectLst/>
              </a:rPr>
              <a:t>class</a:t>
            </a:r>
            <a:r>
              <a:rPr lang="en-US" altLang="ko-KR" dirty="0"/>
              <a:t> </a:t>
            </a:r>
            <a:r>
              <a:rPr lang="en-US" altLang="ko-KR" b="1" dirty="0" err="1">
                <a:solidFill>
                  <a:srgbClr val="990000"/>
                </a:solidFill>
                <a:effectLst/>
              </a:rPr>
              <a:t>TreeType</a:t>
            </a:r>
            <a:r>
              <a:rPr lang="en-US" altLang="ko-KR" dirty="0"/>
              <a:t> </a:t>
            </a:r>
            <a:r>
              <a:rPr lang="en-US" altLang="ko-KR" b="1" dirty="0">
                <a:solidFill>
                  <a:srgbClr val="000000"/>
                </a:solidFill>
                <a:effectLst/>
              </a:rPr>
              <a:t>is</a:t>
            </a:r>
            <a:r>
              <a:rPr lang="en-US" altLang="ko-KR" dirty="0"/>
              <a:t> </a:t>
            </a:r>
          </a:p>
          <a:p>
            <a:r>
              <a:rPr lang="en-US" altLang="ko-KR" b="1" dirty="0">
                <a:solidFill>
                  <a:srgbClr val="000000"/>
                </a:solidFill>
                <a:effectLst/>
              </a:rPr>
              <a:t>	field</a:t>
            </a:r>
            <a:r>
              <a:rPr lang="en-US" altLang="ko-KR" dirty="0"/>
              <a:t> </a:t>
            </a:r>
            <a:r>
              <a:rPr lang="en-US" altLang="ko-KR" dirty="0">
                <a:solidFill>
                  <a:srgbClr val="550000"/>
                </a:solidFill>
                <a:effectLst/>
              </a:rPr>
              <a:t>name</a:t>
            </a:r>
            <a:r>
              <a:rPr lang="en-US" altLang="ko-KR" dirty="0"/>
              <a:t> </a:t>
            </a:r>
          </a:p>
          <a:p>
            <a:r>
              <a:rPr lang="en-US" altLang="ko-KR" b="1" dirty="0">
                <a:solidFill>
                  <a:srgbClr val="000000"/>
                </a:solidFill>
                <a:effectLst/>
              </a:rPr>
              <a:t>	field</a:t>
            </a:r>
            <a:r>
              <a:rPr lang="en-US" altLang="ko-KR" dirty="0"/>
              <a:t> </a:t>
            </a:r>
            <a:r>
              <a:rPr lang="en-US" altLang="ko-KR" dirty="0">
                <a:solidFill>
                  <a:srgbClr val="550000"/>
                </a:solidFill>
                <a:effectLst/>
              </a:rPr>
              <a:t>color</a:t>
            </a:r>
            <a:r>
              <a:rPr lang="en-US" altLang="ko-KR" dirty="0"/>
              <a:t> </a:t>
            </a:r>
          </a:p>
          <a:p>
            <a:r>
              <a:rPr lang="en-US" altLang="ko-KR" b="1" dirty="0">
                <a:solidFill>
                  <a:srgbClr val="000000"/>
                </a:solidFill>
                <a:effectLst/>
              </a:rPr>
              <a:t>	field</a:t>
            </a:r>
            <a:r>
              <a:rPr lang="en-US" altLang="ko-KR" dirty="0"/>
              <a:t> </a:t>
            </a:r>
            <a:r>
              <a:rPr lang="en-US" altLang="ko-KR" dirty="0">
                <a:solidFill>
                  <a:srgbClr val="550000"/>
                </a:solidFill>
                <a:effectLst/>
              </a:rPr>
              <a:t>texture</a:t>
            </a:r>
            <a:r>
              <a:rPr lang="en-US" altLang="ko-KR" dirty="0"/>
              <a:t> </a:t>
            </a:r>
          </a:p>
          <a:p>
            <a:r>
              <a:rPr lang="en-US" altLang="ko-KR" b="1" dirty="0">
                <a:solidFill>
                  <a:srgbClr val="000000"/>
                </a:solidFill>
                <a:effectLst/>
              </a:rPr>
              <a:t>	constructor</a:t>
            </a:r>
            <a:r>
              <a:rPr lang="en-US" altLang="ko-KR" dirty="0"/>
              <a:t> </a:t>
            </a:r>
            <a:r>
              <a:rPr lang="en-US" altLang="ko-KR" dirty="0" err="1">
                <a:solidFill>
                  <a:srgbClr val="550000"/>
                </a:solidFill>
                <a:effectLst/>
              </a:rPr>
              <a:t>TreeType</a:t>
            </a:r>
            <a:r>
              <a:rPr lang="en-US" altLang="ko-KR" dirty="0">
                <a:solidFill>
                  <a:srgbClr val="999977"/>
                </a:solidFill>
                <a:effectLst/>
              </a:rPr>
              <a:t>(</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r>
              <a:rPr lang="en-US" altLang="ko-KR" dirty="0">
                <a:solidFill>
                  <a:srgbClr val="999977"/>
                </a:solidFill>
                <a:effectLst/>
              </a:rPr>
              <a:t>{</a:t>
            </a:r>
            <a:r>
              <a:rPr lang="en-US" altLang="ko-KR" dirty="0"/>
              <a:t> ... </a:t>
            </a:r>
            <a:r>
              <a:rPr lang="en-US" altLang="ko-KR" dirty="0">
                <a:solidFill>
                  <a:srgbClr val="999977"/>
                </a:solidFill>
                <a:effectLst/>
              </a:rPr>
              <a:t>}</a:t>
            </a:r>
            <a:r>
              <a:rPr lang="en-US" altLang="ko-KR" dirty="0"/>
              <a:t> 	</a:t>
            </a:r>
            <a:r>
              <a:rPr lang="en-US" altLang="ko-KR" b="1" dirty="0">
                <a:solidFill>
                  <a:srgbClr val="000000"/>
                </a:solidFill>
                <a:effectLst/>
              </a:rPr>
              <a:t>method</a:t>
            </a:r>
            <a:r>
              <a:rPr lang="en-US" altLang="ko-KR" dirty="0"/>
              <a:t> </a:t>
            </a:r>
            <a:r>
              <a:rPr lang="en-US" altLang="ko-KR" dirty="0">
                <a:solidFill>
                  <a:srgbClr val="550000"/>
                </a:solidFill>
                <a:effectLst/>
              </a:rPr>
              <a:t>draw</a:t>
            </a:r>
            <a:r>
              <a:rPr lang="en-US" altLang="ko-KR" dirty="0">
                <a:solidFill>
                  <a:srgbClr val="999977"/>
                </a:solidFill>
                <a:effectLst/>
              </a:rPr>
              <a:t>(</a:t>
            </a:r>
            <a:r>
              <a:rPr lang="en-US" altLang="ko-KR" dirty="0">
                <a:solidFill>
                  <a:srgbClr val="000000"/>
                </a:solidFill>
                <a:effectLst/>
              </a:rPr>
              <a:t>canvas</a:t>
            </a:r>
            <a:r>
              <a:rPr lang="en-US" altLang="ko-KR" dirty="0"/>
              <a:t>, </a:t>
            </a:r>
            <a:r>
              <a:rPr lang="en-US" altLang="ko-KR" dirty="0">
                <a:solidFill>
                  <a:srgbClr val="000000"/>
                </a:solidFill>
                <a:effectLst/>
              </a:rPr>
              <a:t>x</a:t>
            </a:r>
            <a:r>
              <a:rPr lang="en-US" altLang="ko-KR" dirty="0"/>
              <a:t>, </a:t>
            </a:r>
            <a:r>
              <a:rPr lang="en-US" altLang="ko-KR" dirty="0">
                <a:solidFill>
                  <a:srgbClr val="000000"/>
                </a:solidFill>
                <a:effectLst/>
              </a:rPr>
              <a:t>y</a:t>
            </a:r>
            <a:r>
              <a:rPr lang="en-US" altLang="ko-KR" dirty="0">
                <a:solidFill>
                  <a:srgbClr val="999977"/>
                </a:solidFill>
                <a:effectLst/>
              </a:rPr>
              <a:t>)</a:t>
            </a:r>
            <a:r>
              <a:rPr lang="en-US" altLang="ko-KR" dirty="0"/>
              <a:t> </a:t>
            </a:r>
            <a:r>
              <a:rPr lang="en-US" altLang="ko-KR" b="1" dirty="0">
                <a:solidFill>
                  <a:srgbClr val="000000"/>
                </a:solidFill>
                <a:effectLst/>
              </a:rPr>
              <a:t>is</a:t>
            </a:r>
            <a:endParaRPr lang="ko-KR" altLang="en-US" dirty="0"/>
          </a:p>
        </p:txBody>
      </p:sp>
      <p:sp>
        <p:nvSpPr>
          <p:cNvPr id="6" name="직사각형 5"/>
          <p:cNvSpPr/>
          <p:nvPr/>
        </p:nvSpPr>
        <p:spPr>
          <a:xfrm>
            <a:off x="1371600" y="4390072"/>
            <a:ext cx="6912864" cy="2308324"/>
          </a:xfrm>
          <a:prstGeom prst="rect">
            <a:avLst/>
          </a:prstGeom>
        </p:spPr>
        <p:txBody>
          <a:bodyPr wrap="square">
            <a:spAutoFit/>
          </a:bodyPr>
          <a:lstStyle/>
          <a:p>
            <a:r>
              <a:rPr lang="en-US" altLang="ko-KR" b="1" dirty="0">
                <a:solidFill>
                  <a:srgbClr val="000000"/>
                </a:solidFill>
                <a:effectLst/>
              </a:rPr>
              <a:t>class</a:t>
            </a:r>
            <a:r>
              <a:rPr lang="en-US" altLang="ko-KR" dirty="0"/>
              <a:t> </a:t>
            </a:r>
            <a:r>
              <a:rPr lang="en-US" altLang="ko-KR" b="1" dirty="0" err="1">
                <a:solidFill>
                  <a:srgbClr val="990000"/>
                </a:solidFill>
                <a:effectLst/>
              </a:rPr>
              <a:t>TreeFactory</a:t>
            </a:r>
            <a:r>
              <a:rPr lang="en-US" altLang="ko-KR" dirty="0"/>
              <a:t> </a:t>
            </a:r>
            <a:r>
              <a:rPr lang="en-US" altLang="ko-KR" b="1" dirty="0">
                <a:solidFill>
                  <a:srgbClr val="000000"/>
                </a:solidFill>
                <a:effectLst/>
              </a:rPr>
              <a:t>is</a:t>
            </a:r>
            <a:r>
              <a:rPr lang="en-US" altLang="ko-KR" dirty="0"/>
              <a:t> </a:t>
            </a:r>
          </a:p>
          <a:p>
            <a:r>
              <a:rPr lang="en-US" altLang="ko-KR" b="1" dirty="0">
                <a:solidFill>
                  <a:srgbClr val="000000"/>
                </a:solidFill>
                <a:effectLst/>
              </a:rPr>
              <a:t>	static</a:t>
            </a:r>
            <a:r>
              <a:rPr lang="en-US" altLang="ko-KR" dirty="0"/>
              <a:t> </a:t>
            </a:r>
            <a:r>
              <a:rPr lang="en-US" altLang="ko-KR" b="1" dirty="0">
                <a:solidFill>
                  <a:srgbClr val="000000"/>
                </a:solidFill>
                <a:effectLst/>
              </a:rPr>
              <a:t>field</a:t>
            </a:r>
            <a:r>
              <a:rPr lang="en-US" altLang="ko-KR" dirty="0"/>
              <a:t> </a:t>
            </a:r>
            <a:r>
              <a:rPr lang="en-US" altLang="ko-KR" dirty="0" err="1">
                <a:solidFill>
                  <a:srgbClr val="550000"/>
                </a:solidFill>
                <a:effectLst/>
              </a:rPr>
              <a:t>treeTypes</a:t>
            </a:r>
            <a:r>
              <a:rPr lang="en-US" altLang="ko-KR" dirty="0">
                <a:solidFill>
                  <a:srgbClr val="999977"/>
                </a:solidFill>
                <a:effectLst/>
              </a:rPr>
              <a:t>:</a:t>
            </a:r>
            <a:r>
              <a:rPr lang="en-US" altLang="ko-KR" dirty="0"/>
              <a:t> </a:t>
            </a:r>
            <a:r>
              <a:rPr lang="en-US" altLang="ko-KR" dirty="0">
                <a:solidFill>
                  <a:srgbClr val="000000"/>
                </a:solidFill>
                <a:effectLst/>
              </a:rPr>
              <a:t>collection</a:t>
            </a:r>
            <a:r>
              <a:rPr lang="en-US" altLang="ko-KR" dirty="0"/>
              <a:t> </a:t>
            </a:r>
            <a:r>
              <a:rPr lang="en-US" altLang="ko-KR" dirty="0">
                <a:solidFill>
                  <a:srgbClr val="000000"/>
                </a:solidFill>
                <a:effectLst/>
              </a:rPr>
              <a:t>of</a:t>
            </a:r>
            <a:r>
              <a:rPr lang="en-US" altLang="ko-KR" dirty="0"/>
              <a:t> </a:t>
            </a:r>
            <a:r>
              <a:rPr lang="en-US" altLang="ko-KR" dirty="0">
                <a:solidFill>
                  <a:srgbClr val="000000"/>
                </a:solidFill>
                <a:effectLst/>
              </a:rPr>
              <a:t>tree</a:t>
            </a:r>
            <a:r>
              <a:rPr lang="en-US" altLang="ko-KR" dirty="0"/>
              <a:t> </a:t>
            </a:r>
            <a:r>
              <a:rPr lang="en-US" altLang="ko-KR" dirty="0">
                <a:solidFill>
                  <a:srgbClr val="000000"/>
                </a:solidFill>
                <a:effectLst/>
              </a:rPr>
              <a:t>types</a:t>
            </a:r>
            <a:r>
              <a:rPr lang="en-US" altLang="ko-KR" dirty="0"/>
              <a:t> </a:t>
            </a:r>
          </a:p>
          <a:p>
            <a:pPr lvl="1"/>
            <a:r>
              <a:rPr lang="en-US" altLang="ko-KR" b="1" dirty="0">
                <a:solidFill>
                  <a:srgbClr val="000000"/>
                </a:solidFill>
                <a:effectLst/>
              </a:rPr>
              <a:t>	static</a:t>
            </a:r>
            <a:r>
              <a:rPr lang="en-US" altLang="ko-KR" dirty="0"/>
              <a:t> </a:t>
            </a:r>
            <a:r>
              <a:rPr lang="en-US" altLang="ko-KR" b="1" dirty="0">
                <a:solidFill>
                  <a:srgbClr val="000000"/>
                </a:solidFill>
                <a:effectLst/>
              </a:rPr>
              <a:t>method</a:t>
            </a:r>
            <a:r>
              <a:rPr lang="en-US" altLang="ko-KR" dirty="0"/>
              <a:t> </a:t>
            </a:r>
            <a:r>
              <a:rPr lang="en-US" altLang="ko-KR" dirty="0" err="1">
                <a:solidFill>
                  <a:srgbClr val="550000"/>
                </a:solidFill>
                <a:effectLst/>
              </a:rPr>
              <a:t>getTreeType</a:t>
            </a:r>
            <a:r>
              <a:rPr lang="en-US" altLang="ko-KR" dirty="0">
                <a:solidFill>
                  <a:srgbClr val="999977"/>
                </a:solidFill>
                <a:effectLst/>
              </a:rPr>
              <a:t>(</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r>
              <a:rPr lang="en-US" altLang="ko-KR" b="1" dirty="0">
                <a:solidFill>
                  <a:srgbClr val="000000"/>
                </a:solidFill>
                <a:effectLst/>
              </a:rPr>
              <a:t>is</a:t>
            </a:r>
            <a:r>
              <a:rPr lang="en-US" altLang="ko-KR" dirty="0"/>
              <a:t> 		</a:t>
            </a:r>
            <a:r>
              <a:rPr lang="en-US" altLang="ko-KR" dirty="0">
                <a:solidFill>
                  <a:srgbClr val="000000"/>
                </a:solidFill>
                <a:effectLst/>
              </a:rPr>
              <a:t>type</a:t>
            </a:r>
            <a:r>
              <a:rPr lang="en-US" altLang="ko-KR" dirty="0"/>
              <a:t> </a:t>
            </a:r>
            <a:r>
              <a:rPr lang="en-US" altLang="ko-KR" dirty="0">
                <a:solidFill>
                  <a:srgbClr val="000000"/>
                </a:solidFill>
                <a:effectLst/>
              </a:rPr>
              <a:t>=</a:t>
            </a:r>
            <a:r>
              <a:rPr lang="en-US" altLang="ko-KR" dirty="0"/>
              <a:t> </a:t>
            </a:r>
            <a:r>
              <a:rPr lang="en-US" altLang="ko-KR" dirty="0" err="1">
                <a:solidFill>
                  <a:srgbClr val="000000"/>
                </a:solidFill>
                <a:effectLst/>
              </a:rPr>
              <a:t>treeTypes</a:t>
            </a:r>
            <a:r>
              <a:rPr lang="en-US" altLang="ko-KR" dirty="0" err="1"/>
              <a:t>.</a:t>
            </a:r>
            <a:r>
              <a:rPr lang="en-US" altLang="ko-KR" dirty="0" err="1">
                <a:solidFill>
                  <a:srgbClr val="000000"/>
                </a:solidFill>
                <a:effectLst/>
              </a:rPr>
              <a:t>find</a:t>
            </a:r>
            <a:r>
              <a:rPr lang="en-US" altLang="ko-KR" dirty="0">
                <a:solidFill>
                  <a:srgbClr val="999977"/>
                </a:solidFill>
                <a:effectLst/>
              </a:rPr>
              <a:t>(</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p>
          <a:p>
            <a:pPr lvl="1"/>
            <a:r>
              <a:rPr lang="en-US" altLang="ko-KR" b="1" dirty="0">
                <a:solidFill>
                  <a:srgbClr val="000000"/>
                </a:solidFill>
                <a:effectLst/>
              </a:rPr>
              <a:t>		if</a:t>
            </a:r>
            <a:r>
              <a:rPr lang="en-US" altLang="ko-KR" dirty="0"/>
              <a:t> </a:t>
            </a:r>
            <a:r>
              <a:rPr lang="en-US" altLang="ko-KR" dirty="0">
                <a:solidFill>
                  <a:srgbClr val="999977"/>
                </a:solidFill>
                <a:effectLst/>
              </a:rPr>
              <a:t>(</a:t>
            </a:r>
            <a:r>
              <a:rPr lang="en-US" altLang="ko-KR" dirty="0">
                <a:solidFill>
                  <a:srgbClr val="000000"/>
                </a:solidFill>
                <a:effectLst/>
              </a:rPr>
              <a:t>type</a:t>
            </a:r>
            <a:r>
              <a:rPr lang="en-US" altLang="ko-KR" dirty="0"/>
              <a:t> </a:t>
            </a:r>
            <a:r>
              <a:rPr lang="en-US" altLang="ko-KR" dirty="0">
                <a:solidFill>
                  <a:srgbClr val="000000"/>
                </a:solidFill>
                <a:effectLst/>
              </a:rPr>
              <a:t>==</a:t>
            </a:r>
            <a:r>
              <a:rPr lang="en-US" altLang="ko-KR" dirty="0"/>
              <a:t> </a:t>
            </a:r>
            <a:r>
              <a:rPr lang="en-US" altLang="ko-KR" b="1" dirty="0">
                <a:solidFill>
                  <a:srgbClr val="000000"/>
                </a:solidFill>
                <a:effectLst/>
              </a:rPr>
              <a:t>null</a:t>
            </a:r>
            <a:r>
              <a:rPr lang="en-US" altLang="ko-KR" dirty="0">
                <a:solidFill>
                  <a:srgbClr val="999977"/>
                </a:solidFill>
                <a:effectLst/>
              </a:rPr>
              <a:t>)</a:t>
            </a:r>
            <a:r>
              <a:rPr lang="en-US" altLang="ko-KR" dirty="0"/>
              <a:t> </a:t>
            </a:r>
          </a:p>
          <a:p>
            <a:pPr lvl="1"/>
            <a:r>
              <a:rPr lang="en-US" altLang="ko-KR" dirty="0">
                <a:solidFill>
                  <a:srgbClr val="000000"/>
                </a:solidFill>
                <a:effectLst/>
              </a:rPr>
              <a:t>			type</a:t>
            </a:r>
            <a:r>
              <a:rPr lang="en-US" altLang="ko-KR" dirty="0"/>
              <a:t> </a:t>
            </a:r>
            <a:r>
              <a:rPr lang="en-US" altLang="ko-KR" dirty="0">
                <a:solidFill>
                  <a:srgbClr val="000000"/>
                </a:solidFill>
                <a:effectLst/>
              </a:rPr>
              <a:t>=</a:t>
            </a:r>
            <a:r>
              <a:rPr lang="en-US" altLang="ko-KR" dirty="0"/>
              <a:t> </a:t>
            </a:r>
            <a:r>
              <a:rPr lang="en-US" altLang="ko-KR" b="1" dirty="0">
                <a:solidFill>
                  <a:srgbClr val="000000"/>
                </a:solidFill>
                <a:effectLst/>
              </a:rPr>
              <a:t>new</a:t>
            </a:r>
            <a:r>
              <a:rPr lang="en-US" altLang="ko-KR" dirty="0"/>
              <a:t> </a:t>
            </a:r>
            <a:r>
              <a:rPr lang="en-US" altLang="ko-KR" dirty="0" err="1">
                <a:solidFill>
                  <a:srgbClr val="000000"/>
                </a:solidFill>
                <a:effectLst/>
              </a:rPr>
              <a:t>TreeType</a:t>
            </a:r>
            <a:r>
              <a:rPr lang="en-US" altLang="ko-KR" dirty="0">
                <a:solidFill>
                  <a:srgbClr val="999977"/>
                </a:solidFill>
                <a:effectLst/>
              </a:rPr>
              <a:t>(</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r>
              <a:rPr lang="en-US" altLang="ko-KR" dirty="0" err="1">
                <a:solidFill>
                  <a:srgbClr val="000000"/>
                </a:solidFill>
                <a:effectLst/>
              </a:rPr>
              <a:t>treeTypes</a:t>
            </a:r>
            <a:r>
              <a:rPr lang="en-US" altLang="ko-KR" dirty="0" err="1"/>
              <a:t>.</a:t>
            </a:r>
            <a:r>
              <a:rPr lang="en-US" altLang="ko-KR" dirty="0" err="1">
                <a:solidFill>
                  <a:srgbClr val="000000"/>
                </a:solidFill>
                <a:effectLst/>
              </a:rPr>
              <a:t>add</a:t>
            </a:r>
            <a:r>
              <a:rPr lang="en-US" altLang="ko-KR" dirty="0">
                <a:solidFill>
                  <a:srgbClr val="999977"/>
                </a:solidFill>
                <a:effectLst/>
              </a:rPr>
              <a:t>(</a:t>
            </a:r>
            <a:r>
              <a:rPr lang="en-US" altLang="ko-KR" dirty="0">
                <a:solidFill>
                  <a:srgbClr val="000000"/>
                </a:solidFill>
                <a:effectLst/>
              </a:rPr>
              <a:t>type</a:t>
            </a:r>
            <a:r>
              <a:rPr lang="en-US" altLang="ko-KR" dirty="0">
                <a:solidFill>
                  <a:srgbClr val="999977"/>
                </a:solidFill>
                <a:effectLst/>
              </a:rPr>
              <a:t>)</a:t>
            </a:r>
            <a:r>
              <a:rPr lang="en-US" altLang="ko-KR" dirty="0"/>
              <a:t> </a:t>
            </a:r>
          </a:p>
          <a:p>
            <a:pPr lvl="1"/>
            <a:r>
              <a:rPr lang="en-US" altLang="ko-KR" b="1" dirty="0">
                <a:solidFill>
                  <a:srgbClr val="000000"/>
                </a:solidFill>
                <a:effectLst/>
              </a:rPr>
              <a:t>		return</a:t>
            </a:r>
            <a:r>
              <a:rPr lang="en-US" altLang="ko-KR" dirty="0"/>
              <a:t> </a:t>
            </a:r>
            <a:r>
              <a:rPr lang="en-US" altLang="ko-KR" dirty="0">
                <a:solidFill>
                  <a:srgbClr val="000000"/>
                </a:solidFill>
                <a:effectLst/>
              </a:rPr>
              <a:t>type</a:t>
            </a:r>
            <a:endParaRPr lang="ko-KR" altLang="en-US" dirty="0"/>
          </a:p>
        </p:txBody>
      </p:sp>
    </p:spTree>
    <p:extLst>
      <p:ext uri="{BB962C8B-B14F-4D97-AF65-F5344CB8AC3E}">
        <p14:creationId xmlns:p14="http://schemas.microsoft.com/office/powerpoint/2010/main" val="1940015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en-US" altLang="ko-KR" dirty="0"/>
              <a:t>Example</a:t>
            </a:r>
            <a:endParaRPr kumimoji="1" lang="ko-KR" altLang="en-US" dirty="0"/>
          </a:p>
        </p:txBody>
      </p:sp>
      <p:sp>
        <p:nvSpPr>
          <p:cNvPr id="3" name="직사각형 2"/>
          <p:cNvSpPr/>
          <p:nvPr/>
        </p:nvSpPr>
        <p:spPr>
          <a:xfrm>
            <a:off x="1371600" y="2400300"/>
            <a:ext cx="6096000" cy="2031325"/>
          </a:xfrm>
          <a:prstGeom prst="rect">
            <a:avLst/>
          </a:prstGeom>
        </p:spPr>
        <p:txBody>
          <a:bodyPr>
            <a:spAutoFit/>
          </a:bodyPr>
          <a:lstStyle/>
          <a:p>
            <a:r>
              <a:rPr lang="en-US" altLang="ko-KR" b="1" dirty="0">
                <a:solidFill>
                  <a:srgbClr val="000000"/>
                </a:solidFill>
                <a:effectLst/>
              </a:rPr>
              <a:t>class</a:t>
            </a:r>
            <a:r>
              <a:rPr lang="en-US" altLang="ko-KR" dirty="0"/>
              <a:t> </a:t>
            </a:r>
            <a:r>
              <a:rPr lang="en-US" altLang="ko-KR" b="1" dirty="0">
                <a:solidFill>
                  <a:srgbClr val="990000"/>
                </a:solidFill>
                <a:effectLst/>
              </a:rPr>
              <a:t>Tree</a:t>
            </a:r>
            <a:r>
              <a:rPr lang="en-US" altLang="ko-KR" dirty="0"/>
              <a:t> </a:t>
            </a:r>
            <a:r>
              <a:rPr lang="en-US" altLang="ko-KR" b="1" dirty="0">
                <a:solidFill>
                  <a:srgbClr val="000000"/>
                </a:solidFill>
                <a:effectLst/>
              </a:rPr>
              <a:t>is</a:t>
            </a:r>
            <a:r>
              <a:rPr lang="en-US" altLang="ko-KR" dirty="0"/>
              <a:t> </a:t>
            </a:r>
          </a:p>
          <a:p>
            <a:r>
              <a:rPr lang="en-US" altLang="ko-KR" b="1" dirty="0">
                <a:solidFill>
                  <a:srgbClr val="000000"/>
                </a:solidFill>
                <a:effectLst/>
              </a:rPr>
              <a:t>	field</a:t>
            </a:r>
            <a:r>
              <a:rPr lang="en-US" altLang="ko-KR" dirty="0"/>
              <a:t> </a:t>
            </a:r>
            <a:r>
              <a:rPr lang="en-US" altLang="ko-KR" dirty="0" err="1">
                <a:solidFill>
                  <a:srgbClr val="550000"/>
                </a:solidFill>
                <a:effectLst/>
              </a:rPr>
              <a:t>x</a:t>
            </a:r>
            <a:r>
              <a:rPr lang="en-US" altLang="ko-KR" dirty="0" err="1"/>
              <a:t>,</a:t>
            </a:r>
            <a:r>
              <a:rPr lang="en-US" altLang="ko-KR" dirty="0" err="1">
                <a:solidFill>
                  <a:srgbClr val="550000"/>
                </a:solidFill>
                <a:effectLst/>
              </a:rPr>
              <a:t>y</a:t>
            </a:r>
            <a:r>
              <a:rPr lang="en-US" altLang="ko-KR" dirty="0"/>
              <a:t> </a:t>
            </a:r>
          </a:p>
          <a:p>
            <a:r>
              <a:rPr lang="en-US" altLang="ko-KR" b="1" dirty="0">
                <a:solidFill>
                  <a:srgbClr val="000000"/>
                </a:solidFill>
                <a:effectLst/>
              </a:rPr>
              <a:t>	field</a:t>
            </a:r>
            <a:r>
              <a:rPr lang="en-US" altLang="ko-KR" dirty="0"/>
              <a:t> </a:t>
            </a:r>
            <a:r>
              <a:rPr lang="en-US" altLang="ko-KR" dirty="0">
                <a:solidFill>
                  <a:srgbClr val="550000"/>
                </a:solidFill>
                <a:effectLst/>
              </a:rPr>
              <a:t>type</a:t>
            </a:r>
            <a:r>
              <a:rPr lang="en-US" altLang="ko-KR" dirty="0">
                <a:solidFill>
                  <a:srgbClr val="999977"/>
                </a:solidFill>
                <a:effectLst/>
              </a:rPr>
              <a:t>:</a:t>
            </a:r>
            <a:r>
              <a:rPr lang="en-US" altLang="ko-KR" dirty="0"/>
              <a:t> </a:t>
            </a:r>
            <a:r>
              <a:rPr lang="en-US" altLang="ko-KR" dirty="0" err="1">
                <a:solidFill>
                  <a:srgbClr val="000000"/>
                </a:solidFill>
                <a:effectLst/>
              </a:rPr>
              <a:t>TreeType</a:t>
            </a:r>
            <a:r>
              <a:rPr lang="en-US" altLang="ko-KR" dirty="0"/>
              <a:t> </a:t>
            </a:r>
          </a:p>
          <a:p>
            <a:r>
              <a:rPr lang="en-US" altLang="ko-KR" b="1" dirty="0">
                <a:solidFill>
                  <a:srgbClr val="000000"/>
                </a:solidFill>
                <a:effectLst/>
              </a:rPr>
              <a:t>	constructor</a:t>
            </a:r>
            <a:r>
              <a:rPr lang="en-US" altLang="ko-KR" dirty="0"/>
              <a:t> </a:t>
            </a:r>
            <a:r>
              <a:rPr lang="en-US" altLang="ko-KR" dirty="0">
                <a:solidFill>
                  <a:srgbClr val="550000"/>
                </a:solidFill>
                <a:effectLst/>
              </a:rPr>
              <a:t>Tree</a:t>
            </a:r>
            <a:r>
              <a:rPr lang="en-US" altLang="ko-KR" dirty="0">
                <a:solidFill>
                  <a:srgbClr val="999977"/>
                </a:solidFill>
                <a:effectLst/>
              </a:rPr>
              <a:t>(</a:t>
            </a:r>
            <a:r>
              <a:rPr lang="en-US" altLang="ko-KR" dirty="0">
                <a:solidFill>
                  <a:srgbClr val="000000"/>
                </a:solidFill>
                <a:effectLst/>
              </a:rPr>
              <a:t>x</a:t>
            </a:r>
            <a:r>
              <a:rPr lang="en-US" altLang="ko-KR" dirty="0"/>
              <a:t>, </a:t>
            </a:r>
            <a:r>
              <a:rPr lang="en-US" altLang="ko-KR" dirty="0">
                <a:solidFill>
                  <a:srgbClr val="000000"/>
                </a:solidFill>
                <a:effectLst/>
              </a:rPr>
              <a:t>y</a:t>
            </a:r>
            <a:r>
              <a:rPr lang="en-US" altLang="ko-KR" dirty="0"/>
              <a:t>, </a:t>
            </a:r>
            <a:r>
              <a:rPr lang="en-US" altLang="ko-KR" dirty="0">
                <a:solidFill>
                  <a:srgbClr val="000000"/>
                </a:solidFill>
                <a:effectLst/>
              </a:rPr>
              <a:t>type</a:t>
            </a:r>
            <a:r>
              <a:rPr lang="en-US" altLang="ko-KR" dirty="0">
                <a:solidFill>
                  <a:srgbClr val="999977"/>
                </a:solidFill>
                <a:effectLst/>
              </a:rPr>
              <a:t>)</a:t>
            </a:r>
            <a:r>
              <a:rPr lang="en-US" altLang="ko-KR" dirty="0"/>
              <a:t> </a:t>
            </a:r>
            <a:r>
              <a:rPr lang="en-US" altLang="ko-KR" dirty="0">
                <a:solidFill>
                  <a:srgbClr val="999977"/>
                </a:solidFill>
                <a:effectLst/>
              </a:rPr>
              <a:t>{</a:t>
            </a:r>
            <a:r>
              <a:rPr lang="en-US" altLang="ko-KR" dirty="0"/>
              <a:t> ... </a:t>
            </a:r>
            <a:r>
              <a:rPr lang="en-US" altLang="ko-KR" dirty="0">
                <a:solidFill>
                  <a:srgbClr val="999977"/>
                </a:solidFill>
                <a:effectLst/>
              </a:rPr>
              <a:t>}</a:t>
            </a:r>
            <a:r>
              <a:rPr lang="en-US" altLang="ko-KR" dirty="0"/>
              <a:t> </a:t>
            </a:r>
          </a:p>
          <a:p>
            <a:r>
              <a:rPr lang="en-US" altLang="ko-KR" b="1" dirty="0">
                <a:solidFill>
                  <a:srgbClr val="000000"/>
                </a:solidFill>
                <a:effectLst/>
              </a:rPr>
              <a:t>	method</a:t>
            </a:r>
            <a:r>
              <a:rPr lang="en-US" altLang="ko-KR" dirty="0"/>
              <a:t> </a:t>
            </a:r>
            <a:r>
              <a:rPr lang="en-US" altLang="ko-KR" dirty="0">
                <a:solidFill>
                  <a:srgbClr val="550000"/>
                </a:solidFill>
                <a:effectLst/>
              </a:rPr>
              <a:t>draw</a:t>
            </a:r>
            <a:r>
              <a:rPr lang="en-US" altLang="ko-KR" dirty="0">
                <a:solidFill>
                  <a:srgbClr val="999977"/>
                </a:solidFill>
                <a:effectLst/>
              </a:rPr>
              <a:t>(</a:t>
            </a:r>
            <a:r>
              <a:rPr lang="en-US" altLang="ko-KR" dirty="0">
                <a:solidFill>
                  <a:srgbClr val="000000"/>
                </a:solidFill>
                <a:effectLst/>
              </a:rPr>
              <a:t>canvas</a:t>
            </a:r>
            <a:r>
              <a:rPr lang="en-US" altLang="ko-KR" dirty="0">
                <a:solidFill>
                  <a:srgbClr val="999977"/>
                </a:solidFill>
                <a:effectLst/>
              </a:rPr>
              <a:t>)</a:t>
            </a:r>
            <a:r>
              <a:rPr lang="en-US" altLang="ko-KR" dirty="0"/>
              <a:t> </a:t>
            </a:r>
            <a:r>
              <a:rPr lang="en-US" altLang="ko-KR" b="1" dirty="0">
                <a:solidFill>
                  <a:srgbClr val="000000"/>
                </a:solidFill>
                <a:effectLst/>
              </a:rPr>
              <a:t>is</a:t>
            </a:r>
            <a:r>
              <a:rPr lang="en-US" altLang="ko-KR" dirty="0"/>
              <a:t> </a:t>
            </a:r>
          </a:p>
          <a:p>
            <a:r>
              <a:rPr lang="en-US" altLang="ko-KR" dirty="0">
                <a:solidFill>
                  <a:srgbClr val="000000"/>
                </a:solidFill>
                <a:effectLst/>
              </a:rPr>
              <a:t>		</a:t>
            </a:r>
            <a:r>
              <a:rPr lang="en-US" altLang="ko-KR" dirty="0" err="1">
                <a:solidFill>
                  <a:srgbClr val="000000"/>
                </a:solidFill>
                <a:effectLst/>
              </a:rPr>
              <a:t>type</a:t>
            </a:r>
            <a:r>
              <a:rPr lang="en-US" altLang="ko-KR" dirty="0" err="1"/>
              <a:t>.</a:t>
            </a:r>
            <a:r>
              <a:rPr lang="en-US" altLang="ko-KR" dirty="0" err="1">
                <a:solidFill>
                  <a:srgbClr val="000000"/>
                </a:solidFill>
                <a:effectLst/>
              </a:rPr>
              <a:t>draw</a:t>
            </a:r>
            <a:r>
              <a:rPr lang="en-US" altLang="ko-KR" dirty="0">
                <a:solidFill>
                  <a:srgbClr val="999977"/>
                </a:solidFill>
                <a:effectLst/>
              </a:rPr>
              <a:t>(</a:t>
            </a:r>
            <a:r>
              <a:rPr lang="en-US" altLang="ko-KR" dirty="0">
                <a:solidFill>
                  <a:srgbClr val="000000"/>
                </a:solidFill>
                <a:effectLst/>
              </a:rPr>
              <a:t>canvas</a:t>
            </a:r>
            <a:r>
              <a:rPr lang="en-US" altLang="ko-KR" dirty="0"/>
              <a:t>, </a:t>
            </a:r>
            <a:r>
              <a:rPr lang="en-US" altLang="ko-KR" b="1" dirty="0" err="1">
                <a:solidFill>
                  <a:srgbClr val="000000"/>
                </a:solidFill>
                <a:effectLst/>
              </a:rPr>
              <a:t>this</a:t>
            </a:r>
            <a:r>
              <a:rPr lang="en-US" altLang="ko-KR" dirty="0" err="1"/>
              <a:t>.</a:t>
            </a:r>
            <a:r>
              <a:rPr lang="en-US" altLang="ko-KR" dirty="0" err="1">
                <a:solidFill>
                  <a:srgbClr val="000000"/>
                </a:solidFill>
                <a:effectLst/>
              </a:rPr>
              <a:t>x</a:t>
            </a:r>
            <a:r>
              <a:rPr lang="en-US" altLang="ko-KR" dirty="0"/>
              <a:t>, </a:t>
            </a:r>
            <a:r>
              <a:rPr lang="en-US" altLang="ko-KR" b="1" dirty="0" err="1">
                <a:solidFill>
                  <a:srgbClr val="000000"/>
                </a:solidFill>
                <a:effectLst/>
              </a:rPr>
              <a:t>this</a:t>
            </a:r>
            <a:r>
              <a:rPr lang="en-US" altLang="ko-KR" dirty="0" err="1"/>
              <a:t>.</a:t>
            </a:r>
            <a:r>
              <a:rPr lang="en-US" altLang="ko-KR" dirty="0" err="1">
                <a:solidFill>
                  <a:srgbClr val="000000"/>
                </a:solidFill>
                <a:effectLst/>
              </a:rPr>
              <a:t>y</a:t>
            </a:r>
            <a:r>
              <a:rPr lang="en-US" altLang="ko-KR" dirty="0">
                <a:solidFill>
                  <a:srgbClr val="999977"/>
                </a:solidFill>
                <a:effectLst/>
              </a:rPr>
              <a:t>)</a:t>
            </a:r>
            <a:r>
              <a:rPr lang="en-US" altLang="ko-KR" dirty="0"/>
              <a:t> </a:t>
            </a:r>
            <a:br>
              <a:rPr lang="en-US" altLang="ko-KR" dirty="0"/>
            </a:br>
            <a:endParaRPr lang="ko-KR" altLang="en-US" dirty="0"/>
          </a:p>
        </p:txBody>
      </p:sp>
      <p:sp>
        <p:nvSpPr>
          <p:cNvPr id="4" name="직사각형 3"/>
          <p:cNvSpPr/>
          <p:nvPr/>
        </p:nvSpPr>
        <p:spPr>
          <a:xfrm>
            <a:off x="1371600" y="4395049"/>
            <a:ext cx="8412480" cy="2585323"/>
          </a:xfrm>
          <a:prstGeom prst="rect">
            <a:avLst/>
          </a:prstGeom>
        </p:spPr>
        <p:txBody>
          <a:bodyPr wrap="square">
            <a:spAutoFit/>
          </a:bodyPr>
          <a:lstStyle/>
          <a:p>
            <a:r>
              <a:rPr lang="en-US" altLang="ko-KR" b="1" dirty="0">
                <a:solidFill>
                  <a:srgbClr val="000000"/>
                </a:solidFill>
                <a:effectLst/>
              </a:rPr>
              <a:t>class</a:t>
            </a:r>
            <a:r>
              <a:rPr lang="en-US" altLang="ko-KR" dirty="0"/>
              <a:t> </a:t>
            </a:r>
            <a:r>
              <a:rPr lang="en-US" altLang="ko-KR" b="1" dirty="0">
                <a:solidFill>
                  <a:srgbClr val="990000"/>
                </a:solidFill>
                <a:effectLst/>
              </a:rPr>
              <a:t>Forest</a:t>
            </a:r>
            <a:r>
              <a:rPr lang="en-US" altLang="ko-KR" dirty="0"/>
              <a:t> </a:t>
            </a:r>
            <a:r>
              <a:rPr lang="en-US" altLang="ko-KR" b="1" dirty="0">
                <a:solidFill>
                  <a:srgbClr val="000000"/>
                </a:solidFill>
                <a:effectLst/>
              </a:rPr>
              <a:t>is</a:t>
            </a:r>
            <a:r>
              <a:rPr lang="en-US" altLang="ko-KR" dirty="0"/>
              <a:t> </a:t>
            </a:r>
          </a:p>
          <a:p>
            <a:r>
              <a:rPr lang="en-US" altLang="ko-KR" b="1" dirty="0">
                <a:solidFill>
                  <a:srgbClr val="000000"/>
                </a:solidFill>
              </a:rPr>
              <a:t>	</a:t>
            </a:r>
            <a:r>
              <a:rPr lang="en-US" altLang="ko-KR" b="1" dirty="0">
                <a:solidFill>
                  <a:srgbClr val="000000"/>
                </a:solidFill>
                <a:effectLst/>
              </a:rPr>
              <a:t>field</a:t>
            </a:r>
            <a:r>
              <a:rPr lang="en-US" altLang="ko-KR" dirty="0"/>
              <a:t> </a:t>
            </a:r>
            <a:r>
              <a:rPr lang="en-US" altLang="ko-KR" dirty="0">
                <a:solidFill>
                  <a:srgbClr val="550000"/>
                </a:solidFill>
                <a:effectLst/>
              </a:rPr>
              <a:t>trees</a:t>
            </a:r>
            <a:r>
              <a:rPr lang="en-US" altLang="ko-KR" dirty="0">
                <a:solidFill>
                  <a:srgbClr val="999977"/>
                </a:solidFill>
                <a:effectLst/>
              </a:rPr>
              <a:t>:</a:t>
            </a:r>
            <a:r>
              <a:rPr lang="en-US" altLang="ko-KR" dirty="0"/>
              <a:t> </a:t>
            </a:r>
            <a:r>
              <a:rPr lang="en-US" altLang="ko-KR" dirty="0">
                <a:solidFill>
                  <a:srgbClr val="000000"/>
                </a:solidFill>
                <a:effectLst/>
              </a:rPr>
              <a:t>collection</a:t>
            </a:r>
            <a:r>
              <a:rPr lang="en-US" altLang="ko-KR" dirty="0"/>
              <a:t> </a:t>
            </a:r>
            <a:r>
              <a:rPr lang="en-US" altLang="ko-KR" dirty="0">
                <a:solidFill>
                  <a:srgbClr val="000000"/>
                </a:solidFill>
                <a:effectLst/>
              </a:rPr>
              <a:t>of</a:t>
            </a:r>
            <a:r>
              <a:rPr lang="en-US" altLang="ko-KR" dirty="0"/>
              <a:t> </a:t>
            </a:r>
            <a:r>
              <a:rPr lang="en-US" altLang="ko-KR" dirty="0">
                <a:solidFill>
                  <a:srgbClr val="000000"/>
                </a:solidFill>
                <a:effectLst/>
              </a:rPr>
              <a:t>Trees</a:t>
            </a:r>
            <a:r>
              <a:rPr lang="en-US" altLang="ko-KR" dirty="0"/>
              <a:t> </a:t>
            </a:r>
          </a:p>
          <a:p>
            <a:r>
              <a:rPr lang="en-US" altLang="ko-KR" b="1" dirty="0">
                <a:solidFill>
                  <a:srgbClr val="000000"/>
                </a:solidFill>
                <a:effectLst/>
              </a:rPr>
              <a:t>	method</a:t>
            </a:r>
            <a:r>
              <a:rPr lang="en-US" altLang="ko-KR" dirty="0"/>
              <a:t> </a:t>
            </a:r>
            <a:r>
              <a:rPr lang="en-US" altLang="ko-KR" dirty="0" err="1">
                <a:solidFill>
                  <a:srgbClr val="550000"/>
                </a:solidFill>
                <a:effectLst/>
              </a:rPr>
              <a:t>plantTree</a:t>
            </a:r>
            <a:r>
              <a:rPr lang="en-US" altLang="ko-KR" dirty="0">
                <a:solidFill>
                  <a:srgbClr val="999977"/>
                </a:solidFill>
                <a:effectLst/>
              </a:rPr>
              <a:t>(</a:t>
            </a:r>
            <a:r>
              <a:rPr lang="en-US" altLang="ko-KR" dirty="0">
                <a:solidFill>
                  <a:srgbClr val="000000"/>
                </a:solidFill>
                <a:effectLst/>
              </a:rPr>
              <a:t>x</a:t>
            </a:r>
            <a:r>
              <a:rPr lang="en-US" altLang="ko-KR" dirty="0"/>
              <a:t>, </a:t>
            </a:r>
            <a:r>
              <a:rPr lang="en-US" altLang="ko-KR" dirty="0">
                <a:solidFill>
                  <a:srgbClr val="000000"/>
                </a:solidFill>
                <a:effectLst/>
              </a:rPr>
              <a:t>y</a:t>
            </a:r>
            <a:r>
              <a:rPr lang="en-US" altLang="ko-KR" dirty="0"/>
              <a:t>, </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r>
              <a:rPr lang="en-US" altLang="ko-KR" b="1" dirty="0">
                <a:solidFill>
                  <a:srgbClr val="000000"/>
                </a:solidFill>
                <a:effectLst/>
              </a:rPr>
              <a:t>is</a:t>
            </a:r>
            <a:r>
              <a:rPr lang="en-US" altLang="ko-KR" dirty="0"/>
              <a:t> </a:t>
            </a:r>
          </a:p>
          <a:p>
            <a:r>
              <a:rPr lang="en-US" altLang="ko-KR" dirty="0">
                <a:solidFill>
                  <a:srgbClr val="000000"/>
                </a:solidFill>
                <a:effectLst/>
              </a:rPr>
              <a:t>		type</a:t>
            </a:r>
            <a:r>
              <a:rPr lang="en-US" altLang="ko-KR" dirty="0"/>
              <a:t> </a:t>
            </a:r>
            <a:r>
              <a:rPr lang="en-US" altLang="ko-KR" dirty="0">
                <a:solidFill>
                  <a:srgbClr val="000000"/>
                </a:solidFill>
                <a:effectLst/>
              </a:rPr>
              <a:t>=</a:t>
            </a:r>
            <a:r>
              <a:rPr lang="en-US" altLang="ko-KR" dirty="0"/>
              <a:t> </a:t>
            </a:r>
            <a:r>
              <a:rPr lang="en-US" altLang="ko-KR" dirty="0" err="1">
                <a:solidFill>
                  <a:srgbClr val="000000"/>
                </a:solidFill>
                <a:effectLst/>
              </a:rPr>
              <a:t>TreeFactory</a:t>
            </a:r>
            <a:r>
              <a:rPr lang="en-US" altLang="ko-KR" dirty="0" err="1"/>
              <a:t>.</a:t>
            </a:r>
            <a:r>
              <a:rPr lang="en-US" altLang="ko-KR" dirty="0" err="1">
                <a:solidFill>
                  <a:srgbClr val="000000"/>
                </a:solidFill>
                <a:effectLst/>
              </a:rPr>
              <a:t>getTreeType</a:t>
            </a:r>
            <a:r>
              <a:rPr lang="en-US" altLang="ko-KR" dirty="0">
                <a:solidFill>
                  <a:srgbClr val="999977"/>
                </a:solidFill>
                <a:effectLst/>
              </a:rPr>
              <a:t>(</a:t>
            </a:r>
            <a:r>
              <a:rPr lang="en-US" altLang="ko-KR" dirty="0">
                <a:solidFill>
                  <a:srgbClr val="000000"/>
                </a:solidFill>
                <a:effectLst/>
              </a:rPr>
              <a:t>name</a:t>
            </a:r>
            <a:r>
              <a:rPr lang="en-US" altLang="ko-KR" dirty="0"/>
              <a:t>, </a:t>
            </a:r>
            <a:r>
              <a:rPr lang="en-US" altLang="ko-KR" dirty="0">
                <a:solidFill>
                  <a:srgbClr val="000000"/>
                </a:solidFill>
                <a:effectLst/>
              </a:rPr>
              <a:t>color</a:t>
            </a:r>
            <a:r>
              <a:rPr lang="en-US" altLang="ko-KR" dirty="0"/>
              <a:t>, </a:t>
            </a:r>
            <a:r>
              <a:rPr lang="en-US" altLang="ko-KR" dirty="0">
                <a:solidFill>
                  <a:srgbClr val="000000"/>
                </a:solidFill>
                <a:effectLst/>
              </a:rPr>
              <a:t>texture</a:t>
            </a:r>
            <a:r>
              <a:rPr lang="en-US" altLang="ko-KR" dirty="0">
                <a:solidFill>
                  <a:srgbClr val="999977"/>
                </a:solidFill>
                <a:effectLst/>
              </a:rPr>
              <a:t>)</a:t>
            </a:r>
            <a:r>
              <a:rPr lang="en-US" altLang="ko-KR" dirty="0"/>
              <a:t> </a:t>
            </a:r>
          </a:p>
          <a:p>
            <a:r>
              <a:rPr lang="en-US" altLang="ko-KR" dirty="0">
                <a:solidFill>
                  <a:srgbClr val="000000"/>
                </a:solidFill>
                <a:effectLst/>
              </a:rPr>
              <a:t>		tree</a:t>
            </a:r>
            <a:r>
              <a:rPr lang="en-US" altLang="ko-KR" dirty="0"/>
              <a:t> </a:t>
            </a:r>
            <a:r>
              <a:rPr lang="en-US" altLang="ko-KR" dirty="0">
                <a:solidFill>
                  <a:srgbClr val="000000"/>
                </a:solidFill>
                <a:effectLst/>
              </a:rPr>
              <a:t>=</a:t>
            </a:r>
            <a:r>
              <a:rPr lang="en-US" altLang="ko-KR" dirty="0"/>
              <a:t> </a:t>
            </a:r>
            <a:r>
              <a:rPr lang="en-US" altLang="ko-KR" b="1" dirty="0">
                <a:solidFill>
                  <a:srgbClr val="000000"/>
                </a:solidFill>
                <a:effectLst/>
              </a:rPr>
              <a:t>new</a:t>
            </a:r>
            <a:r>
              <a:rPr lang="en-US" altLang="ko-KR" dirty="0"/>
              <a:t> </a:t>
            </a:r>
            <a:r>
              <a:rPr lang="en-US" altLang="ko-KR" dirty="0">
                <a:solidFill>
                  <a:srgbClr val="000000"/>
                </a:solidFill>
                <a:effectLst/>
              </a:rPr>
              <a:t>Tree</a:t>
            </a:r>
            <a:r>
              <a:rPr lang="en-US" altLang="ko-KR" dirty="0">
                <a:solidFill>
                  <a:srgbClr val="999977"/>
                </a:solidFill>
                <a:effectLst/>
              </a:rPr>
              <a:t>(</a:t>
            </a:r>
            <a:r>
              <a:rPr lang="en-US" altLang="ko-KR" dirty="0">
                <a:solidFill>
                  <a:srgbClr val="000000"/>
                </a:solidFill>
                <a:effectLst/>
              </a:rPr>
              <a:t>x</a:t>
            </a:r>
            <a:r>
              <a:rPr lang="en-US" altLang="ko-KR" dirty="0"/>
              <a:t>, </a:t>
            </a:r>
            <a:r>
              <a:rPr lang="en-US" altLang="ko-KR" dirty="0">
                <a:solidFill>
                  <a:srgbClr val="000000"/>
                </a:solidFill>
                <a:effectLst/>
              </a:rPr>
              <a:t>y</a:t>
            </a:r>
            <a:r>
              <a:rPr lang="en-US" altLang="ko-KR" dirty="0"/>
              <a:t>, </a:t>
            </a:r>
            <a:r>
              <a:rPr lang="en-US" altLang="ko-KR" dirty="0">
                <a:solidFill>
                  <a:srgbClr val="000000"/>
                </a:solidFill>
                <a:effectLst/>
              </a:rPr>
              <a:t>type</a:t>
            </a:r>
            <a:r>
              <a:rPr lang="en-US" altLang="ko-KR" dirty="0">
                <a:solidFill>
                  <a:srgbClr val="999977"/>
                </a:solidFill>
                <a:effectLst/>
              </a:rPr>
              <a:t>)</a:t>
            </a:r>
            <a:r>
              <a:rPr lang="en-US" altLang="ko-KR" dirty="0"/>
              <a:t> </a:t>
            </a:r>
          </a:p>
          <a:p>
            <a:r>
              <a:rPr lang="en-US" altLang="ko-KR" dirty="0">
                <a:solidFill>
                  <a:srgbClr val="000000"/>
                </a:solidFill>
                <a:effectLst/>
              </a:rPr>
              <a:t>		</a:t>
            </a:r>
            <a:r>
              <a:rPr lang="en-US" altLang="ko-KR" dirty="0" err="1">
                <a:solidFill>
                  <a:srgbClr val="000000"/>
                </a:solidFill>
                <a:effectLst/>
              </a:rPr>
              <a:t>trees</a:t>
            </a:r>
            <a:r>
              <a:rPr lang="en-US" altLang="ko-KR" dirty="0" err="1"/>
              <a:t>.</a:t>
            </a:r>
            <a:r>
              <a:rPr lang="en-US" altLang="ko-KR" dirty="0" err="1">
                <a:solidFill>
                  <a:srgbClr val="000000"/>
                </a:solidFill>
                <a:effectLst/>
              </a:rPr>
              <a:t>add</a:t>
            </a:r>
            <a:r>
              <a:rPr lang="en-US" altLang="ko-KR" dirty="0">
                <a:solidFill>
                  <a:srgbClr val="999977"/>
                </a:solidFill>
                <a:effectLst/>
              </a:rPr>
              <a:t>(</a:t>
            </a:r>
            <a:r>
              <a:rPr lang="en-US" altLang="ko-KR" dirty="0">
                <a:solidFill>
                  <a:srgbClr val="000000"/>
                </a:solidFill>
                <a:effectLst/>
              </a:rPr>
              <a:t>tree</a:t>
            </a:r>
            <a:r>
              <a:rPr lang="en-US" altLang="ko-KR" dirty="0">
                <a:solidFill>
                  <a:srgbClr val="999977"/>
                </a:solidFill>
                <a:effectLst/>
              </a:rPr>
              <a:t>)</a:t>
            </a:r>
            <a:r>
              <a:rPr lang="en-US" altLang="ko-KR" dirty="0"/>
              <a:t> </a:t>
            </a:r>
          </a:p>
          <a:p>
            <a:r>
              <a:rPr lang="en-US" altLang="ko-KR" b="1" dirty="0">
                <a:solidFill>
                  <a:srgbClr val="000000"/>
                </a:solidFill>
                <a:effectLst/>
              </a:rPr>
              <a:t>	method</a:t>
            </a:r>
            <a:r>
              <a:rPr lang="en-US" altLang="ko-KR" dirty="0"/>
              <a:t> </a:t>
            </a:r>
            <a:r>
              <a:rPr lang="en-US" altLang="ko-KR" dirty="0">
                <a:solidFill>
                  <a:srgbClr val="550000"/>
                </a:solidFill>
                <a:effectLst/>
              </a:rPr>
              <a:t>draw</a:t>
            </a:r>
            <a:r>
              <a:rPr lang="en-US" altLang="ko-KR" dirty="0">
                <a:solidFill>
                  <a:srgbClr val="999977"/>
                </a:solidFill>
                <a:effectLst/>
              </a:rPr>
              <a:t>(</a:t>
            </a:r>
            <a:r>
              <a:rPr lang="en-US" altLang="ko-KR" dirty="0">
                <a:solidFill>
                  <a:srgbClr val="000000"/>
                </a:solidFill>
                <a:effectLst/>
              </a:rPr>
              <a:t>canvas</a:t>
            </a:r>
            <a:r>
              <a:rPr lang="en-US" altLang="ko-KR" dirty="0">
                <a:solidFill>
                  <a:srgbClr val="999977"/>
                </a:solidFill>
                <a:effectLst/>
              </a:rPr>
              <a:t>)</a:t>
            </a:r>
            <a:r>
              <a:rPr lang="en-US" altLang="ko-KR" dirty="0"/>
              <a:t> </a:t>
            </a:r>
            <a:r>
              <a:rPr lang="en-US" altLang="ko-KR" b="1" dirty="0">
                <a:solidFill>
                  <a:srgbClr val="000000"/>
                </a:solidFill>
                <a:effectLst/>
              </a:rPr>
              <a:t>is</a:t>
            </a:r>
            <a:r>
              <a:rPr lang="en-US" altLang="ko-KR" dirty="0"/>
              <a:t> </a:t>
            </a:r>
          </a:p>
          <a:p>
            <a:r>
              <a:rPr lang="en-US" altLang="ko-KR" b="1" dirty="0">
                <a:solidFill>
                  <a:srgbClr val="000000"/>
                </a:solidFill>
                <a:effectLst/>
              </a:rPr>
              <a:t>		</a:t>
            </a:r>
            <a:r>
              <a:rPr lang="en-US" altLang="ko-KR" b="1" dirty="0" err="1">
                <a:solidFill>
                  <a:srgbClr val="000000"/>
                </a:solidFill>
                <a:effectLst/>
              </a:rPr>
              <a:t>foreach</a:t>
            </a:r>
            <a:r>
              <a:rPr lang="en-US" altLang="ko-KR" dirty="0"/>
              <a:t> </a:t>
            </a:r>
            <a:r>
              <a:rPr lang="en-US" altLang="ko-KR" dirty="0">
                <a:solidFill>
                  <a:srgbClr val="999977"/>
                </a:solidFill>
                <a:effectLst/>
              </a:rPr>
              <a:t>(</a:t>
            </a:r>
            <a:r>
              <a:rPr lang="en-US" altLang="ko-KR" dirty="0">
                <a:solidFill>
                  <a:srgbClr val="000000"/>
                </a:solidFill>
                <a:effectLst/>
              </a:rPr>
              <a:t>tree</a:t>
            </a:r>
            <a:r>
              <a:rPr lang="en-US" altLang="ko-KR" dirty="0"/>
              <a:t> </a:t>
            </a:r>
            <a:r>
              <a:rPr lang="en-US" altLang="ko-KR" dirty="0">
                <a:solidFill>
                  <a:srgbClr val="000000"/>
                </a:solidFill>
                <a:effectLst/>
              </a:rPr>
              <a:t>in</a:t>
            </a:r>
            <a:r>
              <a:rPr lang="en-US" altLang="ko-KR" dirty="0"/>
              <a:t> </a:t>
            </a:r>
            <a:r>
              <a:rPr lang="en-US" altLang="ko-KR" dirty="0">
                <a:solidFill>
                  <a:srgbClr val="000000"/>
                </a:solidFill>
                <a:effectLst/>
              </a:rPr>
              <a:t>trees</a:t>
            </a:r>
            <a:r>
              <a:rPr lang="en-US" altLang="ko-KR" dirty="0">
                <a:solidFill>
                  <a:srgbClr val="999977"/>
                </a:solidFill>
                <a:effectLst/>
              </a:rPr>
              <a:t>)</a:t>
            </a:r>
            <a:r>
              <a:rPr lang="en-US" altLang="ko-KR" dirty="0"/>
              <a:t> </a:t>
            </a:r>
            <a:r>
              <a:rPr lang="en-US" altLang="ko-KR" dirty="0">
                <a:solidFill>
                  <a:srgbClr val="000000"/>
                </a:solidFill>
                <a:effectLst/>
              </a:rPr>
              <a:t>do</a:t>
            </a:r>
            <a:r>
              <a:rPr lang="en-US" altLang="ko-KR" dirty="0"/>
              <a:t> </a:t>
            </a:r>
          </a:p>
          <a:p>
            <a:r>
              <a:rPr lang="en-US" altLang="ko-KR" dirty="0">
                <a:solidFill>
                  <a:srgbClr val="000000"/>
                </a:solidFill>
                <a:effectLst/>
              </a:rPr>
              <a:t>			</a:t>
            </a:r>
            <a:r>
              <a:rPr lang="en-US" altLang="ko-KR" dirty="0" err="1">
                <a:solidFill>
                  <a:srgbClr val="000000"/>
                </a:solidFill>
                <a:effectLst/>
              </a:rPr>
              <a:t>tree</a:t>
            </a:r>
            <a:r>
              <a:rPr lang="en-US" altLang="ko-KR" dirty="0" err="1"/>
              <a:t>.</a:t>
            </a:r>
            <a:r>
              <a:rPr lang="en-US" altLang="ko-KR" dirty="0" err="1">
                <a:solidFill>
                  <a:srgbClr val="000000"/>
                </a:solidFill>
                <a:effectLst/>
              </a:rPr>
              <a:t>draw</a:t>
            </a:r>
            <a:r>
              <a:rPr lang="en-US" altLang="ko-KR" dirty="0">
                <a:solidFill>
                  <a:srgbClr val="999977"/>
                </a:solidFill>
                <a:effectLst/>
              </a:rPr>
              <a:t>(</a:t>
            </a:r>
            <a:r>
              <a:rPr lang="en-US" altLang="ko-KR" dirty="0">
                <a:solidFill>
                  <a:srgbClr val="000000"/>
                </a:solidFill>
                <a:effectLst/>
              </a:rPr>
              <a:t>canvas</a:t>
            </a:r>
            <a:r>
              <a:rPr lang="en-US" altLang="ko-KR" dirty="0">
                <a:solidFill>
                  <a:srgbClr val="999977"/>
                </a:solidFill>
                <a:effectLst/>
              </a:rPr>
              <a:t>)</a:t>
            </a:r>
            <a:endParaRPr lang="ko-KR" altLang="en-US" dirty="0"/>
          </a:p>
        </p:txBody>
      </p:sp>
    </p:spTree>
    <p:extLst>
      <p:ext uri="{BB962C8B-B14F-4D97-AF65-F5344CB8AC3E}">
        <p14:creationId xmlns:p14="http://schemas.microsoft.com/office/powerpoint/2010/main" val="1668744300"/>
      </p:ext>
    </p:extLst>
  </p:cSld>
  <p:clrMapOvr>
    <a:masterClrMapping/>
  </p:clrMapOvr>
</p:sld>
</file>

<file path=ppt/theme/theme1.xml><?xml version="1.0" encoding="utf-8"?>
<a:theme xmlns:a="http://schemas.openxmlformats.org/drawingml/2006/main" name="자르기">
  <a:themeElements>
    <a:clrScheme name="자르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자르기">
      <a:majorFont>
        <a:latin typeface="Franklin Gothic Book" panose="020B0503020102020204"/>
        <a:ea typeface=""/>
        <a:cs typeface=""/>
      </a:majorFont>
      <a:minorFont>
        <a:latin typeface="Franklin Gothic Book" panose="020B0503020102020204"/>
        <a:ea typeface=""/>
        <a:cs typeface=""/>
      </a:minorFont>
    </a:fontScheme>
    <a:fmtScheme name="자르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938</TotalTime>
  <Words>218</Words>
  <Application>Microsoft Office PowerPoint</Application>
  <PresentationFormat>와이드스크린</PresentationFormat>
  <Paragraphs>68</Paragraphs>
  <Slides>10</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Franklin Gothic Book</vt:lpstr>
      <vt:lpstr>자르기</vt:lpstr>
      <vt:lpstr>Flyweight</vt:lpstr>
      <vt:lpstr>What is Flyweight</vt:lpstr>
      <vt:lpstr>Intention</vt:lpstr>
      <vt:lpstr>How About?</vt:lpstr>
      <vt:lpstr>Structure</vt:lpstr>
      <vt:lpstr>Structure</vt:lpstr>
      <vt:lpstr>Structure</vt:lpstr>
      <vt:lpstr>Example</vt:lpstr>
      <vt:lpstr>Example</vt:lpstr>
      <vt:lpstr>Usability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Flyweight</dc:title>
  <dc:creator>오용택</dc:creator>
  <cp:lastModifiedBy>Oh YongTaek</cp:lastModifiedBy>
  <cp:revision>17</cp:revision>
  <dcterms:created xsi:type="dcterms:W3CDTF">2018-10-09T05:45:48Z</dcterms:created>
  <dcterms:modified xsi:type="dcterms:W3CDTF">2018-10-12T04:16:21Z</dcterms:modified>
</cp:coreProperties>
</file>