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5" r:id="rId3"/>
    <p:sldId id="315" r:id="rId4"/>
    <p:sldId id="297" r:id="rId5"/>
    <p:sldId id="298" r:id="rId6"/>
    <p:sldId id="314" r:id="rId7"/>
    <p:sldId id="319" r:id="rId8"/>
    <p:sldId id="316" r:id="rId9"/>
    <p:sldId id="323" r:id="rId10"/>
    <p:sldId id="320" r:id="rId11"/>
    <p:sldId id="317" r:id="rId12"/>
    <p:sldId id="324" r:id="rId13"/>
    <p:sldId id="321" r:id="rId14"/>
    <p:sldId id="318" r:id="rId15"/>
    <p:sldId id="327" r:id="rId16"/>
    <p:sldId id="322" r:id="rId17"/>
    <p:sldId id="325" r:id="rId18"/>
    <p:sldId id="32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CEE"/>
    <a:srgbClr val="4BE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D04BA-FCDA-429B-BD60-8DED50621B06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CFED1-36A4-45B9-A3E4-1A1FDDE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8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61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73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68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222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87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393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058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393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20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84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62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00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51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78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28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54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49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9F739-BC84-44A6-B607-FE60786B3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566BF-B826-41C0-901D-95D7C98F5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DEA8D-DC6B-4DBE-AFE4-A55F588B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67D01-B3F6-4189-A4F1-53EC907B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8BE9A-15F6-4F01-84EB-6C58FF44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2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45B66-B421-4822-AFF1-F936978A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EF677-5290-4870-859D-43BE74D4F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FCC3D-81DE-473B-9CDE-56F0303B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7EDC7-9893-49DD-BA30-36265724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FC847-E50A-4B5F-8D90-8470979C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9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71DAA5-3512-4486-A9A1-8D3A8A42D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948EE-3565-441F-81D2-59D9B69B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6EFAF-29C9-4627-BD0D-B6BEF993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EE0F1-2D3B-405D-8859-E43965BB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D4A85-D4FC-4001-AAF9-D2302C6D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6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522967" y="730633"/>
            <a:ext cx="5732800" cy="148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542067" y="2240300"/>
            <a:ext cx="5771200" cy="65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93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615" y="181556"/>
            <a:ext cx="12169200" cy="82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4800">
                <a:solidFill>
                  <a:srgbClr val="179A9D"/>
                </a:solidFill>
              </a:defRPr>
            </a:lvl1pPr>
            <a:lvl2pPr lvl="1" algn="ctr" rtl="0">
              <a:spcBef>
                <a:spcPts val="0"/>
              </a:spcBef>
              <a:buNone/>
              <a:defRPr sz="4800">
                <a:solidFill>
                  <a:srgbClr val="179A9D"/>
                </a:solidFill>
              </a:defRPr>
            </a:lvl2pPr>
            <a:lvl3pPr lvl="2" algn="ctr" rtl="0">
              <a:spcBef>
                <a:spcPts val="0"/>
              </a:spcBef>
              <a:buNone/>
              <a:defRPr sz="4800">
                <a:solidFill>
                  <a:srgbClr val="179A9D"/>
                </a:solidFill>
              </a:defRPr>
            </a:lvl3pPr>
            <a:lvl4pPr lvl="3" algn="ctr" rtl="0">
              <a:spcBef>
                <a:spcPts val="0"/>
              </a:spcBef>
              <a:buNone/>
              <a:defRPr sz="4800">
                <a:solidFill>
                  <a:srgbClr val="179A9D"/>
                </a:solidFill>
              </a:defRPr>
            </a:lvl4pPr>
            <a:lvl5pPr lvl="4" algn="ctr" rtl="0">
              <a:spcBef>
                <a:spcPts val="0"/>
              </a:spcBef>
              <a:buNone/>
              <a:defRPr sz="4800">
                <a:solidFill>
                  <a:srgbClr val="179A9D"/>
                </a:solidFill>
              </a:defRPr>
            </a:lvl5pPr>
            <a:lvl6pPr lvl="5" algn="ctr" rtl="0">
              <a:spcBef>
                <a:spcPts val="0"/>
              </a:spcBef>
              <a:buNone/>
              <a:defRPr sz="4800">
                <a:solidFill>
                  <a:srgbClr val="179A9D"/>
                </a:solidFill>
              </a:defRPr>
            </a:lvl6pPr>
            <a:lvl7pPr lvl="6" algn="ctr" rtl="0">
              <a:spcBef>
                <a:spcPts val="0"/>
              </a:spcBef>
              <a:buNone/>
              <a:defRPr sz="4800">
                <a:solidFill>
                  <a:srgbClr val="179A9D"/>
                </a:solidFill>
              </a:defRPr>
            </a:lvl7pPr>
            <a:lvl8pPr lvl="7" algn="ctr" rtl="0">
              <a:spcBef>
                <a:spcPts val="0"/>
              </a:spcBef>
              <a:buNone/>
              <a:defRPr sz="4800">
                <a:solidFill>
                  <a:srgbClr val="179A9D"/>
                </a:solidFill>
              </a:defRPr>
            </a:lvl8pPr>
            <a:lvl9pPr lvl="8" algn="ctr" rtl="0">
              <a:spcBef>
                <a:spcPts val="0"/>
              </a:spcBef>
              <a:buNone/>
              <a:defRPr sz="4800"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0" y="980656"/>
            <a:ext cx="12192000" cy="34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179A9D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rgbClr val="179A9D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rgbClr val="179A9D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rgbClr val="179A9D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rgbClr val="179A9D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rgbClr val="179A9D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rgbClr val="179A9D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rgbClr val="179A9D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03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90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27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asic Layou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17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1615" y="2765827"/>
            <a:ext cx="12169200" cy="82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599643"/>
            <a:ext cx="12192000" cy="34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395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DF7E-5668-4F84-8E5A-15153775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9637B-4D6A-4E2C-976A-CF6E6162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5A230-58FA-4009-B1F6-33DF7C03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B45A0-FCAC-4380-8678-87C51488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3431-06CC-4091-9BE0-87E922C4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6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4E911-2EAD-4549-BC8D-C0207940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A5E6D-C177-4FA2-8B29-5398EAA1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45D3E-301B-4F80-9F64-74D9C9C1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3122-E17C-47A9-8255-C65D7032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4A46E-D0EE-4551-9D33-29008635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FDA0-D765-40C9-A2F6-20F2D81B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A174C-7FEE-4E4A-84D7-218C7EC78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CCDAC-4D11-43EF-8655-32EB31F4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7EB16-E3A4-4DB8-A64A-926DB500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DB48F-AB02-4335-83E4-BC728BA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0A759-C000-42F9-945E-85E40542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042C-6E43-40F4-AF7D-415D5422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33EE4-F476-46E1-AF53-3E76ADCC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2C81D0-0397-4A7C-8459-EF90E7A6C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2738F4-BF3A-4690-A018-D4C3C16D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8DF51-4367-42A9-933C-0BEA9C23E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637CA0-2619-48DD-BE08-1A4639A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A6A6-A06A-4292-83CD-F84E4EC5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4F3D05-E859-404C-9BD6-CDFE3EA3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9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22947-BF39-44AB-A50E-107F1040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F4FF2-43A4-41A6-8844-7E7AF827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0D293A-4765-4B86-9BB7-E0E4EAA1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CE2133-EB3D-409D-8191-95C96519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8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99AFDA-B14D-4624-B9EA-FE0AC41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6E84A3-EC22-4151-91AB-050C1C53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C475F-238A-4B20-9BAA-462B045B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6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30230-1177-49D6-B277-8F1ADD74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2BE9E-229A-4B44-91EF-7CD3E3FA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965F5-961D-4225-A959-560299F0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E271E-AEAA-42C2-952C-499E9EA3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556C-8A7C-4551-9143-72AE9F6E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6C029-68CE-4FA2-9F4F-FDAA4B95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6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F045D-E293-4CA4-9EB5-0D8CB996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4D202C-C563-4099-B73E-DCCDFEE5B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22009-8B66-4327-B759-D649335E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7D8CC-B786-4741-B700-4B2CA274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4ECD9-7094-480C-8A69-CD349BB2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B91CE-830A-48AB-856F-75C72D34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5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685FF1-29AF-412A-BD02-60D5E1F9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6D868-3A48-4729-897A-82AEA9EB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3DE51-C095-4A8F-AAA3-6D6580F93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9C6A-0002-4C45-8DE9-F4B08BD05DA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7F8AF-84FC-4261-9F37-92633BA8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41B75-82B2-4B1C-AC37-CEC48A09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55CF-9E35-4101-9959-22B31212E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eongGil-Jung/Web-Application-Deploy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sfirstalways.tistory.com/303" TargetMode="External"/><Relationship Id="rId7" Type="http://schemas.openxmlformats.org/officeDocument/2006/relationships/hyperlink" Target="http://noota.tistory.com/entry/Jenkins-shell-%EB%AA%85%EB%A0%B9%EC%96%B4%EC%97%90%EC%84%9C-sudo%EB%A5%BC-%EC%82%AC%EC%9A%A9%ED%95%98%EA%B8%B0-%EC%9C%84%ED%95%9C-%EC%84%A4%EC%A0%9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ikidocs.net/16281" TargetMode="External"/><Relationship Id="rId5" Type="http://schemas.openxmlformats.org/officeDocument/2006/relationships/hyperlink" Target="https://jojoldu.tistory.com/315?category=777282" TargetMode="External"/><Relationship Id="rId4" Type="http://schemas.openxmlformats.org/officeDocument/2006/relationships/hyperlink" Target="https://jojoldu.tistory.com/267?category=63588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046EAE-DC66-4AE0-91ED-3AA4A370EE21}"/>
              </a:ext>
            </a:extLst>
          </p:cNvPr>
          <p:cNvSpPr/>
          <p:nvPr/>
        </p:nvSpPr>
        <p:spPr>
          <a:xfrm>
            <a:off x="542067" y="631595"/>
            <a:ext cx="11107866" cy="4241961"/>
          </a:xfrm>
          <a:prstGeom prst="rect">
            <a:avLst/>
          </a:prstGeom>
          <a:solidFill>
            <a:srgbClr val="D1ECE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5602843" y="2990385"/>
            <a:ext cx="5771200" cy="6592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algn="r">
              <a:spcBef>
                <a:spcPts val="320"/>
              </a:spcBef>
              <a:buClr>
                <a:schemeClr val="lt1"/>
              </a:buClr>
              <a:buSzPct val="25000"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Jaram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정병길</a:t>
            </a:r>
            <a:endParaRPr lang="e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9E08CD-07FF-4074-B5C2-06CC20BB6BEB}"/>
              </a:ext>
            </a:extLst>
          </p:cNvPr>
          <p:cNvSpPr/>
          <p:nvPr/>
        </p:nvSpPr>
        <p:spPr>
          <a:xfrm>
            <a:off x="4284508" y="2005099"/>
            <a:ext cx="7538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https://github.com/ByeongGil-Jung/Web-Application-Deployment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785258" y="737802"/>
            <a:ext cx="12674561" cy="14812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80000"/>
              </a:lnSpc>
              <a:buClr>
                <a:schemeClr val="lt1"/>
              </a:buClr>
              <a:buSzPct val="25000"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DevOps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지향하는 배포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(CI &amp; CD &amp; ZDD)</a:t>
            </a:r>
            <a:endParaRPr lang="en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474700" y="114416"/>
            <a:ext cx="9622000" cy="88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b="1" dirty="0">
                <a:solidFill>
                  <a:srgbClr val="38D4CD"/>
                </a:solidFill>
              </a:rPr>
              <a:t>2. </a:t>
            </a:r>
            <a:r>
              <a:rPr lang="en-US" sz="3200" b="1" dirty="0">
                <a:solidFill>
                  <a:srgbClr val="38D4CD"/>
                </a:solidFill>
              </a:rPr>
              <a:t>CI (</a:t>
            </a:r>
            <a:r>
              <a:rPr lang="ko-KR" altLang="en-US" sz="3200" b="1" dirty="0">
                <a:solidFill>
                  <a:srgbClr val="38D4CD"/>
                </a:solidFill>
              </a:rPr>
              <a:t>지속적 통합 </a:t>
            </a:r>
            <a:r>
              <a:rPr lang="en-US" altLang="ko-KR" sz="3200" b="1" dirty="0">
                <a:solidFill>
                  <a:srgbClr val="38D4CD"/>
                </a:solidFill>
              </a:rPr>
              <a:t>: </a:t>
            </a:r>
            <a:r>
              <a:rPr lang="en-US" sz="3200" b="1" dirty="0">
                <a:solidFill>
                  <a:srgbClr val="38D4CD"/>
                </a:solidFill>
              </a:rPr>
              <a:t>Continuous Integration)</a:t>
            </a:r>
            <a:endParaRPr lang="en" sz="3200" b="1" dirty="0">
              <a:solidFill>
                <a:srgbClr val="38D4CD"/>
              </a:solidFill>
            </a:endParaRPr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47C727D0-2A81-4AB4-893B-66833B4DF668}"/>
              </a:ext>
            </a:extLst>
          </p:cNvPr>
          <p:cNvSpPr/>
          <p:nvPr/>
        </p:nvSpPr>
        <p:spPr>
          <a:xfrm>
            <a:off x="2629441" y="938195"/>
            <a:ext cx="2736000" cy="9600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59">
            <a:extLst>
              <a:ext uri="{FF2B5EF4-FFF2-40B4-BE49-F238E27FC236}">
                <a16:creationId xmlns:a16="http://schemas.microsoft.com/office/drawing/2014/main" id="{65E7C608-6411-4F1D-BB21-4235B04348EF}"/>
              </a:ext>
            </a:extLst>
          </p:cNvPr>
          <p:cNvSpPr/>
          <p:nvPr/>
        </p:nvSpPr>
        <p:spPr>
          <a:xfrm>
            <a:off x="5365441" y="938196"/>
            <a:ext cx="6047999" cy="96000"/>
          </a:xfrm>
          <a:prstGeom prst="rect">
            <a:avLst/>
          </a:prstGeom>
          <a:solidFill>
            <a:srgbClr val="179A9D">
              <a:alpha val="29803"/>
            </a:srgbClr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A73F246-E2E2-4F2C-AF67-D8634E37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00" y="1538334"/>
            <a:ext cx="8775626" cy="470229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5C8AF3B-B5A6-4B35-B79C-61B726805658}"/>
              </a:ext>
            </a:extLst>
          </p:cNvPr>
          <p:cNvSpPr/>
          <p:nvPr/>
        </p:nvSpPr>
        <p:spPr>
          <a:xfrm>
            <a:off x="3403076" y="1970202"/>
            <a:ext cx="3610466" cy="29317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5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19935" y="3429000"/>
            <a:ext cx="6672063" cy="76808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179A9D"/>
              </a:buClr>
              <a:buSzPct val="25000"/>
              <a:buNone/>
            </a:pPr>
            <a:r>
              <a:rPr lang="en" sz="5333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5333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endParaRPr lang="en" sz="5333" b="1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5519935" y="4197085"/>
            <a:ext cx="6672063" cy="38404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179A9D"/>
              </a:buClr>
              <a:buSzPct val="25000"/>
              <a:buNone/>
            </a:pPr>
            <a:r>
              <a:rPr lang="en-US" altLang="ko-KR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Continuous Deployment (</a:t>
            </a:r>
            <a:r>
              <a:rPr lang="ko-KR" altLang="en-US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지속적 배포</a:t>
            </a:r>
            <a:r>
              <a:rPr lang="en-US" altLang="ko-KR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" sz="1867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49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474700" y="114416"/>
            <a:ext cx="9622000" cy="88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altLang="ko-KR" sz="3200" b="1" dirty="0">
                <a:solidFill>
                  <a:srgbClr val="38D4CD"/>
                </a:solidFill>
              </a:rPr>
              <a:t>3. </a:t>
            </a:r>
            <a:r>
              <a:rPr lang="en-US" altLang="ko-KR" sz="3200" b="1" dirty="0">
                <a:solidFill>
                  <a:srgbClr val="38D4CD"/>
                </a:solidFill>
              </a:rPr>
              <a:t>CD (</a:t>
            </a:r>
            <a:r>
              <a:rPr lang="ko-KR" altLang="en-US" sz="3200" b="1" dirty="0">
                <a:solidFill>
                  <a:srgbClr val="38D4CD"/>
                </a:solidFill>
              </a:rPr>
              <a:t>지속적 배포 </a:t>
            </a:r>
            <a:r>
              <a:rPr lang="en-US" altLang="ko-KR" sz="3200" b="1" dirty="0">
                <a:solidFill>
                  <a:srgbClr val="38D4CD"/>
                </a:solidFill>
              </a:rPr>
              <a:t>: Continuous Deployment)</a:t>
            </a:r>
            <a:endParaRPr lang="en" sz="3200" b="1" dirty="0">
              <a:solidFill>
                <a:srgbClr val="38D4CD"/>
              </a:solidFill>
            </a:endParaRPr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47C727D0-2A81-4AB4-893B-66833B4DF668}"/>
              </a:ext>
            </a:extLst>
          </p:cNvPr>
          <p:cNvSpPr/>
          <p:nvPr/>
        </p:nvSpPr>
        <p:spPr>
          <a:xfrm>
            <a:off x="2629441" y="938195"/>
            <a:ext cx="2736000" cy="9600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59">
            <a:extLst>
              <a:ext uri="{FF2B5EF4-FFF2-40B4-BE49-F238E27FC236}">
                <a16:creationId xmlns:a16="http://schemas.microsoft.com/office/drawing/2014/main" id="{65E7C608-6411-4F1D-BB21-4235B04348EF}"/>
              </a:ext>
            </a:extLst>
          </p:cNvPr>
          <p:cNvSpPr/>
          <p:nvPr/>
        </p:nvSpPr>
        <p:spPr>
          <a:xfrm>
            <a:off x="5365441" y="938196"/>
            <a:ext cx="6047999" cy="96000"/>
          </a:xfrm>
          <a:prstGeom prst="rect">
            <a:avLst/>
          </a:prstGeom>
          <a:solidFill>
            <a:srgbClr val="179A9D">
              <a:alpha val="29803"/>
            </a:srgbClr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8">
            <a:extLst>
              <a:ext uri="{FF2B5EF4-FFF2-40B4-BE49-F238E27FC236}">
                <a16:creationId xmlns:a16="http://schemas.microsoft.com/office/drawing/2014/main" id="{E350A00E-43BA-453D-90C9-9C19E2986CC1}"/>
              </a:ext>
            </a:extLst>
          </p:cNvPr>
          <p:cNvSpPr txBox="1"/>
          <p:nvPr/>
        </p:nvSpPr>
        <p:spPr>
          <a:xfrm>
            <a:off x="2251063" y="1460812"/>
            <a:ext cx="9845637" cy="4619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CD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 는 짧은 주기로 개발중인 어플리케이션을 배포하고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그 과정을 자동화 하는 것이다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.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</a:b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</a:br>
            <a:endParaRPr lang="en-US" altLang="ko-KR" sz="3000" dirty="0">
              <a:solidFill>
                <a:srgbClr val="3F3F3F"/>
              </a:solidFill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>
              <a:buSzPct val="25000"/>
            </a:pPr>
            <a:r>
              <a:rPr lang="en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다양한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CD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툴 존재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Jenkins(Pipeline), AWS </a:t>
            </a:r>
            <a:r>
              <a:rPr lang="en-US" altLang="ko-KR" sz="300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CodeDeploy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…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등등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3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여기선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 툴 사용 안하고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,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Shell 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스크립트를 실행 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!</a:t>
            </a:r>
            <a:endParaRPr lang="en" sz="30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13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474700" y="114416"/>
            <a:ext cx="9622000" cy="88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altLang="ko-KR" sz="3200" b="1" dirty="0">
                <a:solidFill>
                  <a:srgbClr val="38D4CD"/>
                </a:solidFill>
              </a:rPr>
              <a:t>3. </a:t>
            </a:r>
            <a:r>
              <a:rPr lang="en-US" altLang="ko-KR" sz="3200" b="1" dirty="0">
                <a:solidFill>
                  <a:srgbClr val="38D4CD"/>
                </a:solidFill>
              </a:rPr>
              <a:t>CD (</a:t>
            </a:r>
            <a:r>
              <a:rPr lang="ko-KR" altLang="en-US" sz="3200" b="1" dirty="0">
                <a:solidFill>
                  <a:srgbClr val="38D4CD"/>
                </a:solidFill>
              </a:rPr>
              <a:t>지속적 배포 </a:t>
            </a:r>
            <a:r>
              <a:rPr lang="en-US" altLang="ko-KR" sz="3200" b="1" dirty="0">
                <a:solidFill>
                  <a:srgbClr val="38D4CD"/>
                </a:solidFill>
              </a:rPr>
              <a:t>: Continuous Deployment)</a:t>
            </a:r>
            <a:endParaRPr lang="en" sz="3200" b="1" dirty="0">
              <a:solidFill>
                <a:srgbClr val="38D4CD"/>
              </a:solidFill>
            </a:endParaRPr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47C727D0-2A81-4AB4-893B-66833B4DF668}"/>
              </a:ext>
            </a:extLst>
          </p:cNvPr>
          <p:cNvSpPr/>
          <p:nvPr/>
        </p:nvSpPr>
        <p:spPr>
          <a:xfrm>
            <a:off x="2629441" y="938195"/>
            <a:ext cx="2736000" cy="9600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59">
            <a:extLst>
              <a:ext uri="{FF2B5EF4-FFF2-40B4-BE49-F238E27FC236}">
                <a16:creationId xmlns:a16="http://schemas.microsoft.com/office/drawing/2014/main" id="{65E7C608-6411-4F1D-BB21-4235B04348EF}"/>
              </a:ext>
            </a:extLst>
          </p:cNvPr>
          <p:cNvSpPr/>
          <p:nvPr/>
        </p:nvSpPr>
        <p:spPr>
          <a:xfrm>
            <a:off x="5365441" y="938196"/>
            <a:ext cx="6047999" cy="96000"/>
          </a:xfrm>
          <a:prstGeom prst="rect">
            <a:avLst/>
          </a:prstGeom>
          <a:solidFill>
            <a:srgbClr val="179A9D">
              <a:alpha val="29803"/>
            </a:srgbClr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A73F246-E2E2-4F2C-AF67-D8634E37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00" y="1538334"/>
            <a:ext cx="8775626" cy="470229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34B50E9-6ADA-437A-BFEC-5D48B345D1BF}"/>
              </a:ext>
            </a:extLst>
          </p:cNvPr>
          <p:cNvSpPr/>
          <p:nvPr/>
        </p:nvSpPr>
        <p:spPr>
          <a:xfrm>
            <a:off x="4260088" y="1941020"/>
            <a:ext cx="4183521" cy="1687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3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19935" y="3429000"/>
            <a:ext cx="6672063" cy="76808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179A9D"/>
              </a:buClr>
              <a:buSzPct val="25000"/>
              <a:buNone/>
            </a:pPr>
            <a:r>
              <a:rPr lang="en" sz="5333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5333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ZDD</a:t>
            </a:r>
            <a:endParaRPr lang="en" sz="5333" b="1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5519935" y="4197085"/>
            <a:ext cx="6672063" cy="38404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179A9D"/>
              </a:buClr>
              <a:buSzPct val="25000"/>
              <a:buNone/>
            </a:pPr>
            <a:r>
              <a:rPr lang="en-US" altLang="ko-KR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Zero-Downtime Deployment (</a:t>
            </a:r>
            <a:r>
              <a:rPr lang="ko-KR" altLang="en-US" sz="1867" dirty="0" err="1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무중단</a:t>
            </a:r>
            <a:r>
              <a:rPr lang="ko-KR" altLang="en-US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 배포</a:t>
            </a:r>
            <a:r>
              <a:rPr lang="en-US" altLang="ko-KR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" sz="1867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7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474700" y="114416"/>
            <a:ext cx="9622000" cy="88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altLang="ko-KR" sz="3000" b="1" dirty="0">
                <a:solidFill>
                  <a:srgbClr val="38D4CD"/>
                </a:solidFill>
              </a:rPr>
              <a:t>4. </a:t>
            </a:r>
            <a:r>
              <a:rPr lang="en-US" altLang="ko-KR" sz="3000" b="1" dirty="0">
                <a:solidFill>
                  <a:srgbClr val="38D4CD"/>
                </a:solidFill>
              </a:rPr>
              <a:t>ZDD (</a:t>
            </a:r>
            <a:r>
              <a:rPr lang="ko-KR" altLang="en-US" sz="3000" b="1" dirty="0" err="1">
                <a:solidFill>
                  <a:srgbClr val="38D4CD"/>
                </a:solidFill>
              </a:rPr>
              <a:t>무중단</a:t>
            </a:r>
            <a:r>
              <a:rPr lang="ko-KR" altLang="en-US" sz="3000" b="1" dirty="0">
                <a:solidFill>
                  <a:srgbClr val="38D4CD"/>
                </a:solidFill>
              </a:rPr>
              <a:t> 배포 </a:t>
            </a:r>
            <a:r>
              <a:rPr lang="en-US" altLang="ko-KR" sz="3000" b="1" dirty="0">
                <a:solidFill>
                  <a:srgbClr val="38D4CD"/>
                </a:solidFill>
              </a:rPr>
              <a:t>: Zero-Downtime Deployment)</a:t>
            </a:r>
            <a:endParaRPr lang="en" sz="3000" b="1" dirty="0">
              <a:solidFill>
                <a:srgbClr val="38D4CD"/>
              </a:solidFill>
            </a:endParaRPr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47C727D0-2A81-4AB4-893B-66833B4DF668}"/>
              </a:ext>
            </a:extLst>
          </p:cNvPr>
          <p:cNvSpPr/>
          <p:nvPr/>
        </p:nvSpPr>
        <p:spPr>
          <a:xfrm>
            <a:off x="2629441" y="938195"/>
            <a:ext cx="2736000" cy="9600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59">
            <a:extLst>
              <a:ext uri="{FF2B5EF4-FFF2-40B4-BE49-F238E27FC236}">
                <a16:creationId xmlns:a16="http://schemas.microsoft.com/office/drawing/2014/main" id="{65E7C608-6411-4F1D-BB21-4235B04348EF}"/>
              </a:ext>
            </a:extLst>
          </p:cNvPr>
          <p:cNvSpPr/>
          <p:nvPr/>
        </p:nvSpPr>
        <p:spPr>
          <a:xfrm>
            <a:off x="5365441" y="938196"/>
            <a:ext cx="6047999" cy="96000"/>
          </a:xfrm>
          <a:prstGeom prst="rect">
            <a:avLst/>
          </a:prstGeom>
          <a:solidFill>
            <a:srgbClr val="179A9D">
              <a:alpha val="29803"/>
            </a:srgbClr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8">
            <a:extLst>
              <a:ext uri="{FF2B5EF4-FFF2-40B4-BE49-F238E27FC236}">
                <a16:creationId xmlns:a16="http://schemas.microsoft.com/office/drawing/2014/main" id="{E350A00E-43BA-453D-90C9-9C19E2986CC1}"/>
              </a:ext>
            </a:extLst>
          </p:cNvPr>
          <p:cNvSpPr txBox="1"/>
          <p:nvPr/>
        </p:nvSpPr>
        <p:spPr>
          <a:xfrm>
            <a:off x="2251063" y="1460812"/>
            <a:ext cx="9845637" cy="4619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ZDD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 는 배포 시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어플리케이션이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멈춘다고 느껴지지 않을 정도로 매우 짧은 시간 내에 교체하는 작업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</a:br>
            <a:endParaRPr lang="en-US" altLang="ko-KR" sz="3000" dirty="0">
              <a:solidFill>
                <a:srgbClr val="3F3F3F"/>
              </a:solidFill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>
              <a:buSzPct val="25000"/>
            </a:pPr>
            <a:r>
              <a:rPr lang="en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다양한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ZDD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활용 도구 존재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  <a:r>
              <a:rPr lang="en-US" altLang="ko-KR" sz="3000" u="sng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ZDD</a:t>
            </a:r>
            <a:r>
              <a:rPr lang="ko-KR" altLang="en-US" sz="3000" u="sng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를 위한 툴이 아님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Nginx, Docker …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등등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하지만 하드웨어적으로 교체하는 것이 제일 안정적임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L2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장비 등등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3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여기선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Nginx 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를 사용하여 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1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초 미만으로 교체 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!</a:t>
            </a:r>
            <a:endParaRPr lang="en" sz="30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99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474700" y="114416"/>
            <a:ext cx="9622000" cy="88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000" b="1" dirty="0">
                <a:solidFill>
                  <a:srgbClr val="38D4CD"/>
                </a:solidFill>
              </a:rPr>
              <a:t>4. </a:t>
            </a:r>
            <a:r>
              <a:rPr lang="en-US" sz="3000" b="1" dirty="0">
                <a:solidFill>
                  <a:srgbClr val="38D4CD"/>
                </a:solidFill>
              </a:rPr>
              <a:t>ZDD (</a:t>
            </a:r>
            <a:r>
              <a:rPr lang="ko-KR" altLang="en-US" sz="3000" b="1" dirty="0" err="1">
                <a:solidFill>
                  <a:srgbClr val="38D4CD"/>
                </a:solidFill>
              </a:rPr>
              <a:t>무중단</a:t>
            </a:r>
            <a:r>
              <a:rPr lang="ko-KR" altLang="en-US" sz="3000" b="1" dirty="0">
                <a:solidFill>
                  <a:srgbClr val="38D4CD"/>
                </a:solidFill>
              </a:rPr>
              <a:t> 배포 </a:t>
            </a:r>
            <a:r>
              <a:rPr lang="en-US" altLang="ko-KR" sz="3000" b="1" dirty="0">
                <a:solidFill>
                  <a:srgbClr val="38D4CD"/>
                </a:solidFill>
              </a:rPr>
              <a:t>: </a:t>
            </a:r>
            <a:r>
              <a:rPr lang="en-US" sz="3000" b="1" dirty="0">
                <a:solidFill>
                  <a:srgbClr val="38D4CD"/>
                </a:solidFill>
              </a:rPr>
              <a:t>Zero-Downtime Deployment)</a:t>
            </a:r>
            <a:endParaRPr lang="en" sz="3000" b="1" dirty="0">
              <a:solidFill>
                <a:srgbClr val="38D4CD"/>
              </a:solidFill>
            </a:endParaRPr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47C727D0-2A81-4AB4-893B-66833B4DF668}"/>
              </a:ext>
            </a:extLst>
          </p:cNvPr>
          <p:cNvSpPr/>
          <p:nvPr/>
        </p:nvSpPr>
        <p:spPr>
          <a:xfrm>
            <a:off x="2629441" y="938195"/>
            <a:ext cx="2736000" cy="9600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59">
            <a:extLst>
              <a:ext uri="{FF2B5EF4-FFF2-40B4-BE49-F238E27FC236}">
                <a16:creationId xmlns:a16="http://schemas.microsoft.com/office/drawing/2014/main" id="{65E7C608-6411-4F1D-BB21-4235B04348EF}"/>
              </a:ext>
            </a:extLst>
          </p:cNvPr>
          <p:cNvSpPr/>
          <p:nvPr/>
        </p:nvSpPr>
        <p:spPr>
          <a:xfrm>
            <a:off x="5365441" y="938196"/>
            <a:ext cx="6047999" cy="96000"/>
          </a:xfrm>
          <a:prstGeom prst="rect">
            <a:avLst/>
          </a:prstGeom>
          <a:solidFill>
            <a:srgbClr val="179A9D">
              <a:alpha val="29803"/>
            </a:srgbClr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A73F246-E2E2-4F2C-AF67-D8634E37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00" y="1538334"/>
            <a:ext cx="8775626" cy="470229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5C8AF3B-B5A6-4B35-B79C-61B726805658}"/>
              </a:ext>
            </a:extLst>
          </p:cNvPr>
          <p:cNvSpPr/>
          <p:nvPr/>
        </p:nvSpPr>
        <p:spPr>
          <a:xfrm>
            <a:off x="6862512" y="1396270"/>
            <a:ext cx="4800951" cy="3175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4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474700" y="114416"/>
            <a:ext cx="9622000" cy="88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z="3000" b="1" dirty="0">
                <a:solidFill>
                  <a:srgbClr val="38D4CD"/>
                </a:solidFill>
              </a:rPr>
              <a:t>참조</a:t>
            </a:r>
            <a:endParaRPr lang="en" sz="3000" b="1" dirty="0">
              <a:solidFill>
                <a:srgbClr val="38D4CD"/>
              </a:solidFill>
            </a:endParaRPr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47C727D0-2A81-4AB4-893B-66833B4DF668}"/>
              </a:ext>
            </a:extLst>
          </p:cNvPr>
          <p:cNvSpPr/>
          <p:nvPr/>
        </p:nvSpPr>
        <p:spPr>
          <a:xfrm>
            <a:off x="2629441" y="938195"/>
            <a:ext cx="2736000" cy="9600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59">
            <a:extLst>
              <a:ext uri="{FF2B5EF4-FFF2-40B4-BE49-F238E27FC236}">
                <a16:creationId xmlns:a16="http://schemas.microsoft.com/office/drawing/2014/main" id="{65E7C608-6411-4F1D-BB21-4235B04348EF}"/>
              </a:ext>
            </a:extLst>
          </p:cNvPr>
          <p:cNvSpPr/>
          <p:nvPr/>
        </p:nvSpPr>
        <p:spPr>
          <a:xfrm>
            <a:off x="5365441" y="938196"/>
            <a:ext cx="6047999" cy="96000"/>
          </a:xfrm>
          <a:prstGeom prst="rect">
            <a:avLst/>
          </a:prstGeom>
          <a:solidFill>
            <a:srgbClr val="179A9D">
              <a:alpha val="29803"/>
            </a:srgbClr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BA1F15-3BAF-473A-B85A-776457D5D130}"/>
              </a:ext>
            </a:extLst>
          </p:cNvPr>
          <p:cNvSpPr/>
          <p:nvPr/>
        </p:nvSpPr>
        <p:spPr>
          <a:xfrm>
            <a:off x="2629441" y="1492191"/>
            <a:ext cx="752872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(_</a:t>
            </a:r>
            <a:r>
              <a:rPr lang="en-US" altLang="ko-KR" dirty="0" err="1"/>
              <a:t>Jbee</a:t>
            </a:r>
            <a:r>
              <a:rPr lang="en-US" altLang="ko-KR" dirty="0"/>
              <a:t> </a:t>
            </a:r>
            <a:r>
              <a:rPr lang="ko-KR" altLang="en-US" dirty="0"/>
              <a:t>님 블로그</a:t>
            </a:r>
            <a:r>
              <a:rPr lang="en-US" altLang="ko-KR" dirty="0"/>
              <a:t>) </a:t>
            </a:r>
            <a:r>
              <a:rPr lang="en-US" altLang="ko-KR" dirty="0">
                <a:hlinkClick r:id="rId3"/>
              </a:rPr>
              <a:t>http://asfirstalways.tistory.com/303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(</a:t>
            </a:r>
            <a:r>
              <a:rPr lang="en-US" altLang="ko-KR" dirty="0" err="1"/>
              <a:t>jojuldu</a:t>
            </a:r>
            <a:r>
              <a:rPr lang="en-US" altLang="ko-KR" dirty="0"/>
              <a:t> </a:t>
            </a:r>
            <a:r>
              <a:rPr lang="ko-KR" altLang="en-US" dirty="0"/>
              <a:t>님 블로그</a:t>
            </a:r>
            <a:r>
              <a:rPr lang="en-US" altLang="ko-KR" dirty="0"/>
              <a:t>) </a:t>
            </a:r>
            <a:r>
              <a:rPr lang="en-US" altLang="ko-KR" dirty="0">
                <a:hlinkClick r:id="rId4"/>
              </a:rPr>
              <a:t>https://jojoldu.tistory.com/267?category=635883</a:t>
            </a:r>
            <a:br>
              <a:rPr lang="en-US" altLang="ko-KR" dirty="0"/>
            </a:br>
            <a:r>
              <a:rPr lang="en-US" altLang="ko-KR" dirty="0"/>
              <a:t>		     </a:t>
            </a:r>
            <a:r>
              <a:rPr lang="en-US" altLang="ko-KR" dirty="0">
                <a:hlinkClick r:id="rId5"/>
              </a:rPr>
              <a:t>https://jojoldu.tistory.com/315?category=777282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(</a:t>
            </a:r>
            <a:r>
              <a:rPr lang="en-US" altLang="ko-KR" dirty="0" err="1"/>
              <a:t>wicidocs</a:t>
            </a:r>
            <a:r>
              <a:rPr lang="en-US" altLang="ko-KR" dirty="0"/>
              <a:t>) </a:t>
            </a:r>
            <a:r>
              <a:rPr lang="en-US" altLang="ko-KR" dirty="0">
                <a:hlinkClick r:id="rId6"/>
              </a:rPr>
              <a:t>https://wikidocs.net/16281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(</a:t>
            </a:r>
            <a:r>
              <a:rPr lang="ko-KR" altLang="en-US" dirty="0"/>
              <a:t>누더기 님 블로그</a:t>
            </a:r>
            <a:r>
              <a:rPr lang="en-US" altLang="ko-KR" dirty="0"/>
              <a:t>) </a:t>
            </a:r>
            <a:r>
              <a:rPr lang="en-US" altLang="ko-KR" dirty="0">
                <a:hlinkClick r:id="rId7"/>
              </a:rPr>
              <a:t>http://noota.tistory.com/entry/</a:t>
            </a:r>
            <a:br>
              <a:rPr lang="en-US" altLang="ko-KR" dirty="0">
                <a:hlinkClick r:id="rId7"/>
              </a:rPr>
            </a:br>
            <a:r>
              <a:rPr lang="en-US" altLang="ko-KR" dirty="0">
                <a:hlinkClick r:id="rId7"/>
              </a:rPr>
              <a:t>Jenkins-shell-%EB%AA%85%EB%A0%B9%EC%96%B4%EC%97%90%</a:t>
            </a:r>
            <a:br>
              <a:rPr lang="en-US" altLang="ko-KR" dirty="0">
                <a:hlinkClick r:id="rId7"/>
              </a:rPr>
            </a:br>
            <a:r>
              <a:rPr lang="en-US" altLang="ko-KR" dirty="0">
                <a:hlinkClick r:id="rId7"/>
              </a:rPr>
              <a:t>EC%84%9C-sudo%EB%A5%BC-%EC%82%</a:t>
            </a:r>
            <a:br>
              <a:rPr lang="en-US" altLang="ko-KR" dirty="0">
                <a:hlinkClick r:id="rId7"/>
              </a:rPr>
            </a:br>
            <a:r>
              <a:rPr lang="en-US" altLang="ko-KR" dirty="0">
                <a:hlinkClick r:id="rId7"/>
              </a:rPr>
              <a:t>AC%EC%9A%A9%ED%95%98%EA%B8%B0-%EC%9C%84%ED%95</a:t>
            </a:r>
            <a:br>
              <a:rPr lang="en-US" altLang="ko-KR" dirty="0">
                <a:hlinkClick r:id="rId7"/>
              </a:rPr>
            </a:br>
            <a:r>
              <a:rPr lang="en-US" altLang="ko-KR" dirty="0">
                <a:hlinkClick r:id="rId7"/>
              </a:rPr>
              <a:t>%9C-%EC%84%A4%EC%A0%95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44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Shape 885"/>
          <p:cNvGrpSpPr/>
          <p:nvPr/>
        </p:nvGrpSpPr>
        <p:grpSpPr>
          <a:xfrm>
            <a:off x="5561877" y="1792570"/>
            <a:ext cx="865439" cy="865439"/>
            <a:chOff x="5696729" y="3628849"/>
            <a:chExt cx="1799999" cy="1799999"/>
          </a:xfrm>
        </p:grpSpPr>
        <p:sp>
          <p:nvSpPr>
            <p:cNvPr id="886" name="Shape 886"/>
            <p:cNvSpPr/>
            <p:nvPr/>
          </p:nvSpPr>
          <p:spPr>
            <a:xfrm rot="-5400000">
              <a:off x="6488456" y="4421123"/>
              <a:ext cx="215999" cy="1799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 rot="-5400000">
              <a:off x="6488456" y="2837123"/>
              <a:ext cx="215999" cy="1799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696730" y="3822037"/>
              <a:ext cx="215999" cy="14050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 rot="-5400000">
              <a:off x="6467031" y="4347605"/>
              <a:ext cx="215999" cy="8904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 rot="-5400000">
              <a:off x="6467031" y="3819605"/>
              <a:ext cx="215999" cy="8904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884320" y="4156848"/>
              <a:ext cx="215999" cy="1055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7280728" y="3833303"/>
              <a:ext cx="215999" cy="14050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6129787" y="3844850"/>
              <a:ext cx="215999" cy="1055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Shape 894"/>
          <p:cNvSpPr txBox="1">
            <a:spLocks noGrp="1"/>
          </p:cNvSpPr>
          <p:nvPr>
            <p:ph type="title"/>
          </p:nvPr>
        </p:nvSpPr>
        <p:spPr>
          <a:xfrm>
            <a:off x="-89984" y="2765827"/>
            <a:ext cx="12169200" cy="8216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 sz="5333" b="0" dirty="0"/>
              <a:t>Thank you</a:t>
            </a:r>
          </a:p>
        </p:txBody>
      </p:sp>
      <p:sp>
        <p:nvSpPr>
          <p:cNvPr id="895" name="Shape 895"/>
          <p:cNvSpPr txBox="1">
            <a:spLocks noGrp="1"/>
          </p:cNvSpPr>
          <p:nvPr>
            <p:ph type="subTitle" idx="1"/>
          </p:nvPr>
        </p:nvSpPr>
        <p:spPr>
          <a:xfrm>
            <a:off x="-101600" y="3599643"/>
            <a:ext cx="12192000" cy="3440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34600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136109" y="181556"/>
            <a:ext cx="12169200" cy="8216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179A9D"/>
              </a:buClr>
              <a:buSzPct val="25000"/>
            </a:pPr>
            <a:r>
              <a:rPr lang="ko-KR" altLang="en-US" sz="4400" dirty="0"/>
              <a:t>스스로 항상 궁금했던 것들 </a:t>
            </a:r>
            <a:r>
              <a:rPr lang="en-US" altLang="ko-KR" sz="4400" dirty="0"/>
              <a:t>…</a:t>
            </a:r>
            <a:endParaRPr lang="en" sz="44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ACADAA-9FD3-44E7-BAC7-EB1AA9469DAC}"/>
              </a:ext>
            </a:extLst>
          </p:cNvPr>
          <p:cNvGrpSpPr/>
          <p:nvPr/>
        </p:nvGrpSpPr>
        <p:grpSpPr>
          <a:xfrm>
            <a:off x="356004" y="1099667"/>
            <a:ext cx="4819311" cy="1288193"/>
            <a:chOff x="579525" y="735492"/>
            <a:chExt cx="1399701" cy="886531"/>
          </a:xfrm>
        </p:grpSpPr>
        <p:sp>
          <p:nvSpPr>
            <p:cNvPr id="34" name="Shape 585">
              <a:extLst>
                <a:ext uri="{FF2B5EF4-FFF2-40B4-BE49-F238E27FC236}">
                  <a16:creationId xmlns:a16="http://schemas.microsoft.com/office/drawing/2014/main" id="{AA8EAEFA-CC71-4474-B582-A24CF665BE3D}"/>
                </a:ext>
              </a:extLst>
            </p:cNvPr>
            <p:cNvSpPr/>
            <p:nvPr/>
          </p:nvSpPr>
          <p:spPr>
            <a:xfrm>
              <a:off x="579525" y="735492"/>
              <a:ext cx="1399701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600">
              <a:extLst>
                <a:ext uri="{FF2B5EF4-FFF2-40B4-BE49-F238E27FC236}">
                  <a16:creationId xmlns:a16="http://schemas.microsoft.com/office/drawing/2014/main" id="{E77802F5-F4C5-48D3-B4F7-C9659EE40210}"/>
                </a:ext>
              </a:extLst>
            </p:cNvPr>
            <p:cNvSpPr txBox="1"/>
            <p:nvPr/>
          </p:nvSpPr>
          <p:spPr>
            <a:xfrm>
              <a:off x="655926" y="901759"/>
              <a:ext cx="1246898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어플리케이션을 만들고</a:t>
              </a:r>
              <a:endParaRPr lang="en-US" altLang="ko-K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항상 서버에 수작업으로 올려야 하나 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BC77FA0-4067-4B38-A3B9-9744A01B509E}"/>
              </a:ext>
            </a:extLst>
          </p:cNvPr>
          <p:cNvGrpSpPr/>
          <p:nvPr/>
        </p:nvGrpSpPr>
        <p:grpSpPr>
          <a:xfrm>
            <a:off x="6401374" y="1362361"/>
            <a:ext cx="4633366" cy="1530188"/>
            <a:chOff x="445974" y="788024"/>
            <a:chExt cx="1666804" cy="886531"/>
          </a:xfrm>
        </p:grpSpPr>
        <p:sp>
          <p:nvSpPr>
            <p:cNvPr id="58" name="Shape 585">
              <a:extLst>
                <a:ext uri="{FF2B5EF4-FFF2-40B4-BE49-F238E27FC236}">
                  <a16:creationId xmlns:a16="http://schemas.microsoft.com/office/drawing/2014/main" id="{E939AABD-2262-4DDE-BA81-2FC815963B9D}"/>
                </a:ext>
              </a:extLst>
            </p:cNvPr>
            <p:cNvSpPr/>
            <p:nvPr/>
          </p:nvSpPr>
          <p:spPr>
            <a:xfrm flipH="1">
              <a:off x="445974" y="788024"/>
              <a:ext cx="1666804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600">
              <a:extLst>
                <a:ext uri="{FF2B5EF4-FFF2-40B4-BE49-F238E27FC236}">
                  <a16:creationId xmlns:a16="http://schemas.microsoft.com/office/drawing/2014/main" id="{34FFCCDD-D8C3-405C-9BD7-8FFDC8AFE4A4}"/>
                </a:ext>
              </a:extLst>
            </p:cNvPr>
            <p:cNvSpPr txBox="1"/>
            <p:nvPr/>
          </p:nvSpPr>
          <p:spPr>
            <a:xfrm>
              <a:off x="580190" y="870021"/>
              <a:ext cx="1398372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을 사용하는데</a:t>
              </a:r>
              <a:b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팀원이 날린 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 </a:t>
              </a: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을</a:t>
              </a:r>
              <a:b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내가 일일이 확인해줘야 하나 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76D45A6-F836-42DE-BA3D-B42AB23E57D1}"/>
              </a:ext>
            </a:extLst>
          </p:cNvPr>
          <p:cNvGrpSpPr/>
          <p:nvPr/>
        </p:nvGrpSpPr>
        <p:grpSpPr>
          <a:xfrm>
            <a:off x="680721" y="2747065"/>
            <a:ext cx="6004559" cy="1288193"/>
            <a:chOff x="579525" y="735492"/>
            <a:chExt cx="1399701" cy="886531"/>
          </a:xfrm>
        </p:grpSpPr>
        <p:sp>
          <p:nvSpPr>
            <p:cNvPr id="61" name="Shape 585">
              <a:extLst>
                <a:ext uri="{FF2B5EF4-FFF2-40B4-BE49-F238E27FC236}">
                  <a16:creationId xmlns:a16="http://schemas.microsoft.com/office/drawing/2014/main" id="{09D8B2B6-BBAF-450E-AEF6-3A79DB9DE0F9}"/>
                </a:ext>
              </a:extLst>
            </p:cNvPr>
            <p:cNvSpPr/>
            <p:nvPr/>
          </p:nvSpPr>
          <p:spPr>
            <a:xfrm>
              <a:off x="579525" y="735492"/>
              <a:ext cx="1399701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00">
              <a:extLst>
                <a:ext uri="{FF2B5EF4-FFF2-40B4-BE49-F238E27FC236}">
                  <a16:creationId xmlns:a16="http://schemas.microsoft.com/office/drawing/2014/main" id="{A48AA8E7-E11A-4C6F-9CC1-933FAF123CCE}"/>
                </a:ext>
              </a:extLst>
            </p:cNvPr>
            <p:cNvSpPr txBox="1"/>
            <p:nvPr/>
          </p:nvSpPr>
          <p:spPr>
            <a:xfrm>
              <a:off x="655926" y="901759"/>
              <a:ext cx="1246898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새로 버전이 업데이트 됐다 치자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그러면 업데이트 중 서버가 끊기는 건 그냥 넘어가 </a:t>
              </a:r>
              <a:r>
                <a:rPr lang="en-US" altLang="ko-KR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0278506-D8A9-4320-B367-735A71339762}"/>
              </a:ext>
            </a:extLst>
          </p:cNvPr>
          <p:cNvGrpSpPr/>
          <p:nvPr/>
        </p:nvGrpSpPr>
        <p:grpSpPr>
          <a:xfrm>
            <a:off x="5791200" y="3965452"/>
            <a:ext cx="5334000" cy="1530188"/>
            <a:chOff x="445974" y="788024"/>
            <a:chExt cx="1666804" cy="886531"/>
          </a:xfrm>
        </p:grpSpPr>
        <p:sp>
          <p:nvSpPr>
            <p:cNvPr id="64" name="Shape 585">
              <a:extLst>
                <a:ext uri="{FF2B5EF4-FFF2-40B4-BE49-F238E27FC236}">
                  <a16:creationId xmlns:a16="http://schemas.microsoft.com/office/drawing/2014/main" id="{00B9F6D0-F24D-4075-9C8A-B4B79E8AB672}"/>
                </a:ext>
              </a:extLst>
            </p:cNvPr>
            <p:cNvSpPr/>
            <p:nvPr/>
          </p:nvSpPr>
          <p:spPr>
            <a:xfrm flipH="1">
              <a:off x="445974" y="788024"/>
              <a:ext cx="1666804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00">
              <a:extLst>
                <a:ext uri="{FF2B5EF4-FFF2-40B4-BE49-F238E27FC236}">
                  <a16:creationId xmlns:a16="http://schemas.microsoft.com/office/drawing/2014/main" id="{DE682404-D8CE-4696-A8C7-53E3E27A011B}"/>
                </a:ext>
              </a:extLst>
            </p:cNvPr>
            <p:cNvSpPr txBox="1"/>
            <p:nvPr/>
          </p:nvSpPr>
          <p:spPr>
            <a:xfrm>
              <a:off x="580190" y="870021"/>
              <a:ext cx="1398372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아니 그러면 업데이트 한 버전에서</a:t>
              </a:r>
              <a:b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에러가 발생하면 어떻게 해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?</a:t>
              </a:r>
              <a:b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서버를 중지시키고 디버깅 할 순 </a:t>
              </a:r>
              <a:r>
                <a:rPr lang="ko-KR" altLang="en-US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없잖아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F1FC289-294F-49A6-98E4-DD77CF30E54D}"/>
              </a:ext>
            </a:extLst>
          </p:cNvPr>
          <p:cNvGrpSpPr/>
          <p:nvPr/>
        </p:nvGrpSpPr>
        <p:grpSpPr>
          <a:xfrm>
            <a:off x="1737560" y="5135070"/>
            <a:ext cx="3890875" cy="1288193"/>
            <a:chOff x="579525" y="735492"/>
            <a:chExt cx="1399701" cy="886531"/>
          </a:xfrm>
        </p:grpSpPr>
        <p:sp>
          <p:nvSpPr>
            <p:cNvPr id="67" name="Shape 585">
              <a:extLst>
                <a:ext uri="{FF2B5EF4-FFF2-40B4-BE49-F238E27FC236}">
                  <a16:creationId xmlns:a16="http://schemas.microsoft.com/office/drawing/2014/main" id="{65BD0C9A-4010-46CE-B66B-C9622ABD467E}"/>
                </a:ext>
              </a:extLst>
            </p:cNvPr>
            <p:cNvSpPr/>
            <p:nvPr/>
          </p:nvSpPr>
          <p:spPr>
            <a:xfrm>
              <a:off x="579525" y="735492"/>
              <a:ext cx="1399701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00">
              <a:extLst>
                <a:ext uri="{FF2B5EF4-FFF2-40B4-BE49-F238E27FC236}">
                  <a16:creationId xmlns:a16="http://schemas.microsoft.com/office/drawing/2014/main" id="{576691CD-09DF-4D2B-A910-01AAFBF4C10E}"/>
                </a:ext>
              </a:extLst>
            </p:cNvPr>
            <p:cNvSpPr txBox="1"/>
            <p:nvPr/>
          </p:nvSpPr>
          <p:spPr>
            <a:xfrm>
              <a:off x="655926" y="901759"/>
              <a:ext cx="1246898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현직 개발자들이</a:t>
              </a:r>
              <a:br>
                <a:rPr lang="en-US" altLang="ko-KR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이런 수작업을 할 리가 없어 </a:t>
              </a:r>
              <a:r>
                <a:rPr lang="en-US" altLang="ko-KR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56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136109" y="181556"/>
            <a:ext cx="12169200" cy="8216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179A9D"/>
              </a:buClr>
              <a:buSzPct val="25000"/>
            </a:pPr>
            <a:r>
              <a:rPr lang="ko-KR" altLang="en-US" sz="4400" dirty="0"/>
              <a:t>스스로 항상 궁금했던 것들 </a:t>
            </a:r>
            <a:r>
              <a:rPr lang="en-US" altLang="ko-KR" sz="4400" dirty="0"/>
              <a:t>…</a:t>
            </a:r>
            <a:endParaRPr lang="en" sz="44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ACADAA-9FD3-44E7-BAC7-EB1AA9469DAC}"/>
              </a:ext>
            </a:extLst>
          </p:cNvPr>
          <p:cNvGrpSpPr/>
          <p:nvPr/>
        </p:nvGrpSpPr>
        <p:grpSpPr>
          <a:xfrm>
            <a:off x="356004" y="1099667"/>
            <a:ext cx="4819311" cy="1288193"/>
            <a:chOff x="579525" y="735492"/>
            <a:chExt cx="1399701" cy="886531"/>
          </a:xfrm>
        </p:grpSpPr>
        <p:sp>
          <p:nvSpPr>
            <p:cNvPr id="34" name="Shape 585">
              <a:extLst>
                <a:ext uri="{FF2B5EF4-FFF2-40B4-BE49-F238E27FC236}">
                  <a16:creationId xmlns:a16="http://schemas.microsoft.com/office/drawing/2014/main" id="{AA8EAEFA-CC71-4474-B582-A24CF665BE3D}"/>
                </a:ext>
              </a:extLst>
            </p:cNvPr>
            <p:cNvSpPr/>
            <p:nvPr/>
          </p:nvSpPr>
          <p:spPr>
            <a:xfrm>
              <a:off x="579525" y="735492"/>
              <a:ext cx="1399701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600">
              <a:extLst>
                <a:ext uri="{FF2B5EF4-FFF2-40B4-BE49-F238E27FC236}">
                  <a16:creationId xmlns:a16="http://schemas.microsoft.com/office/drawing/2014/main" id="{E77802F5-F4C5-48D3-B4F7-C9659EE40210}"/>
                </a:ext>
              </a:extLst>
            </p:cNvPr>
            <p:cNvSpPr txBox="1"/>
            <p:nvPr/>
          </p:nvSpPr>
          <p:spPr>
            <a:xfrm>
              <a:off x="655926" y="901759"/>
              <a:ext cx="1246898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어플리케이션을 만들고</a:t>
              </a:r>
              <a:endParaRPr lang="en-US" altLang="ko-K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항상 서버에 수작업으로 올려야 하나 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BC77FA0-4067-4B38-A3B9-9744A01B509E}"/>
              </a:ext>
            </a:extLst>
          </p:cNvPr>
          <p:cNvGrpSpPr/>
          <p:nvPr/>
        </p:nvGrpSpPr>
        <p:grpSpPr>
          <a:xfrm>
            <a:off x="6401374" y="1362361"/>
            <a:ext cx="4633366" cy="1530188"/>
            <a:chOff x="445974" y="788024"/>
            <a:chExt cx="1666804" cy="886531"/>
          </a:xfrm>
        </p:grpSpPr>
        <p:sp>
          <p:nvSpPr>
            <p:cNvPr id="58" name="Shape 585">
              <a:extLst>
                <a:ext uri="{FF2B5EF4-FFF2-40B4-BE49-F238E27FC236}">
                  <a16:creationId xmlns:a16="http://schemas.microsoft.com/office/drawing/2014/main" id="{E939AABD-2262-4DDE-BA81-2FC815963B9D}"/>
                </a:ext>
              </a:extLst>
            </p:cNvPr>
            <p:cNvSpPr/>
            <p:nvPr/>
          </p:nvSpPr>
          <p:spPr>
            <a:xfrm flipH="1">
              <a:off x="445974" y="788024"/>
              <a:ext cx="1666804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600">
              <a:extLst>
                <a:ext uri="{FF2B5EF4-FFF2-40B4-BE49-F238E27FC236}">
                  <a16:creationId xmlns:a16="http://schemas.microsoft.com/office/drawing/2014/main" id="{34FFCCDD-D8C3-405C-9BD7-8FFDC8AFE4A4}"/>
                </a:ext>
              </a:extLst>
            </p:cNvPr>
            <p:cNvSpPr txBox="1"/>
            <p:nvPr/>
          </p:nvSpPr>
          <p:spPr>
            <a:xfrm>
              <a:off x="580190" y="870021"/>
              <a:ext cx="1398372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Git</a:t>
              </a: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을 사용하는데</a:t>
              </a:r>
              <a:b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팀원이 날린 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 </a:t>
              </a: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을</a:t>
              </a:r>
              <a:b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내가 일일이 확인해줘야 하나 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76D45A6-F836-42DE-BA3D-B42AB23E57D1}"/>
              </a:ext>
            </a:extLst>
          </p:cNvPr>
          <p:cNvGrpSpPr/>
          <p:nvPr/>
        </p:nvGrpSpPr>
        <p:grpSpPr>
          <a:xfrm>
            <a:off x="680721" y="2747065"/>
            <a:ext cx="6004559" cy="1288193"/>
            <a:chOff x="579525" y="735492"/>
            <a:chExt cx="1399701" cy="886531"/>
          </a:xfrm>
        </p:grpSpPr>
        <p:sp>
          <p:nvSpPr>
            <p:cNvPr id="61" name="Shape 585">
              <a:extLst>
                <a:ext uri="{FF2B5EF4-FFF2-40B4-BE49-F238E27FC236}">
                  <a16:creationId xmlns:a16="http://schemas.microsoft.com/office/drawing/2014/main" id="{09D8B2B6-BBAF-450E-AEF6-3A79DB9DE0F9}"/>
                </a:ext>
              </a:extLst>
            </p:cNvPr>
            <p:cNvSpPr/>
            <p:nvPr/>
          </p:nvSpPr>
          <p:spPr>
            <a:xfrm>
              <a:off x="579525" y="735492"/>
              <a:ext cx="1399701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00">
              <a:extLst>
                <a:ext uri="{FF2B5EF4-FFF2-40B4-BE49-F238E27FC236}">
                  <a16:creationId xmlns:a16="http://schemas.microsoft.com/office/drawing/2014/main" id="{A48AA8E7-E11A-4C6F-9CC1-933FAF123CCE}"/>
                </a:ext>
              </a:extLst>
            </p:cNvPr>
            <p:cNvSpPr txBox="1"/>
            <p:nvPr/>
          </p:nvSpPr>
          <p:spPr>
            <a:xfrm>
              <a:off x="655926" y="901759"/>
              <a:ext cx="1246898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새로 버전이 업데이트 됐다 치자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그러면 업데이트 중 서버가 끊기는 건 그냥 넘어가 </a:t>
              </a:r>
              <a:r>
                <a:rPr lang="en-US" altLang="ko-KR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0278506-D8A9-4320-B367-735A71339762}"/>
              </a:ext>
            </a:extLst>
          </p:cNvPr>
          <p:cNvGrpSpPr/>
          <p:nvPr/>
        </p:nvGrpSpPr>
        <p:grpSpPr>
          <a:xfrm>
            <a:off x="5791200" y="3965452"/>
            <a:ext cx="5334000" cy="1530188"/>
            <a:chOff x="445974" y="788024"/>
            <a:chExt cx="1666804" cy="886531"/>
          </a:xfrm>
        </p:grpSpPr>
        <p:sp>
          <p:nvSpPr>
            <p:cNvPr id="64" name="Shape 585">
              <a:extLst>
                <a:ext uri="{FF2B5EF4-FFF2-40B4-BE49-F238E27FC236}">
                  <a16:creationId xmlns:a16="http://schemas.microsoft.com/office/drawing/2014/main" id="{00B9F6D0-F24D-4075-9C8A-B4B79E8AB672}"/>
                </a:ext>
              </a:extLst>
            </p:cNvPr>
            <p:cNvSpPr/>
            <p:nvPr/>
          </p:nvSpPr>
          <p:spPr>
            <a:xfrm flipH="1">
              <a:off x="445974" y="788024"/>
              <a:ext cx="1666804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00">
              <a:extLst>
                <a:ext uri="{FF2B5EF4-FFF2-40B4-BE49-F238E27FC236}">
                  <a16:creationId xmlns:a16="http://schemas.microsoft.com/office/drawing/2014/main" id="{DE682404-D8CE-4696-A8C7-53E3E27A011B}"/>
                </a:ext>
              </a:extLst>
            </p:cNvPr>
            <p:cNvSpPr txBox="1"/>
            <p:nvPr/>
          </p:nvSpPr>
          <p:spPr>
            <a:xfrm>
              <a:off x="580190" y="870021"/>
              <a:ext cx="1398372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아니 그러면 업데이트 한 버전에서</a:t>
              </a:r>
              <a:b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에러가 발생하면 어떻게 해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?</a:t>
              </a:r>
              <a:b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서버를 중지시키고 디버깅 할 순 </a:t>
              </a:r>
              <a:r>
                <a:rPr lang="ko-KR" altLang="en-US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없잖아</a:t>
              </a:r>
              <a:r>
                <a:rPr lang="en-US" altLang="ko-KR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F1FC289-294F-49A6-98E4-DD77CF30E54D}"/>
              </a:ext>
            </a:extLst>
          </p:cNvPr>
          <p:cNvGrpSpPr/>
          <p:nvPr/>
        </p:nvGrpSpPr>
        <p:grpSpPr>
          <a:xfrm>
            <a:off x="1737560" y="5135070"/>
            <a:ext cx="3890875" cy="1288193"/>
            <a:chOff x="579525" y="735492"/>
            <a:chExt cx="1399701" cy="886531"/>
          </a:xfrm>
        </p:grpSpPr>
        <p:sp>
          <p:nvSpPr>
            <p:cNvPr id="67" name="Shape 585">
              <a:extLst>
                <a:ext uri="{FF2B5EF4-FFF2-40B4-BE49-F238E27FC236}">
                  <a16:creationId xmlns:a16="http://schemas.microsoft.com/office/drawing/2014/main" id="{65BD0C9A-4010-46CE-B66B-C9622ABD467E}"/>
                </a:ext>
              </a:extLst>
            </p:cNvPr>
            <p:cNvSpPr/>
            <p:nvPr/>
          </p:nvSpPr>
          <p:spPr>
            <a:xfrm>
              <a:off x="579525" y="735492"/>
              <a:ext cx="1399701" cy="8865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1" y="0"/>
                  </a:moveTo>
                  <a:lnTo>
                    <a:pt x="110528" y="0"/>
                  </a:lnTo>
                  <a:cubicBezTo>
                    <a:pt x="115759" y="0"/>
                    <a:pt x="120000" y="2966"/>
                    <a:pt x="120000" y="6624"/>
                  </a:cubicBezTo>
                  <a:lnTo>
                    <a:pt x="120000" y="93559"/>
                  </a:lnTo>
                  <a:cubicBezTo>
                    <a:pt x="120000" y="97218"/>
                    <a:pt x="115759" y="100184"/>
                    <a:pt x="110528" y="100184"/>
                  </a:cubicBezTo>
                  <a:lnTo>
                    <a:pt x="48496" y="100184"/>
                  </a:lnTo>
                  <a:lnTo>
                    <a:pt x="56087" y="120000"/>
                  </a:lnTo>
                  <a:lnTo>
                    <a:pt x="2532" y="98372"/>
                  </a:lnTo>
                  <a:lnTo>
                    <a:pt x="2701" y="98168"/>
                  </a:lnTo>
                  <a:cubicBezTo>
                    <a:pt x="1023" y="96986"/>
                    <a:pt x="0" y="95356"/>
                    <a:pt x="0" y="93559"/>
                  </a:cubicBezTo>
                  <a:lnTo>
                    <a:pt x="0" y="6624"/>
                  </a:lnTo>
                  <a:cubicBezTo>
                    <a:pt x="0" y="2966"/>
                    <a:pt x="4240" y="0"/>
                    <a:pt x="9471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00">
              <a:extLst>
                <a:ext uri="{FF2B5EF4-FFF2-40B4-BE49-F238E27FC236}">
                  <a16:creationId xmlns:a16="http://schemas.microsoft.com/office/drawing/2014/main" id="{576691CD-09DF-4D2B-A910-01AAFBF4C10E}"/>
                </a:ext>
              </a:extLst>
            </p:cNvPr>
            <p:cNvSpPr txBox="1"/>
            <p:nvPr/>
          </p:nvSpPr>
          <p:spPr>
            <a:xfrm>
              <a:off x="655926" y="901759"/>
              <a:ext cx="1246898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현직 개발자들이</a:t>
              </a:r>
              <a:br>
                <a:rPr lang="en-US" altLang="ko-KR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이런 수작업을 할 리가 없어 </a:t>
              </a:r>
              <a:r>
                <a:rPr lang="en-US" altLang="ko-KR" sz="18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1E2C01C-4601-4A1A-9B2C-83EC1110EC74}"/>
              </a:ext>
            </a:extLst>
          </p:cNvPr>
          <p:cNvSpPr/>
          <p:nvPr/>
        </p:nvSpPr>
        <p:spPr>
          <a:xfrm>
            <a:off x="3053770" y="434737"/>
            <a:ext cx="5806240" cy="5806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242A-0EC0-46DF-B9AF-1E4529125D4F}"/>
              </a:ext>
            </a:extLst>
          </p:cNvPr>
          <p:cNvSpPr txBox="1"/>
          <p:nvPr/>
        </p:nvSpPr>
        <p:spPr>
          <a:xfrm>
            <a:off x="3426038" y="2425748"/>
            <a:ext cx="5339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DevOps 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9024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544148" y="715033"/>
            <a:ext cx="2880400" cy="2041999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ko-KR" altLang="en-US" sz="5333" b="1" dirty="0">
                <a:solidFill>
                  <a:schemeClr val="lt1"/>
                </a:solidFill>
              </a:rPr>
              <a:t>목차</a:t>
            </a:r>
            <a:endParaRPr lang="en" sz="5333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9648395" y="1"/>
            <a:ext cx="2543604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 rot="-1060536">
            <a:off x="9499296" y="1163145"/>
            <a:ext cx="1778845" cy="14110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 rot="-1060536">
            <a:off x="9499296" y="2635297"/>
            <a:ext cx="1778845" cy="14110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 rot="-1060536">
            <a:off x="9499296" y="4107450"/>
            <a:ext cx="1778845" cy="14110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 rot="1060536" flipH="1">
            <a:off x="7952464" y="1899221"/>
            <a:ext cx="1844664" cy="14110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 rot="1060536" flipH="1">
            <a:off x="7952464" y="3371374"/>
            <a:ext cx="1844664" cy="14110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 rot="1060536" flipH="1">
            <a:off x="7952464" y="4843529"/>
            <a:ext cx="1844664" cy="14110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 rot="1060536" flipH="1">
            <a:off x="7952464" y="419205"/>
            <a:ext cx="1844664" cy="14110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 rot="-1060536">
            <a:off x="9489591" y="5585958"/>
            <a:ext cx="1778845" cy="14110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404" y="0"/>
                </a:moveTo>
                <a:lnTo>
                  <a:pt x="120000" y="60000"/>
                </a:lnTo>
                <a:lnTo>
                  <a:pt x="72404" y="120000"/>
                </a:lnTo>
                <a:lnTo>
                  <a:pt x="72404" y="90000"/>
                </a:lnTo>
                <a:lnTo>
                  <a:pt x="0" y="90000"/>
                </a:lnTo>
                <a:lnTo>
                  <a:pt x="15167" y="30000"/>
                </a:lnTo>
                <a:lnTo>
                  <a:pt x="72404" y="3000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 rot="-1060536">
            <a:off x="9543148" y="16768"/>
            <a:ext cx="1778843" cy="10583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2" y="0"/>
                </a:moveTo>
                <a:lnTo>
                  <a:pt x="108030" y="19881"/>
                </a:lnTo>
                <a:lnTo>
                  <a:pt x="120000" y="39999"/>
                </a:lnTo>
                <a:lnTo>
                  <a:pt x="72404" y="120000"/>
                </a:lnTo>
                <a:lnTo>
                  <a:pt x="72404" y="80000"/>
                </a:lnTo>
                <a:lnTo>
                  <a:pt x="0" y="80000"/>
                </a:lnTo>
                <a:lnTo>
                  <a:pt x="15167" y="0"/>
                </a:lnTo>
                <a:close/>
              </a:path>
            </a:pathLst>
          </a:cu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 rot="1060536" flipH="1">
            <a:off x="8027756" y="6273443"/>
            <a:ext cx="1578889" cy="819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377" y="0"/>
                </a:moveTo>
                <a:lnTo>
                  <a:pt x="66377" y="51651"/>
                </a:lnTo>
                <a:lnTo>
                  <a:pt x="0" y="51651"/>
                </a:lnTo>
                <a:lnTo>
                  <a:pt x="111332" y="120000"/>
                </a:lnTo>
                <a:lnTo>
                  <a:pt x="120000" y="1033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8183485" y="704591"/>
            <a:ext cx="738856" cy="615552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200" b="1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8183485" y="2195411"/>
            <a:ext cx="738856" cy="615552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200" b="1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183485" y="3686233"/>
            <a:ext cx="738856" cy="615552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200" b="1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8183485" y="5177055"/>
            <a:ext cx="738856" cy="615552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200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2564091" y="648131"/>
            <a:ext cx="5259893" cy="1004352"/>
            <a:chOff x="1138744" y="1762964"/>
            <a:chExt cx="6077186" cy="753264"/>
          </a:xfrm>
        </p:grpSpPr>
        <p:sp>
          <p:nvSpPr>
            <p:cNvPr id="116" name="Shape 116"/>
            <p:cNvSpPr/>
            <p:nvPr/>
          </p:nvSpPr>
          <p:spPr>
            <a:xfrm>
              <a:off x="2175371" y="1762964"/>
              <a:ext cx="5040559" cy="32265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  <p:txBody>
            <a:bodyPr wrap="square" lIns="121900" tIns="60933" rIns="121900" bIns="60933" anchor="t" anchorCtr="0">
              <a:noAutofit/>
            </a:bodyPr>
            <a:lstStyle/>
            <a:p>
              <a:pPr algn="r">
                <a:buSzPct val="25000"/>
              </a:pPr>
              <a:r>
                <a:rPr lang="en" altLang="ko-KR" sz="2400" b="1" dirty="0">
                  <a:solidFill>
                    <a:schemeClr val="lt1"/>
                  </a:solidFill>
                  <a:latin typeface="+mn-ea"/>
                </a:rPr>
                <a:t>1. </a:t>
              </a:r>
              <a:r>
                <a:rPr lang="en-US" altLang="ko-KR" sz="2400" b="1" dirty="0">
                  <a:solidFill>
                    <a:schemeClr val="lt1"/>
                  </a:solidFill>
                  <a:latin typeface="+mn-ea"/>
                </a:rPr>
                <a:t>DevOps </a:t>
              </a:r>
              <a:r>
                <a:rPr lang="ko-KR" altLang="en-US" sz="2400" b="1" dirty="0">
                  <a:solidFill>
                    <a:schemeClr val="lt1"/>
                  </a:solidFill>
                  <a:latin typeface="+mn-ea"/>
                </a:rPr>
                <a:t>란</a:t>
              </a:r>
              <a:endParaRPr lang="en" altLang="ko-KR" sz="2400" b="1" dirty="0">
                <a:solidFill>
                  <a:schemeClr val="lt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8744" y="2032239"/>
              <a:ext cx="6077186" cy="483989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  <p:txBody>
            <a:bodyPr wrap="square" lIns="121900" tIns="60933" rIns="121900" bIns="60933" anchor="t" anchorCtr="0">
              <a:noAutofit/>
            </a:bodyPr>
            <a:lstStyle/>
            <a:p>
              <a:pPr algn="r">
                <a:buSzPct val="25000"/>
              </a:pPr>
              <a:r>
                <a:rPr 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Development(Dev) </a:t>
              </a:r>
              <a:r>
                <a:rPr lang="ko-KR" alt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와 </a:t>
              </a:r>
              <a:r>
                <a:rPr lang="en-US" altLang="ko-KR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Operations(Ops) </a:t>
              </a:r>
              <a:r>
                <a:rPr lang="ko-KR" alt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의 합성어로</a:t>
              </a:r>
              <a:r>
                <a:rPr lang="en-US" altLang="ko-KR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br>
                <a:rPr lang="en-US" altLang="ko-KR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개발과 운영을 효율적으로 하기 위한 방법론</a:t>
              </a:r>
              <a:endParaRPr lang="en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3461307" y="2129136"/>
            <a:ext cx="4362677" cy="1004352"/>
            <a:chOff x="2175371" y="1762964"/>
            <a:chExt cx="5040559" cy="753264"/>
          </a:xfrm>
        </p:grpSpPr>
        <p:sp>
          <p:nvSpPr>
            <p:cNvPr id="119" name="Shape 119"/>
            <p:cNvSpPr/>
            <p:nvPr/>
          </p:nvSpPr>
          <p:spPr>
            <a:xfrm>
              <a:off x="2175371" y="1762964"/>
              <a:ext cx="5040559" cy="32265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  <p:txBody>
            <a:bodyPr wrap="square" lIns="121900" tIns="60933" rIns="121900" bIns="60933" anchor="t" anchorCtr="0">
              <a:noAutofit/>
            </a:bodyPr>
            <a:lstStyle/>
            <a:p>
              <a:pPr algn="r">
                <a:buSzPct val="25000"/>
              </a:pPr>
              <a:r>
                <a:rPr lang="en" sz="2400" b="1" dirty="0">
                  <a:solidFill>
                    <a:schemeClr val="lt1"/>
                  </a:solidFill>
                  <a:latin typeface="+mn-ea"/>
                </a:rPr>
                <a:t>2. </a:t>
              </a:r>
              <a:r>
                <a:rPr lang="en-US" altLang="ko-KR" sz="2400" b="1" dirty="0">
                  <a:solidFill>
                    <a:schemeClr val="lt1"/>
                  </a:solidFill>
                  <a:latin typeface="+mn-ea"/>
                </a:rPr>
                <a:t>CI</a:t>
              </a:r>
              <a:endParaRPr lang="en" sz="1867" b="1" dirty="0">
                <a:solidFill>
                  <a:schemeClr val="lt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175371" y="2032239"/>
              <a:ext cx="5040559" cy="483989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  <p:txBody>
            <a:bodyPr wrap="square" lIns="121900" tIns="60933" rIns="121900" bIns="60933" anchor="t" anchorCtr="0">
              <a:noAutofit/>
            </a:bodyPr>
            <a:lstStyle/>
            <a:p>
              <a:pPr algn="r">
                <a:buSzPct val="25000"/>
              </a:pPr>
              <a:r>
                <a:rPr 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Continuous Integration</a:t>
              </a:r>
              <a:br>
                <a:rPr 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지속적 통합</a:t>
              </a:r>
              <a:endParaRPr lang="en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3461307" y="3610141"/>
            <a:ext cx="4362677" cy="1004352"/>
            <a:chOff x="2175371" y="1762964"/>
            <a:chExt cx="5040559" cy="753264"/>
          </a:xfrm>
        </p:grpSpPr>
        <p:sp>
          <p:nvSpPr>
            <p:cNvPr id="122" name="Shape 122"/>
            <p:cNvSpPr/>
            <p:nvPr/>
          </p:nvSpPr>
          <p:spPr>
            <a:xfrm>
              <a:off x="2175371" y="1762964"/>
              <a:ext cx="5040559" cy="32265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  <p:txBody>
            <a:bodyPr wrap="square" lIns="121900" tIns="60933" rIns="121900" bIns="60933" anchor="t" anchorCtr="0">
              <a:noAutofit/>
            </a:bodyPr>
            <a:lstStyle/>
            <a:p>
              <a:pPr algn="r">
                <a:buSzPct val="25000"/>
              </a:pPr>
              <a:r>
                <a:rPr lang="en-US" sz="2400" b="1" dirty="0">
                  <a:solidFill>
                    <a:schemeClr val="lt1"/>
                  </a:solidFill>
                  <a:latin typeface="+mn-ea"/>
                  <a:cs typeface="Arial"/>
                  <a:sym typeface="Arial"/>
                </a:rPr>
                <a:t>3. CD</a:t>
              </a:r>
              <a:endParaRPr lang="en" sz="2400" b="1" dirty="0">
                <a:solidFill>
                  <a:schemeClr val="lt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175371" y="2032239"/>
              <a:ext cx="5040559" cy="483989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  <p:txBody>
            <a:bodyPr wrap="square" lIns="121900" tIns="60933" rIns="121900" bIns="60933" anchor="t" anchorCtr="0">
              <a:noAutofit/>
            </a:bodyPr>
            <a:lstStyle/>
            <a:p>
              <a:pPr algn="r">
                <a:buSzPct val="25000"/>
              </a:pPr>
              <a:r>
                <a:rPr 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Continuous Deployment</a:t>
              </a:r>
              <a:br>
                <a:rPr 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지속적 배포</a:t>
              </a:r>
              <a:endParaRPr lang="en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3461307" y="5091144"/>
            <a:ext cx="4362677" cy="1004352"/>
            <a:chOff x="2175371" y="1762964"/>
            <a:chExt cx="5040559" cy="753264"/>
          </a:xfrm>
        </p:grpSpPr>
        <p:sp>
          <p:nvSpPr>
            <p:cNvPr id="125" name="Shape 125"/>
            <p:cNvSpPr/>
            <p:nvPr/>
          </p:nvSpPr>
          <p:spPr>
            <a:xfrm>
              <a:off x="2175371" y="1762964"/>
              <a:ext cx="5040559" cy="32265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  <p:txBody>
            <a:bodyPr wrap="square" lIns="121900" tIns="60933" rIns="121900" bIns="60933" anchor="t" anchorCtr="0">
              <a:noAutofit/>
            </a:bodyPr>
            <a:lstStyle/>
            <a:p>
              <a:pPr algn="r">
                <a:buSzPct val="25000"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ZDD</a:t>
              </a:r>
              <a:endParaRPr lang="en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175371" y="2032239"/>
              <a:ext cx="5040559" cy="483989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  <p:txBody>
            <a:bodyPr wrap="square" lIns="121900" tIns="60933" rIns="121900" bIns="60933" anchor="t" anchorCtr="0">
              <a:noAutofit/>
            </a:bodyPr>
            <a:lstStyle/>
            <a:p>
              <a:pPr algn="r">
                <a:buSzPct val="25000"/>
              </a:pPr>
              <a:r>
                <a:rPr lang="en-US" altLang="ko-KR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Zero-Downtime Deployment</a:t>
              </a:r>
              <a:br>
                <a:rPr lang="en-US" altLang="ko-KR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ko-KR" altLang="en-US" sz="16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무중단</a:t>
              </a:r>
              <a:r>
                <a:rPr lang="ko-KR" altLang="en-US" sz="16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배포 </a:t>
              </a:r>
              <a:endParaRPr lang="en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92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19935" y="3429000"/>
            <a:ext cx="6672063" cy="76808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179A9D"/>
              </a:buClr>
              <a:buSzPct val="25000"/>
              <a:buNone/>
            </a:pPr>
            <a:r>
              <a:rPr lang="en" sz="5333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5333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  <a:endParaRPr lang="en" sz="5333" b="1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5519935" y="4197085"/>
            <a:ext cx="6672063" cy="38404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179A9D"/>
              </a:buClr>
              <a:buSzPct val="25000"/>
              <a:buNone/>
            </a:pPr>
            <a:r>
              <a:rPr lang="ko-KR" altLang="en-US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개발과 운영을 효율적으로 하기 위한 방법론</a:t>
            </a:r>
            <a:endParaRPr lang="en" sz="1867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8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474700" y="114416"/>
            <a:ext cx="9622000" cy="88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b="1" dirty="0">
                <a:solidFill>
                  <a:srgbClr val="38D4CD"/>
                </a:solidFill>
              </a:rPr>
              <a:t>1. </a:t>
            </a:r>
            <a:r>
              <a:rPr lang="en-US" sz="3200" b="1" dirty="0">
                <a:solidFill>
                  <a:srgbClr val="38D4CD"/>
                </a:solidFill>
              </a:rPr>
              <a:t>DevOps </a:t>
            </a:r>
            <a:r>
              <a:rPr lang="ko-KR" altLang="en-US" sz="3200" b="1" dirty="0">
                <a:solidFill>
                  <a:srgbClr val="38D4CD"/>
                </a:solidFill>
              </a:rPr>
              <a:t>란</a:t>
            </a:r>
            <a:endParaRPr lang="en" sz="3200" b="1" dirty="0">
              <a:solidFill>
                <a:srgbClr val="38D4CD"/>
              </a:solidFill>
            </a:endParaRPr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47C727D0-2A81-4AB4-893B-66833B4DF668}"/>
              </a:ext>
            </a:extLst>
          </p:cNvPr>
          <p:cNvSpPr/>
          <p:nvPr/>
        </p:nvSpPr>
        <p:spPr>
          <a:xfrm>
            <a:off x="2629441" y="938195"/>
            <a:ext cx="2736000" cy="9600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59">
            <a:extLst>
              <a:ext uri="{FF2B5EF4-FFF2-40B4-BE49-F238E27FC236}">
                <a16:creationId xmlns:a16="http://schemas.microsoft.com/office/drawing/2014/main" id="{65E7C608-6411-4F1D-BB21-4235B04348EF}"/>
              </a:ext>
            </a:extLst>
          </p:cNvPr>
          <p:cNvSpPr/>
          <p:nvPr/>
        </p:nvSpPr>
        <p:spPr>
          <a:xfrm>
            <a:off x="5365441" y="938196"/>
            <a:ext cx="6047999" cy="96000"/>
          </a:xfrm>
          <a:prstGeom prst="rect">
            <a:avLst/>
          </a:prstGeom>
          <a:solidFill>
            <a:srgbClr val="179A9D">
              <a:alpha val="29803"/>
            </a:srgbClr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88">
            <a:extLst>
              <a:ext uri="{FF2B5EF4-FFF2-40B4-BE49-F238E27FC236}">
                <a16:creationId xmlns:a16="http://schemas.microsoft.com/office/drawing/2014/main" id="{C9348B2D-4CF9-4570-865D-AE458F6F3A87}"/>
              </a:ext>
            </a:extLst>
          </p:cNvPr>
          <p:cNvSpPr txBox="1"/>
          <p:nvPr/>
        </p:nvSpPr>
        <p:spPr>
          <a:xfrm>
            <a:off x="2251063" y="1460812"/>
            <a:ext cx="9845637" cy="4619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:: Development (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Operations (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운영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의 합성어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소프트웨어 개발자들과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종사자들 사이에서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의사 소통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협업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융합을 강조한 소프트웨어 개발 방법론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소프트웨어 개발과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운영 간의 상호 의존관계에 대한 산물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3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62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474700" y="114416"/>
            <a:ext cx="9622000" cy="88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b="1" dirty="0">
                <a:solidFill>
                  <a:srgbClr val="38D4CD"/>
                </a:solidFill>
              </a:rPr>
              <a:t>1. </a:t>
            </a:r>
            <a:r>
              <a:rPr lang="en-US" sz="3200" b="1" dirty="0">
                <a:solidFill>
                  <a:srgbClr val="38D4CD"/>
                </a:solidFill>
              </a:rPr>
              <a:t>DevOps </a:t>
            </a:r>
            <a:r>
              <a:rPr lang="ko-KR" altLang="en-US" sz="3200" b="1" dirty="0">
                <a:solidFill>
                  <a:srgbClr val="38D4CD"/>
                </a:solidFill>
              </a:rPr>
              <a:t>란</a:t>
            </a:r>
            <a:endParaRPr lang="en" sz="3200" b="1" dirty="0">
              <a:solidFill>
                <a:srgbClr val="38D4CD"/>
              </a:solidFill>
            </a:endParaRPr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47C727D0-2A81-4AB4-893B-66833B4DF668}"/>
              </a:ext>
            </a:extLst>
          </p:cNvPr>
          <p:cNvSpPr/>
          <p:nvPr/>
        </p:nvSpPr>
        <p:spPr>
          <a:xfrm>
            <a:off x="2629441" y="938195"/>
            <a:ext cx="2736000" cy="9600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59">
            <a:extLst>
              <a:ext uri="{FF2B5EF4-FFF2-40B4-BE49-F238E27FC236}">
                <a16:creationId xmlns:a16="http://schemas.microsoft.com/office/drawing/2014/main" id="{65E7C608-6411-4F1D-BB21-4235B04348EF}"/>
              </a:ext>
            </a:extLst>
          </p:cNvPr>
          <p:cNvSpPr/>
          <p:nvPr/>
        </p:nvSpPr>
        <p:spPr>
          <a:xfrm>
            <a:off x="5365441" y="938196"/>
            <a:ext cx="6047999" cy="96000"/>
          </a:xfrm>
          <a:prstGeom prst="rect">
            <a:avLst/>
          </a:prstGeom>
          <a:solidFill>
            <a:srgbClr val="179A9D">
              <a:alpha val="29803"/>
            </a:srgbClr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A73F246-E2E2-4F2C-AF67-D8634E37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00" y="1538334"/>
            <a:ext cx="8775626" cy="47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19935" y="3429000"/>
            <a:ext cx="6672063" cy="768085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179A9D"/>
              </a:buClr>
              <a:buSzPct val="25000"/>
              <a:buNone/>
            </a:pPr>
            <a:r>
              <a:rPr lang="en" sz="5333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5333" b="1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endParaRPr lang="en" sz="5333" b="1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5519935" y="4197085"/>
            <a:ext cx="6672063" cy="38404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179A9D"/>
              </a:buClr>
              <a:buSzPct val="25000"/>
              <a:buNone/>
            </a:pPr>
            <a:r>
              <a:rPr lang="en-US" altLang="ko-KR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Continuous Integration (</a:t>
            </a:r>
            <a:r>
              <a:rPr lang="ko-KR" altLang="en-US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지속적 통합</a:t>
            </a:r>
            <a:r>
              <a:rPr lang="en-US" altLang="ko-KR" sz="1867" dirty="0">
                <a:solidFill>
                  <a:srgbClr val="179A9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" sz="1867" dirty="0">
              <a:solidFill>
                <a:srgbClr val="179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07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474700" y="114416"/>
            <a:ext cx="9622000" cy="888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b="1" dirty="0">
                <a:solidFill>
                  <a:srgbClr val="38D4CD"/>
                </a:solidFill>
              </a:rPr>
              <a:t>2. </a:t>
            </a:r>
            <a:r>
              <a:rPr lang="en-US" sz="3200" b="1" dirty="0">
                <a:solidFill>
                  <a:srgbClr val="38D4CD"/>
                </a:solidFill>
              </a:rPr>
              <a:t>CI (</a:t>
            </a:r>
            <a:r>
              <a:rPr lang="ko-KR" altLang="en-US" sz="3200" b="1" dirty="0">
                <a:solidFill>
                  <a:srgbClr val="38D4CD"/>
                </a:solidFill>
              </a:rPr>
              <a:t>지속적 통합 </a:t>
            </a:r>
            <a:r>
              <a:rPr lang="en-US" altLang="ko-KR" sz="3200" b="1" dirty="0">
                <a:solidFill>
                  <a:srgbClr val="38D4CD"/>
                </a:solidFill>
              </a:rPr>
              <a:t>: </a:t>
            </a:r>
            <a:r>
              <a:rPr lang="en-US" sz="3200" b="1" dirty="0">
                <a:solidFill>
                  <a:srgbClr val="38D4CD"/>
                </a:solidFill>
              </a:rPr>
              <a:t>Continuous Integration)</a:t>
            </a:r>
            <a:endParaRPr lang="en" sz="3200" b="1" dirty="0">
              <a:solidFill>
                <a:srgbClr val="38D4CD"/>
              </a:solidFill>
            </a:endParaRPr>
          </a:p>
        </p:txBody>
      </p:sp>
      <p:sp>
        <p:nvSpPr>
          <p:cNvPr id="11" name="Shape 858">
            <a:extLst>
              <a:ext uri="{FF2B5EF4-FFF2-40B4-BE49-F238E27FC236}">
                <a16:creationId xmlns:a16="http://schemas.microsoft.com/office/drawing/2014/main" id="{47C727D0-2A81-4AB4-893B-66833B4DF668}"/>
              </a:ext>
            </a:extLst>
          </p:cNvPr>
          <p:cNvSpPr/>
          <p:nvPr/>
        </p:nvSpPr>
        <p:spPr>
          <a:xfrm>
            <a:off x="2629441" y="938195"/>
            <a:ext cx="2736000" cy="9600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59">
            <a:extLst>
              <a:ext uri="{FF2B5EF4-FFF2-40B4-BE49-F238E27FC236}">
                <a16:creationId xmlns:a16="http://schemas.microsoft.com/office/drawing/2014/main" id="{65E7C608-6411-4F1D-BB21-4235B04348EF}"/>
              </a:ext>
            </a:extLst>
          </p:cNvPr>
          <p:cNvSpPr/>
          <p:nvPr/>
        </p:nvSpPr>
        <p:spPr>
          <a:xfrm>
            <a:off x="5365441" y="938196"/>
            <a:ext cx="6047999" cy="96000"/>
          </a:xfrm>
          <a:prstGeom prst="rect">
            <a:avLst/>
          </a:prstGeom>
          <a:solidFill>
            <a:srgbClr val="179A9D">
              <a:alpha val="29803"/>
            </a:srgbClr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8">
            <a:extLst>
              <a:ext uri="{FF2B5EF4-FFF2-40B4-BE49-F238E27FC236}">
                <a16:creationId xmlns:a16="http://schemas.microsoft.com/office/drawing/2014/main" id="{E350A00E-43BA-453D-90C9-9C19E2986CC1}"/>
              </a:ext>
            </a:extLst>
          </p:cNvPr>
          <p:cNvSpPr txBox="1"/>
          <p:nvPr/>
        </p:nvSpPr>
        <p:spPr>
          <a:xfrm>
            <a:off x="2251063" y="1460812"/>
            <a:ext cx="9845637" cy="4619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Integration : Build, Test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를 실시하는 프로세스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altLang="ko-KR" sz="3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ct val="25000"/>
            </a:pPr>
            <a:r>
              <a:rPr lang="en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즉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, CI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는 지속적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 &amp;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자동적으로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Build, Test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를 하는 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</a:b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프로세스 체계를 의미한다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.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</a:b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</a:br>
            <a:endParaRPr lang="en-US" altLang="ko-KR" sz="3000" dirty="0">
              <a:solidFill>
                <a:srgbClr val="3F3F3F"/>
              </a:solidFill>
              <a:latin typeface="Arial"/>
              <a:ea typeface="Arial"/>
              <a:cs typeface="Arial"/>
              <a:sym typeface="Wingdings" panose="05000000000000000000" pitchFamily="2" charset="2"/>
            </a:endParaRPr>
          </a:p>
          <a:p>
            <a:pPr>
              <a:buSzPct val="25000"/>
            </a:pPr>
            <a:r>
              <a:rPr lang="en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다양한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CI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툴 존재 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Jenkins, Travis, TeamCity, Ansible, … </a:t>
            </a:r>
            <a:r>
              <a:rPr lang="ko-KR" altLang="en-US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등등</a:t>
            </a:r>
            <a: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altLang="ko-KR" sz="3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3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여기선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Jenkins </a:t>
            </a:r>
            <a:r>
              <a:rPr lang="ko-KR" alt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를 사용 </a:t>
            </a:r>
            <a:r>
              <a:rPr lang="en-US" altLang="ko-KR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!</a:t>
            </a:r>
            <a:endParaRPr lang="en" sz="30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63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1EC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315</Words>
  <Application>Microsoft Office PowerPoint</Application>
  <PresentationFormat>와이드스크린</PresentationFormat>
  <Paragraphs>62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DevOps 를 지향하는 배포 (CI &amp; CD &amp; ZDD)</vt:lpstr>
      <vt:lpstr>스스로 항상 궁금했던 것들 …</vt:lpstr>
      <vt:lpstr>스스로 항상 궁금했던 것들 …</vt:lpstr>
      <vt:lpstr>PowerPoint 프레젠테이션</vt:lpstr>
      <vt:lpstr>PowerPoint 프레젠테이션</vt:lpstr>
      <vt:lpstr>1. DevOps 란</vt:lpstr>
      <vt:lpstr>1. DevOps 란</vt:lpstr>
      <vt:lpstr>PowerPoint 프레젠테이션</vt:lpstr>
      <vt:lpstr>2. CI (지속적 통합 : Continuous Integration)</vt:lpstr>
      <vt:lpstr>2. CI (지속적 통합 : Continuous Integration)</vt:lpstr>
      <vt:lpstr>PowerPoint 프레젠테이션</vt:lpstr>
      <vt:lpstr>3. CD (지속적 배포 : Continuous Deployment)</vt:lpstr>
      <vt:lpstr>3. CD (지속적 배포 : Continuous Deployment)</vt:lpstr>
      <vt:lpstr>PowerPoint 프레젠테이션</vt:lpstr>
      <vt:lpstr>4. ZDD (무중단 배포 : Zero-Downtime Deployment)</vt:lpstr>
      <vt:lpstr>4. ZDD (무중단 배포 : Zero-Downtime Deployment)</vt:lpstr>
      <vt:lpstr>참조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를 지향하는 배포 (CI &amp; CD)</dc:title>
  <dc:creator>Jung ByeongGil</dc:creator>
  <cp:lastModifiedBy>Jung ByeongGil</cp:lastModifiedBy>
  <cp:revision>96</cp:revision>
  <dcterms:created xsi:type="dcterms:W3CDTF">2018-10-29T14:00:45Z</dcterms:created>
  <dcterms:modified xsi:type="dcterms:W3CDTF">2018-10-31T08:25:38Z</dcterms:modified>
</cp:coreProperties>
</file>