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F7620-E693-6B2E-5177-B95AE9A2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D900A-C510-A3EF-AC08-AB883AD03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06B3B-9C95-73BF-24AB-322E9502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1AF24-1DCD-F4CB-EF28-0D5C5D7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035A3-1010-2535-C1C2-EB698417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96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F1104-F0E1-37E9-ADD1-2F06DB93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11B083-CE2E-C66B-DB91-36E2511DD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8CF1A-B775-2D22-F112-55DB0DB6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EF1EB-4056-2D72-30D5-7C2CA502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40021-2ECE-2A11-212D-2149AEF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09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EF9A8-32FD-0A04-2A58-8B0AD710A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9FF64-2061-F2B3-1741-B8C2D053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6A4B1-7778-0DF7-BE4A-AD00FC5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EC25A-81A0-D97B-A49A-8C46D87C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DB72D8-0A4A-E5A3-5130-BD2F535B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6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941B-A7B8-79B1-DFAE-0448210D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808A8-8F6C-348C-7F7C-1505150B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630B4C-78EE-AF73-9578-13BDA4CB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6521E-46E9-2F98-5CD0-5C3A5CDD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5E03C-6F15-B4DC-F00F-DB487F14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02A3B-E198-5A6A-8A42-EC3DE2C1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503E2-8A65-AE73-144B-F2F1E4BF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9223A-8A06-8212-3C2B-3462B8D7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DE05-BC74-E50C-23B9-BCB485B7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CA8DF-23A6-68AB-2AFB-7FE0B563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2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C41F0-ADD4-6B93-EC43-C2E37255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570E0-6874-09A3-0356-AA1C1085E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018775-A159-C15D-156E-A957BF95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43BDB-1510-67AE-C925-4BE767B7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E21979-6789-B54A-73CF-F273969B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5BBB12-4B68-646C-30D9-98F854E1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28E8D-617D-7D92-E74D-DC1434F9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38698-3818-3507-48B0-C781F655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88187-A382-E439-08E8-346A3637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754225-9951-59CE-7596-B7D087F5E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28EB00-2603-3C4B-7751-093B8626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CB41CE-A72E-B207-14BD-01D903F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E38A7E-FC41-1C4D-9AB8-50604B4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2C9BA1-8479-5D0F-09CB-207541F6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1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59C51-7269-C6F1-0F80-0312BF5C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E0175B-BD6E-49D5-4F00-B8657F13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799744-3082-7684-CC1E-D1D9C7F0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123710-FF15-09D9-9267-0DDC001D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1A90E1-E324-E882-807A-54CAE76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E04839-CA34-64B6-7601-DE8986D6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07244D-16B4-F559-4E15-82A0187D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96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4D2D6-59D5-F065-D34F-77221931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4AAA2-DBC9-CAFF-EF35-327C8B79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12E404-5F15-8C29-479A-6EFC23C9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0CA72-5741-AA53-F32C-F26E96F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945CE-C503-9007-39FA-905936EC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E28CF-0997-B77B-C506-203CA5A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456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84EC4-329D-7C64-3A24-578898C4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EA7ED9-50C6-DB1F-2B82-69D780508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5C53E-0CC5-522F-20B7-EA4A2040A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75077D-CC89-1465-D3C5-54AA5C68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F86050-2CCA-80DB-7408-84D90E55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131FC-C99D-D4D0-1527-25C3E0FE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46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958A23-7F1E-D2CB-04B3-FCFE4AF3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506C5-5A6E-1B39-32BA-C98A78D7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0412A-8409-30B0-E05A-330578FE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2F2C-5176-4D5A-9998-0C16842922E7}" type="datetimeFigureOut">
              <a:rPr lang="es-CO" smtClean="0"/>
              <a:t>23/01/2024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12087-8273-4217-A3E9-E382B16F7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A9892-FF28-99E2-9BF7-1C2D55AE2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C3B6-9C99-4B7F-9ED0-BFAD4FF1F4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3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AB54B-249A-77A8-7460-872F0594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Depth </a:t>
            </a:r>
            <a:r>
              <a:rPr lang="es-CO" dirty="0" err="1"/>
              <a:t>Map</a:t>
            </a:r>
            <a:r>
              <a:rPr lang="es-CO" dirty="0"/>
              <a:t> </a:t>
            </a:r>
            <a:r>
              <a:rPr lang="es-CO" dirty="0" err="1"/>
              <a:t>Estimation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Microcontrollers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50879-2BA9-37CB-371A-8F816948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5829"/>
            <a:ext cx="9144000" cy="1655762"/>
          </a:xfrm>
        </p:spPr>
        <p:txBody>
          <a:bodyPr/>
          <a:lstStyle/>
          <a:p>
            <a:r>
              <a:rPr lang="es-CO" dirty="0"/>
              <a:t>Juan Felipe Jaramillo Hernández</a:t>
            </a:r>
          </a:p>
        </p:txBody>
      </p:sp>
    </p:spTree>
    <p:extLst>
      <p:ext uri="{BB962C8B-B14F-4D97-AF65-F5344CB8AC3E}">
        <p14:creationId xmlns:p14="http://schemas.microsoft.com/office/powerpoint/2010/main" val="414400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31A8-172B-8AB0-719B-28EA551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Adquisition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FCC92-9C05-DBD7-D6A3-4AE7227C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resolution</a:t>
            </a:r>
            <a:r>
              <a:rPr lang="es-CO" dirty="0"/>
              <a:t> :</a:t>
            </a:r>
          </a:p>
          <a:p>
            <a:pPr lvl="1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240x240</a:t>
            </a:r>
          </a:p>
          <a:p>
            <a:pPr lvl="1"/>
            <a:endParaRPr lang="es-CO" dirty="0"/>
          </a:p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codification</a:t>
            </a:r>
            <a:r>
              <a:rPr lang="es-CO" dirty="0"/>
              <a:t>:</a:t>
            </a:r>
          </a:p>
          <a:p>
            <a:pPr lvl="1"/>
            <a:r>
              <a:rPr lang="es-CO" dirty="0">
                <a:solidFill>
                  <a:schemeClr val="accent1"/>
                </a:solidFill>
              </a:rPr>
              <a:t>JPEG</a:t>
            </a:r>
            <a:r>
              <a:rPr lang="es-CO" dirty="0"/>
              <a:t> -&gt; </a:t>
            </a:r>
            <a:r>
              <a:rPr lang="es-CO" dirty="0" err="1"/>
              <a:t>Conversion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RGB</a:t>
            </a:r>
          </a:p>
          <a:p>
            <a:pPr lvl="1"/>
            <a:endParaRPr lang="es-CO" dirty="0"/>
          </a:p>
          <a:p>
            <a:r>
              <a:rPr lang="es-CO" dirty="0"/>
              <a:t>Data </a:t>
            </a:r>
            <a:r>
              <a:rPr lang="es-CO" dirty="0" err="1"/>
              <a:t>structure</a:t>
            </a:r>
            <a:r>
              <a:rPr lang="es-CO" dirty="0"/>
              <a:t>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F8FBF5-EB82-3A40-A8F6-B9F10828D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34"/>
          <a:stretch/>
        </p:blipFill>
        <p:spPr>
          <a:xfrm>
            <a:off x="6096000" y="1972310"/>
            <a:ext cx="3903677" cy="29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31A8-172B-8AB0-719B-28EA551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Adquisition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FCC92-9C05-DBD7-D6A3-4AE7227C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resolution</a:t>
            </a:r>
            <a:r>
              <a:rPr lang="es-CO" dirty="0"/>
              <a:t>:</a:t>
            </a:r>
          </a:p>
          <a:p>
            <a:pPr lvl="1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240x240</a:t>
            </a:r>
          </a:p>
          <a:p>
            <a:pPr lvl="1"/>
            <a:endParaRPr lang="es-CO" dirty="0"/>
          </a:p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codification</a:t>
            </a:r>
            <a:r>
              <a:rPr lang="es-CO" dirty="0"/>
              <a:t> :</a:t>
            </a:r>
          </a:p>
          <a:p>
            <a:pPr lvl="1"/>
            <a:r>
              <a:rPr lang="es-CO" dirty="0">
                <a:solidFill>
                  <a:srgbClr val="0070C0"/>
                </a:solidFill>
              </a:rPr>
              <a:t>JPEG</a:t>
            </a:r>
            <a:r>
              <a:rPr lang="es-CO" dirty="0"/>
              <a:t> -&gt; Conversión a </a:t>
            </a:r>
            <a:r>
              <a:rPr lang="es-CO" dirty="0">
                <a:solidFill>
                  <a:srgbClr val="FF0000"/>
                </a:solidFill>
              </a:rPr>
              <a:t>RGB</a:t>
            </a:r>
          </a:p>
          <a:p>
            <a:pPr lvl="1"/>
            <a:endParaRPr lang="es-CO" dirty="0"/>
          </a:p>
          <a:p>
            <a:r>
              <a:rPr lang="es-CO" dirty="0"/>
              <a:t>Data </a:t>
            </a:r>
            <a:r>
              <a:rPr lang="es-CO" dirty="0" err="1"/>
              <a:t>structure</a:t>
            </a:r>
            <a:r>
              <a:rPr lang="es-CO" dirty="0"/>
              <a:t> :</a:t>
            </a:r>
          </a:p>
          <a:p>
            <a:pPr lvl="1"/>
            <a:r>
              <a:rPr lang="en-US" dirty="0"/>
              <a:t>Hosting the Image in </a:t>
            </a:r>
            <a:r>
              <a:rPr lang="es-CO" dirty="0">
                <a:solidFill>
                  <a:srgbClr val="00B050"/>
                </a:solidFill>
              </a:rPr>
              <a:t>PSRAM</a:t>
            </a:r>
            <a:r>
              <a:rPr lang="es-CO" dirty="0"/>
              <a:t> (Pseudo </a:t>
            </a:r>
            <a:r>
              <a:rPr lang="es-CO" dirty="0" err="1"/>
              <a:t>Static</a:t>
            </a:r>
            <a:r>
              <a:rPr lang="es-CO" dirty="0"/>
              <a:t> RAM)</a:t>
            </a:r>
          </a:p>
        </p:txBody>
      </p:sp>
    </p:spTree>
    <p:extLst>
      <p:ext uri="{BB962C8B-B14F-4D97-AF65-F5344CB8AC3E}">
        <p14:creationId xmlns:p14="http://schemas.microsoft.com/office/powerpoint/2010/main" val="153724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418B-B1CF-3FB1-19C2-73955F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r>
              <a:rPr lang="es-ES" dirty="0"/>
              <a:t> and </a:t>
            </a:r>
            <a:r>
              <a:rPr lang="es-ES" dirty="0" err="1"/>
              <a:t>Inference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A2519-DAE1-ED30-988A-2901CB00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Model</a:t>
            </a:r>
            <a:r>
              <a:rPr lang="es-ES" dirty="0"/>
              <a:t> Training</a:t>
            </a:r>
          </a:p>
          <a:p>
            <a:pPr lvl="1"/>
            <a:r>
              <a:rPr lang="en-US" dirty="0"/>
              <a:t>Integration with TensorFlow Lite for Microcontrollers</a:t>
            </a:r>
          </a:p>
          <a:p>
            <a:pPr lvl="1"/>
            <a:r>
              <a:rPr lang="en-US" dirty="0"/>
              <a:t>Input and Output Structure of the Embedded Model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474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418B-B1CF-3FB1-19C2-73955F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r>
              <a:rPr lang="es-ES" dirty="0"/>
              <a:t> and </a:t>
            </a:r>
            <a:r>
              <a:rPr lang="es-ES" dirty="0" err="1"/>
              <a:t>Inference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A2519-DAE1-ED30-988A-2901CB00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Model</a:t>
            </a:r>
            <a:r>
              <a:rPr lang="es-ES" dirty="0"/>
              <a:t> Training</a:t>
            </a:r>
            <a:r>
              <a:rPr lang="es-CO" dirty="0"/>
              <a:t>:</a:t>
            </a:r>
          </a:p>
          <a:p>
            <a:pPr lvl="2"/>
            <a:r>
              <a:rPr lang="es-CO" dirty="0"/>
              <a:t>200 </a:t>
            </a:r>
            <a:r>
              <a:rPr lang="es-CO" dirty="0" err="1"/>
              <a:t>epochs</a:t>
            </a:r>
            <a:r>
              <a:rPr lang="es-CO" dirty="0"/>
              <a:t> ≈ 8 training </a:t>
            </a:r>
            <a:r>
              <a:rPr lang="es-CO" dirty="0" err="1"/>
              <a:t>hours</a:t>
            </a:r>
            <a:r>
              <a:rPr lang="es-CO" dirty="0"/>
              <a:t> aprox.</a:t>
            </a:r>
          </a:p>
          <a:p>
            <a:pPr lvl="2"/>
            <a:r>
              <a:rPr lang="es-CO" dirty="0" err="1"/>
              <a:t>Number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parameters</a:t>
            </a:r>
            <a:r>
              <a:rPr lang="es-CO" dirty="0"/>
              <a:t>: 116,000 -&gt; </a:t>
            </a:r>
            <a:r>
              <a:rPr lang="es-CO" dirty="0">
                <a:solidFill>
                  <a:srgbClr val="00B050"/>
                </a:solidFill>
              </a:rPr>
              <a:t>79,000</a:t>
            </a:r>
          </a:p>
          <a:p>
            <a:pPr lvl="2"/>
            <a:r>
              <a:rPr lang="es-CO" dirty="0" err="1"/>
              <a:t>Three</a:t>
            </a:r>
            <a:r>
              <a:rPr lang="es-CO" dirty="0"/>
              <a:t> </a:t>
            </a:r>
            <a:r>
              <a:rPr lang="es-CO" dirty="0" err="1"/>
              <a:t>loss</a:t>
            </a:r>
            <a:r>
              <a:rPr lang="es-CO" dirty="0"/>
              <a:t> </a:t>
            </a:r>
            <a:r>
              <a:rPr lang="es-CO" dirty="0" err="1"/>
              <a:t>functions</a:t>
            </a:r>
            <a:r>
              <a:rPr lang="es-CO" dirty="0"/>
              <a:t>: </a:t>
            </a:r>
            <a:r>
              <a:rPr lang="es-CO" dirty="0">
                <a:solidFill>
                  <a:srgbClr val="92D050"/>
                </a:solidFill>
              </a:rPr>
              <a:t>MSE</a:t>
            </a:r>
            <a:r>
              <a:rPr lang="es-CO" dirty="0"/>
              <a:t>, </a:t>
            </a:r>
            <a:r>
              <a:rPr lang="es-CO" dirty="0">
                <a:solidFill>
                  <a:srgbClr val="FF0000"/>
                </a:solidFill>
              </a:rPr>
              <a:t>BCE</a:t>
            </a:r>
            <a:r>
              <a:rPr lang="es-CO" dirty="0"/>
              <a:t>, </a:t>
            </a:r>
            <a:r>
              <a:rPr lang="es-CO" dirty="0">
                <a:solidFill>
                  <a:srgbClr val="00B0F0"/>
                </a:solidFill>
              </a:rPr>
              <a:t>Perceptual</a:t>
            </a:r>
          </a:p>
          <a:p>
            <a:pPr lvl="2"/>
            <a:r>
              <a:rPr lang="en-US" dirty="0"/>
              <a:t>Preprocessing Layers</a:t>
            </a:r>
            <a:r>
              <a:rPr lang="es-CO" dirty="0"/>
              <a:t>: </a:t>
            </a:r>
            <a:r>
              <a:rPr lang="es-CO" dirty="0" err="1">
                <a:solidFill>
                  <a:schemeClr val="accent2">
                    <a:lumMod val="75000"/>
                  </a:schemeClr>
                </a:solidFill>
              </a:rPr>
              <a:t>subsampling</a:t>
            </a:r>
            <a:r>
              <a:rPr lang="es-CO" dirty="0"/>
              <a:t> y </a:t>
            </a:r>
            <a:r>
              <a:rPr lang="es-CO" dirty="0" err="1">
                <a:solidFill>
                  <a:srgbClr val="FFC000"/>
                </a:solidFill>
              </a:rPr>
              <a:t>normalization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[-1, 1]</a:t>
            </a:r>
          </a:p>
          <a:p>
            <a:pPr lvl="2"/>
            <a:endParaRPr lang="es-CO" dirty="0"/>
          </a:p>
          <a:p>
            <a:pPr lvl="1"/>
            <a:r>
              <a:rPr lang="en-US" dirty="0"/>
              <a:t>Integration with TensorFlow Lite for Microcontrollers</a:t>
            </a:r>
            <a:r>
              <a:rPr lang="es-CO" dirty="0"/>
              <a:t>:</a:t>
            </a:r>
          </a:p>
          <a:p>
            <a:pPr lvl="2"/>
            <a:r>
              <a:rPr lang="es-CO" dirty="0">
                <a:solidFill>
                  <a:srgbClr val="0070C0"/>
                </a:solidFill>
              </a:rPr>
              <a:t>8-Bit </a:t>
            </a:r>
            <a:r>
              <a:rPr lang="es-ES" dirty="0" err="1"/>
              <a:t>Integer</a:t>
            </a:r>
            <a:r>
              <a:rPr lang="es-ES" dirty="0"/>
              <a:t> </a:t>
            </a:r>
            <a:r>
              <a:rPr lang="es-ES" dirty="0" err="1"/>
              <a:t>Quantization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/>
              <a:t>-&gt; </a:t>
            </a:r>
            <a:r>
              <a:rPr lang="es-ES" dirty="0"/>
              <a:t>Representative </a:t>
            </a:r>
            <a:r>
              <a:rPr lang="es-ES" dirty="0" err="1"/>
              <a:t>Dataset</a:t>
            </a:r>
            <a:r>
              <a:rPr lang="es-ES" dirty="0"/>
              <a:t> </a:t>
            </a:r>
          </a:p>
          <a:p>
            <a:pPr lvl="2"/>
            <a:r>
              <a:rPr lang="es-CO" dirty="0" err="1"/>
              <a:t>Area</a:t>
            </a:r>
            <a:r>
              <a:rPr lang="es-CO" dirty="0"/>
              <a:t> </a:t>
            </a:r>
            <a:r>
              <a:rPr lang="es-CO" dirty="0" err="1"/>
              <a:t>size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model</a:t>
            </a:r>
            <a:r>
              <a:rPr lang="es-CO" dirty="0"/>
              <a:t>: </a:t>
            </a:r>
            <a:r>
              <a:rPr lang="es-CO" dirty="0">
                <a:solidFill>
                  <a:srgbClr val="00B050"/>
                </a:solidFill>
              </a:rPr>
              <a:t>3465 * 1024</a:t>
            </a:r>
            <a:r>
              <a:rPr lang="es-CO" dirty="0"/>
              <a:t> ≈ 3.5 MB (PSRAM)</a:t>
            </a:r>
          </a:p>
          <a:p>
            <a:pPr lvl="2"/>
            <a:endParaRPr lang="es-CO" dirty="0"/>
          </a:p>
          <a:p>
            <a:pPr lvl="1"/>
            <a:r>
              <a:rPr lang="en-US" dirty="0"/>
              <a:t>Input and Output Structure of the Embedded Model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379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8418B-B1CF-3FB1-19C2-73955F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Transmision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A2519-DAE1-ED30-988A-2901CB00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Frame and Depth Map Encoding </a:t>
            </a:r>
            <a:r>
              <a:rPr lang="es-CO" dirty="0"/>
              <a:t>:</a:t>
            </a:r>
          </a:p>
          <a:p>
            <a:pPr lvl="2"/>
            <a:r>
              <a:rPr lang="es-CO" dirty="0"/>
              <a:t>JPEG </a:t>
            </a:r>
            <a:r>
              <a:rPr lang="es-CO" dirty="0" err="1"/>
              <a:t>codification</a:t>
            </a:r>
            <a:r>
              <a:rPr lang="es-CO" dirty="0"/>
              <a:t> -&gt; (</a:t>
            </a:r>
            <a:r>
              <a:rPr lang="es-ES" dirty="0" err="1"/>
              <a:t>Significant</a:t>
            </a:r>
            <a:r>
              <a:rPr lang="es-ES" dirty="0"/>
              <a:t> </a:t>
            </a:r>
            <a:r>
              <a:rPr lang="es-ES" dirty="0" err="1"/>
              <a:t>Effort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CO" dirty="0"/>
              <a:t>)</a:t>
            </a:r>
          </a:p>
          <a:p>
            <a:pPr lvl="2"/>
            <a:r>
              <a:rPr lang="es-CO" dirty="0" err="1"/>
              <a:t>Conversion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Bytes </a:t>
            </a:r>
            <a:r>
              <a:rPr lang="es-CO" dirty="0" err="1"/>
              <a:t>to</a:t>
            </a:r>
            <a:r>
              <a:rPr lang="es-CO" dirty="0"/>
              <a:t> HEX:</a:t>
            </a:r>
          </a:p>
          <a:p>
            <a:pPr lvl="3"/>
            <a:r>
              <a:rPr lang="es-CO" dirty="0" err="1"/>
              <a:t>Message</a:t>
            </a:r>
            <a:r>
              <a:rPr lang="es-CO" dirty="0"/>
              <a:t>: “</a:t>
            </a:r>
            <a:r>
              <a:rPr lang="es-CO" dirty="0" err="1">
                <a:solidFill>
                  <a:schemeClr val="accent1"/>
                </a:solidFill>
              </a:rPr>
              <a:t>Image-Format</a:t>
            </a:r>
            <a:r>
              <a:rPr lang="es-CO" dirty="0"/>
              <a:t>={</a:t>
            </a:r>
            <a:r>
              <a:rPr lang="es-CO" dirty="0">
                <a:solidFill>
                  <a:schemeClr val="accent6"/>
                </a:solidFill>
              </a:rPr>
              <a:t>gray/</a:t>
            </a:r>
            <a:r>
              <a:rPr lang="es-CO" dirty="0" err="1">
                <a:solidFill>
                  <a:schemeClr val="accent6"/>
                </a:solidFill>
              </a:rPr>
              <a:t>rgb</a:t>
            </a:r>
            <a:r>
              <a:rPr lang="es-CO" dirty="0"/>
              <a:t>}\</a:t>
            </a:r>
            <a:r>
              <a:rPr lang="es-CO" dirty="0" err="1">
                <a:solidFill>
                  <a:schemeClr val="accent1"/>
                </a:solidFill>
              </a:rPr>
              <a:t>Image-Size</a:t>
            </a:r>
            <a:r>
              <a:rPr lang="es-CO" dirty="0"/>
              <a:t>={</a:t>
            </a:r>
            <a:r>
              <a:rPr lang="es-CO" dirty="0" err="1">
                <a:solidFill>
                  <a:schemeClr val="accent6"/>
                </a:solidFill>
              </a:rPr>
              <a:t>width</a:t>
            </a:r>
            <a:r>
              <a:rPr lang="es-CO" dirty="0"/>
              <a:t>}\</a:t>
            </a:r>
            <a:r>
              <a:rPr lang="es-CO" dirty="0" err="1">
                <a:solidFill>
                  <a:schemeClr val="accent1"/>
                </a:solidFill>
              </a:rPr>
              <a:t>Image</a:t>
            </a:r>
            <a:r>
              <a:rPr lang="es-CO" dirty="0">
                <a:solidFill>
                  <a:schemeClr val="accent1"/>
                </a:solidFill>
              </a:rPr>
              <a:t>-Data</a:t>
            </a:r>
            <a:r>
              <a:rPr lang="es-CO" dirty="0"/>
              <a:t>={</a:t>
            </a:r>
            <a:r>
              <a:rPr lang="es-CO" dirty="0">
                <a:solidFill>
                  <a:srgbClr val="C00000"/>
                </a:solidFill>
              </a:rPr>
              <a:t>HEX</a:t>
            </a:r>
            <a:r>
              <a:rPr lang="es-CO" dirty="0"/>
              <a:t>(</a:t>
            </a:r>
            <a:r>
              <a:rPr lang="es-CO" dirty="0">
                <a:solidFill>
                  <a:schemeClr val="accent6"/>
                </a:solidFill>
              </a:rPr>
              <a:t>imagen</a:t>
            </a:r>
            <a:r>
              <a:rPr lang="es-CO" dirty="0"/>
              <a:t>)}”</a:t>
            </a:r>
          </a:p>
          <a:p>
            <a:pPr lvl="3"/>
            <a:endParaRPr lang="es-CO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Protocol</a:t>
            </a:r>
            <a:r>
              <a:rPr lang="es-CO" dirty="0"/>
              <a:t>:</a:t>
            </a:r>
          </a:p>
          <a:p>
            <a:pPr lvl="2"/>
            <a:r>
              <a:rPr lang="en-US" dirty="0"/>
              <a:t>Raspberry Pi as Server and Message Receiver</a:t>
            </a:r>
          </a:p>
          <a:p>
            <a:pPr marL="914400" lvl="2" indent="0">
              <a:buNone/>
            </a:pPr>
            <a:endParaRPr lang="es-CO" dirty="0"/>
          </a:p>
          <a:p>
            <a:pPr lvl="1"/>
            <a:r>
              <a:rPr lang="en-US" dirty="0"/>
              <a:t>Visualization on an HTML Page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05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1878B-9AA8-868B-A788-FE2AD2AD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Results</a:t>
            </a:r>
            <a:endParaRPr lang="es-CO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3DAF9A-58D1-064A-262A-B68DC0C17EEB}"/>
              </a:ext>
            </a:extLst>
          </p:cNvPr>
          <p:cNvGrpSpPr/>
          <p:nvPr/>
        </p:nvGrpSpPr>
        <p:grpSpPr>
          <a:xfrm>
            <a:off x="3729037" y="1329481"/>
            <a:ext cx="4733925" cy="5076977"/>
            <a:chOff x="4065907" y="977143"/>
            <a:chExt cx="4733925" cy="507697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D31278B-09D1-7871-B22C-B674338F4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8295" y="977143"/>
              <a:ext cx="4629150" cy="184785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72310CC-2211-2232-5262-D28E1A06A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633"/>
            <a:stretch/>
          </p:blipFill>
          <p:spPr>
            <a:xfrm>
              <a:off x="4065907" y="2935098"/>
              <a:ext cx="4733925" cy="152286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5DB1769-E866-104E-9BD7-582BFB42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276"/>
            <a:stretch/>
          </p:blipFill>
          <p:spPr>
            <a:xfrm>
              <a:off x="4065907" y="4568067"/>
              <a:ext cx="4648200" cy="1486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BDE5F-99CC-2586-BFC8-654702F7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Key </a:t>
            </a:r>
            <a:r>
              <a:rPr lang="es-CO" dirty="0" err="1"/>
              <a:t>items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7AC48-0408-32E5-F0BA-56900AFE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Problem</a:t>
            </a:r>
            <a:endParaRPr lang="es-CO" dirty="0"/>
          </a:p>
          <a:p>
            <a:r>
              <a:rPr lang="es-CO" dirty="0" err="1"/>
              <a:t>Design</a:t>
            </a:r>
            <a:r>
              <a:rPr lang="es-CO" dirty="0"/>
              <a:t> and </a:t>
            </a:r>
            <a:r>
              <a:rPr lang="es-CO" dirty="0" err="1"/>
              <a:t>implementation</a:t>
            </a:r>
            <a:endParaRPr lang="es-CO" dirty="0"/>
          </a:p>
          <a:p>
            <a:r>
              <a:rPr lang="es-CO" dirty="0" err="1"/>
              <a:t>Difficulties</a:t>
            </a:r>
            <a:endParaRPr lang="es-CO" dirty="0"/>
          </a:p>
          <a:p>
            <a:r>
              <a:rPr lang="es-CO" dirty="0" err="1"/>
              <a:t>Results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27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27104-AA68-D943-191C-AF30FE2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Depth </a:t>
            </a:r>
            <a:r>
              <a:rPr lang="es-CO" dirty="0" err="1"/>
              <a:t>Map</a:t>
            </a:r>
            <a:endParaRPr lang="es-CO" dirty="0"/>
          </a:p>
        </p:txBody>
      </p:sp>
      <p:pic>
        <p:nvPicPr>
          <p:cNvPr id="13" name="Imagen 12" descr="Una carretera con arboles a los lados&#10;&#10;Descripción generada automáticamente">
            <a:extLst>
              <a:ext uri="{FF2B5EF4-FFF2-40B4-BE49-F238E27FC236}">
                <a16:creationId xmlns:a16="http://schemas.microsoft.com/office/drawing/2014/main" id="{7ABCCC68-120C-341B-37EC-2E1BBC8E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8432" cy="1421628"/>
          </a:xfrm>
          <a:prstGeom prst="rect">
            <a:avLst/>
          </a:prstGeom>
        </p:spPr>
      </p:pic>
      <p:pic>
        <p:nvPicPr>
          <p:cNvPr id="15" name="Imagen 14" descr="Una carretera con arboles a los lados&#10;&#10;Descripción generada automáticamente">
            <a:extLst>
              <a:ext uri="{FF2B5EF4-FFF2-40B4-BE49-F238E27FC236}">
                <a16:creationId xmlns:a16="http://schemas.microsoft.com/office/drawing/2014/main" id="{EAD53ED4-D89B-6D3D-50DE-F44517BC5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68" y="1684550"/>
            <a:ext cx="4708432" cy="1421628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42E3308-6B56-3A9B-67DC-8AF7BB1B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2" y="3927528"/>
            <a:ext cx="7710836" cy="2328151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EF51D66-6A86-393B-15B0-416400EBB3E9}"/>
              </a:ext>
            </a:extLst>
          </p:cNvPr>
          <p:cNvCxnSpPr>
            <a:stCxn id="13" idx="3"/>
            <a:endCxn id="17" idx="0"/>
          </p:cNvCxnSpPr>
          <p:nvPr/>
        </p:nvCxnSpPr>
        <p:spPr>
          <a:xfrm>
            <a:off x="5546632" y="2401502"/>
            <a:ext cx="549368" cy="1526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2F1E2A8-BD40-AA26-082B-97B9204C88FB}"/>
              </a:ext>
            </a:extLst>
          </p:cNvPr>
          <p:cNvCxnSpPr>
            <a:stCxn id="15" idx="1"/>
          </p:cNvCxnSpPr>
          <p:nvPr/>
        </p:nvCxnSpPr>
        <p:spPr>
          <a:xfrm flipH="1">
            <a:off x="6096000" y="2395364"/>
            <a:ext cx="549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18DDBDD-8CBE-99B3-3FB4-0C2A1050C12C}"/>
              </a:ext>
            </a:extLst>
          </p:cNvPr>
          <p:cNvSpPr txBox="1"/>
          <p:nvPr/>
        </p:nvSpPr>
        <p:spPr>
          <a:xfrm>
            <a:off x="2945584" y="6627168"/>
            <a:ext cx="6300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Imágenes tomadas de Virtual KITTI </a:t>
            </a:r>
            <a:r>
              <a:rPr lang="es-CO" sz="900" dirty="0" err="1"/>
              <a:t>Dataset</a:t>
            </a:r>
            <a:r>
              <a:rPr lang="es-CO" sz="900" dirty="0"/>
              <a:t> https://europe.naverlabs.com/research/computer-vision/proxy-virtual-worlds-vkitti-1/</a:t>
            </a:r>
          </a:p>
        </p:txBody>
      </p:sp>
    </p:spTree>
    <p:extLst>
      <p:ext uri="{BB962C8B-B14F-4D97-AF65-F5344CB8AC3E}">
        <p14:creationId xmlns:p14="http://schemas.microsoft.com/office/powerpoint/2010/main" val="78955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a carretera con arboles a los lados&#10;&#10;Descripción generada automáticamente">
            <a:extLst>
              <a:ext uri="{FF2B5EF4-FFF2-40B4-BE49-F238E27FC236}">
                <a16:creationId xmlns:a16="http://schemas.microsoft.com/office/drawing/2014/main" id="{7ABCCC68-120C-341B-37EC-2E1BBC8E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49" y="1500285"/>
            <a:ext cx="5619902" cy="1696830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42E3308-6B56-3A9B-67DC-8AF7BB1BB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2" y="3927528"/>
            <a:ext cx="7710836" cy="232815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18DDBDD-8CBE-99B3-3FB4-0C2A1050C12C}"/>
              </a:ext>
            </a:extLst>
          </p:cNvPr>
          <p:cNvSpPr txBox="1"/>
          <p:nvPr/>
        </p:nvSpPr>
        <p:spPr>
          <a:xfrm>
            <a:off x="2945584" y="6627168"/>
            <a:ext cx="6300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Imágenes tomadas de Virtual KITTI </a:t>
            </a:r>
            <a:r>
              <a:rPr lang="es-CO" sz="900" dirty="0" err="1"/>
              <a:t>Dataset</a:t>
            </a:r>
            <a:r>
              <a:rPr lang="es-CO" sz="900" dirty="0"/>
              <a:t> https://europe.naverlabs.com/research/computer-vision/proxy-virtual-worlds-vkitti-1/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F2FBFEF-7C6A-7564-20B0-2859D21693A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6096000" y="3197115"/>
            <a:ext cx="0" cy="73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230DF8C7-B304-DB8F-748E-8AB46351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Depth </a:t>
            </a:r>
            <a:r>
              <a:rPr lang="es-CO" dirty="0" err="1"/>
              <a:t>Map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>
            <a:extLst>
              <a:ext uri="{FF2B5EF4-FFF2-40B4-BE49-F238E27FC236}">
                <a16:creationId xmlns:a16="http://schemas.microsoft.com/office/drawing/2014/main" id="{818DDBDD-8CBE-99B3-3FB4-0C2A1050C12C}"/>
              </a:ext>
            </a:extLst>
          </p:cNvPr>
          <p:cNvSpPr txBox="1"/>
          <p:nvPr/>
        </p:nvSpPr>
        <p:spPr>
          <a:xfrm>
            <a:off x="2945584" y="6627168"/>
            <a:ext cx="6300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Imágenes tomadas de Virtual KITTI </a:t>
            </a:r>
            <a:r>
              <a:rPr lang="es-CO" sz="900" dirty="0" err="1"/>
              <a:t>Dataset</a:t>
            </a:r>
            <a:r>
              <a:rPr lang="es-CO" sz="900" dirty="0"/>
              <a:t> https://europe.naverlabs.com/research/computer-vision/proxy-virtual-worlds-vkitti-1/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B78BB1-ACA8-1E78-2F40-CC65F052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9" y="1671638"/>
            <a:ext cx="4486275" cy="4495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FE8E6D-3768-EF6B-4111-00261D3B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17" y="1652588"/>
            <a:ext cx="4495800" cy="45339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6A57336-CE35-35F9-0FC9-2BE9B393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Depth </a:t>
            </a:r>
            <a:r>
              <a:rPr lang="es-CO" dirty="0" err="1"/>
              <a:t>Map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601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27104-AA68-D943-191C-AF30FE2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Pyramidal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Extraction</a:t>
            </a:r>
            <a:r>
              <a:rPr lang="es-ES" dirty="0"/>
              <a:t> Network</a:t>
            </a:r>
            <a:endParaRPr lang="es-CO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B2C93C03-AE4F-1076-21F4-23FFBE55F321}"/>
              </a:ext>
            </a:extLst>
          </p:cNvPr>
          <p:cNvGrpSpPr/>
          <p:nvPr/>
        </p:nvGrpSpPr>
        <p:grpSpPr>
          <a:xfrm>
            <a:off x="2216394" y="2411350"/>
            <a:ext cx="7759211" cy="2035299"/>
            <a:chOff x="2063691" y="2749496"/>
            <a:chExt cx="7759211" cy="203529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1C0B1BA-ADBA-F1D2-3C0B-E45A27AB0C0E}"/>
                </a:ext>
              </a:extLst>
            </p:cNvPr>
            <p:cNvSpPr/>
            <p:nvPr/>
          </p:nvSpPr>
          <p:spPr>
            <a:xfrm>
              <a:off x="2063691" y="2749496"/>
              <a:ext cx="335560" cy="95419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3AE7279-F8A4-06D7-03DE-644ABD4CD0DA}"/>
                </a:ext>
              </a:extLst>
            </p:cNvPr>
            <p:cNvSpPr/>
            <p:nvPr/>
          </p:nvSpPr>
          <p:spPr>
            <a:xfrm>
              <a:off x="2572938" y="2749496"/>
              <a:ext cx="335561" cy="9541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1E9014E-ABBD-C1F0-CAA3-C3C55283247B}"/>
                </a:ext>
              </a:extLst>
            </p:cNvPr>
            <p:cNvSpPr/>
            <p:nvPr/>
          </p:nvSpPr>
          <p:spPr>
            <a:xfrm>
              <a:off x="3063743" y="2909958"/>
              <a:ext cx="335561" cy="65219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0EC375C-B56F-0CEE-46CF-D84B714C62DC}"/>
                </a:ext>
              </a:extLst>
            </p:cNvPr>
            <p:cNvSpPr/>
            <p:nvPr/>
          </p:nvSpPr>
          <p:spPr>
            <a:xfrm>
              <a:off x="3568739" y="2909958"/>
              <a:ext cx="335561" cy="6521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5684F2A-D982-47B4-C0AE-CE21AAB81F55}"/>
                </a:ext>
              </a:extLst>
            </p:cNvPr>
            <p:cNvSpPr/>
            <p:nvPr/>
          </p:nvSpPr>
          <p:spPr>
            <a:xfrm>
              <a:off x="4082820" y="3006431"/>
              <a:ext cx="335561" cy="42569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9FD34B8-DC2B-5843-6466-46B667CF0B3A}"/>
                </a:ext>
              </a:extLst>
            </p:cNvPr>
            <p:cNvSpPr/>
            <p:nvPr/>
          </p:nvSpPr>
          <p:spPr>
            <a:xfrm>
              <a:off x="4629817" y="3013748"/>
              <a:ext cx="335561" cy="42569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AA04C2D-CDD9-3EB7-319F-E19ED34F6937}"/>
                </a:ext>
              </a:extLst>
            </p:cNvPr>
            <p:cNvSpPr/>
            <p:nvPr/>
          </p:nvSpPr>
          <p:spPr>
            <a:xfrm>
              <a:off x="5152112" y="3006431"/>
              <a:ext cx="335561" cy="42569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A354E07-FBE2-AED4-8D22-E4A47F1B6E59}"/>
                </a:ext>
              </a:extLst>
            </p:cNvPr>
            <p:cNvSpPr/>
            <p:nvPr/>
          </p:nvSpPr>
          <p:spPr>
            <a:xfrm>
              <a:off x="5668390" y="2909958"/>
              <a:ext cx="335561" cy="65219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D7AD443-51BC-E058-650F-5D342B584572}"/>
                </a:ext>
              </a:extLst>
            </p:cNvPr>
            <p:cNvSpPr/>
            <p:nvPr/>
          </p:nvSpPr>
          <p:spPr>
            <a:xfrm>
              <a:off x="6142887" y="3578930"/>
              <a:ext cx="226503" cy="23489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87011EC-6292-BB9E-42E6-D1C3C240E813}"/>
                </a:ext>
              </a:extLst>
            </p:cNvPr>
            <p:cNvSpPr/>
            <p:nvPr/>
          </p:nvSpPr>
          <p:spPr>
            <a:xfrm>
              <a:off x="6560387" y="3370278"/>
              <a:ext cx="335561" cy="6521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A1E5DB1-49EC-7114-5AEF-E887F3FB2B94}"/>
                </a:ext>
              </a:extLst>
            </p:cNvPr>
            <p:cNvSpPr/>
            <p:nvPr/>
          </p:nvSpPr>
          <p:spPr>
            <a:xfrm>
              <a:off x="7076755" y="3370277"/>
              <a:ext cx="335561" cy="6521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D8D71C1D-F69B-CB1B-DA37-8418BA515317}"/>
                </a:ext>
              </a:extLst>
            </p:cNvPr>
            <p:cNvSpPr/>
            <p:nvPr/>
          </p:nvSpPr>
          <p:spPr>
            <a:xfrm>
              <a:off x="7587324" y="3236056"/>
              <a:ext cx="335561" cy="95419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2F178033-597E-2596-8A34-8045B4F4D8FF}"/>
                </a:ext>
              </a:extLst>
            </p:cNvPr>
            <p:cNvSpPr/>
            <p:nvPr/>
          </p:nvSpPr>
          <p:spPr>
            <a:xfrm>
              <a:off x="8048720" y="4190252"/>
              <a:ext cx="226503" cy="23489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6C5B7F11-A6DC-7A35-E8C7-FED39A27C499}"/>
                </a:ext>
              </a:extLst>
            </p:cNvPr>
            <p:cNvSpPr/>
            <p:nvPr/>
          </p:nvSpPr>
          <p:spPr>
            <a:xfrm>
              <a:off x="8455555" y="3830599"/>
              <a:ext cx="335561" cy="9541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93875DE-B9C0-FEE2-9B12-4C3583C7E50D}"/>
                </a:ext>
              </a:extLst>
            </p:cNvPr>
            <p:cNvSpPr/>
            <p:nvPr/>
          </p:nvSpPr>
          <p:spPr>
            <a:xfrm>
              <a:off x="8971448" y="3830599"/>
              <a:ext cx="335561" cy="95419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BFEB66D-D42E-C313-CAB7-973CD7469389}"/>
                </a:ext>
              </a:extLst>
            </p:cNvPr>
            <p:cNvSpPr/>
            <p:nvPr/>
          </p:nvSpPr>
          <p:spPr>
            <a:xfrm>
              <a:off x="9487341" y="3830599"/>
              <a:ext cx="335561" cy="95419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D1838CC5-0452-29ED-81B5-3A6DAB00110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2399251" y="3226594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DB955B4A-35AA-7F3C-630B-97C47D8A9066}"/>
                </a:ext>
              </a:extLst>
            </p:cNvPr>
            <p:cNvCxnSpPr/>
            <p:nvPr/>
          </p:nvCxnSpPr>
          <p:spPr>
            <a:xfrm flipV="1">
              <a:off x="2879574" y="3219278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5E4E4E73-A3C0-476F-E82D-3E0F134B7991}"/>
                </a:ext>
              </a:extLst>
            </p:cNvPr>
            <p:cNvCxnSpPr/>
            <p:nvPr/>
          </p:nvCxnSpPr>
          <p:spPr>
            <a:xfrm flipV="1">
              <a:off x="3392322" y="3219277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30E34F27-FB7F-B4D4-6F4A-A9711F01DC51}"/>
                </a:ext>
              </a:extLst>
            </p:cNvPr>
            <p:cNvCxnSpPr/>
            <p:nvPr/>
          </p:nvCxnSpPr>
          <p:spPr>
            <a:xfrm flipV="1">
              <a:off x="3893965" y="3219277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6814E90-9572-B104-5538-C2DA02DCC0ED}"/>
                </a:ext>
              </a:extLst>
            </p:cNvPr>
            <p:cNvCxnSpPr/>
            <p:nvPr/>
          </p:nvCxnSpPr>
          <p:spPr>
            <a:xfrm flipV="1">
              <a:off x="4428573" y="3226594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800C3269-5A15-0189-D9C5-5A7B7322FF17}"/>
                </a:ext>
              </a:extLst>
            </p:cNvPr>
            <p:cNvCxnSpPr/>
            <p:nvPr/>
          </p:nvCxnSpPr>
          <p:spPr>
            <a:xfrm flipV="1">
              <a:off x="4957552" y="3236056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C26E2C2-50FF-08DF-92EA-B6CDB7594436}"/>
                </a:ext>
              </a:extLst>
            </p:cNvPr>
            <p:cNvCxnSpPr/>
            <p:nvPr/>
          </p:nvCxnSpPr>
          <p:spPr>
            <a:xfrm flipV="1">
              <a:off x="5479529" y="3226594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r 36">
              <a:extLst>
                <a:ext uri="{FF2B5EF4-FFF2-40B4-BE49-F238E27FC236}">
                  <a16:creationId xmlns:a16="http://schemas.microsoft.com/office/drawing/2014/main" id="{4EC0894A-E65F-BCD5-7405-ADA92A3AD4BF}"/>
                </a:ext>
              </a:extLst>
            </p:cNvPr>
            <p:cNvCxnSpPr>
              <a:stCxn id="13" idx="2"/>
              <a:endCxn id="19" idx="2"/>
            </p:cNvCxnSpPr>
            <p:nvPr/>
          </p:nvCxnSpPr>
          <p:spPr>
            <a:xfrm rot="16200000" flipH="1">
              <a:off x="4872592" y="2426081"/>
              <a:ext cx="134222" cy="2406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r 39">
              <a:extLst>
                <a:ext uri="{FF2B5EF4-FFF2-40B4-BE49-F238E27FC236}">
                  <a16:creationId xmlns:a16="http://schemas.microsoft.com/office/drawing/2014/main" id="{72981FA9-B258-2ED3-3DA8-AC3EB7CA6385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>
              <a:off x="6003951" y="3236056"/>
              <a:ext cx="252188" cy="3428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A79BFD3A-9355-5B17-EEF6-2B05201ABF53}"/>
                </a:ext>
              </a:extLst>
            </p:cNvPr>
            <p:cNvCxnSpPr/>
            <p:nvPr/>
          </p:nvCxnSpPr>
          <p:spPr>
            <a:xfrm flipV="1">
              <a:off x="6386700" y="3696375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CF48FD17-3A4A-551C-0B12-741FAA26C34B}"/>
                </a:ext>
              </a:extLst>
            </p:cNvPr>
            <p:cNvCxnSpPr/>
            <p:nvPr/>
          </p:nvCxnSpPr>
          <p:spPr>
            <a:xfrm flipV="1">
              <a:off x="6886351" y="3701105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BCA805F6-F842-8D9B-1BB5-08AA40DE02C0}"/>
                </a:ext>
              </a:extLst>
            </p:cNvPr>
            <p:cNvCxnSpPr/>
            <p:nvPr/>
          </p:nvCxnSpPr>
          <p:spPr>
            <a:xfrm flipV="1">
              <a:off x="7398253" y="3709495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angular 44">
              <a:extLst>
                <a:ext uri="{FF2B5EF4-FFF2-40B4-BE49-F238E27FC236}">
                  <a16:creationId xmlns:a16="http://schemas.microsoft.com/office/drawing/2014/main" id="{8B75BF29-80DF-5A69-EFB6-AB302488591D}"/>
                </a:ext>
              </a:extLst>
            </p:cNvPr>
            <p:cNvCxnSpPr>
              <a:stCxn id="8" idx="2"/>
              <a:endCxn id="23" idx="2"/>
            </p:cNvCxnSpPr>
            <p:nvPr/>
          </p:nvCxnSpPr>
          <p:spPr>
            <a:xfrm rot="16200000" flipH="1">
              <a:off x="5092716" y="1351694"/>
              <a:ext cx="604006" cy="53080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A853F2AD-058D-361F-5255-D4EB57E33E03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>
            <a:xfrm>
              <a:off x="7922885" y="3713154"/>
              <a:ext cx="239087" cy="4770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AD0D0662-6EE2-3EC7-58D7-9C51B8065664}"/>
                </a:ext>
              </a:extLst>
            </p:cNvPr>
            <p:cNvCxnSpPr/>
            <p:nvPr/>
          </p:nvCxnSpPr>
          <p:spPr>
            <a:xfrm flipV="1">
              <a:off x="8275223" y="4307697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E04AB73F-E535-FBE4-B4F5-3F84EDE11359}"/>
                </a:ext>
              </a:extLst>
            </p:cNvPr>
            <p:cNvCxnSpPr/>
            <p:nvPr/>
          </p:nvCxnSpPr>
          <p:spPr>
            <a:xfrm flipV="1">
              <a:off x="8791116" y="4307692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5EA4FF8D-B714-7AD2-F186-0E817EFA05B5}"/>
                </a:ext>
              </a:extLst>
            </p:cNvPr>
            <p:cNvCxnSpPr/>
            <p:nvPr/>
          </p:nvCxnSpPr>
          <p:spPr>
            <a:xfrm flipV="1">
              <a:off x="9300364" y="4307691"/>
              <a:ext cx="1736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7B91B6B-D5A9-E747-4BB3-ECF860C868A2}"/>
              </a:ext>
            </a:extLst>
          </p:cNvPr>
          <p:cNvSpPr txBox="1"/>
          <p:nvPr/>
        </p:nvSpPr>
        <p:spPr>
          <a:xfrm>
            <a:off x="2893663" y="6546993"/>
            <a:ext cx="6406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Inspirada en </a:t>
            </a:r>
            <a:r>
              <a:rPr lang="es-ES" sz="900" dirty="0">
                <a:effectLst/>
                <a:latin typeface="Times New Roman" panose="02020603050405020304" pitchFamily="18" charset="0"/>
              </a:rPr>
              <a:t>Monocular Depth </a:t>
            </a:r>
            <a:r>
              <a:rPr lang="es-ES" sz="900" dirty="0" err="1">
                <a:effectLst/>
                <a:latin typeface="Times New Roman" panose="02020603050405020304" pitchFamily="18" charset="0"/>
              </a:rPr>
              <a:t>Perception</a:t>
            </a:r>
            <a:r>
              <a:rPr lang="es-ES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900" dirty="0" err="1">
                <a:effectLst/>
                <a:latin typeface="Times New Roman" panose="02020603050405020304" pitchFamily="18" charset="0"/>
              </a:rPr>
              <a:t>on</a:t>
            </a:r>
            <a:r>
              <a:rPr lang="es-ES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900" dirty="0" err="1">
                <a:effectLst/>
                <a:latin typeface="Times New Roman" panose="02020603050405020304" pitchFamily="18" charset="0"/>
              </a:rPr>
              <a:t>Microcontrollers</a:t>
            </a:r>
            <a:r>
              <a:rPr lang="es-ES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s-ES" sz="900" dirty="0" err="1">
                <a:effectLst/>
                <a:latin typeface="Times New Roman" panose="02020603050405020304" pitchFamily="18" charset="0"/>
              </a:rPr>
              <a:t>for</a:t>
            </a:r>
            <a:r>
              <a:rPr lang="es-ES" sz="900" dirty="0">
                <a:effectLst/>
                <a:latin typeface="Times New Roman" panose="02020603050405020304" pitchFamily="18" charset="0"/>
              </a:rPr>
              <a:t> Edge </a:t>
            </a:r>
            <a:r>
              <a:rPr lang="es-ES" sz="900" dirty="0" err="1">
                <a:effectLst/>
                <a:latin typeface="Times New Roman" panose="02020603050405020304" pitchFamily="18" charset="0"/>
              </a:rPr>
              <a:t>Applications</a:t>
            </a:r>
            <a:r>
              <a:rPr lang="es-ES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s-CO" sz="900" dirty="0"/>
              <a:t>https://ieeexplore.ieee.org/document/9422776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5EC13AC2-6850-796D-F32B-8604F3CE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71" y="2478171"/>
            <a:ext cx="799030" cy="80591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4286739-06F2-3123-7231-B688931A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229" y="3562254"/>
            <a:ext cx="807734" cy="814579"/>
          </a:xfrm>
          <a:prstGeom prst="rect">
            <a:avLst/>
          </a:prstGeom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A5C07F85-8583-28FB-3BF7-1666FD6A556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953942" y="2888449"/>
            <a:ext cx="262452" cy="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1170C5D-A525-10A7-15B6-EA19B3DA2F76}"/>
              </a:ext>
            </a:extLst>
          </p:cNvPr>
          <p:cNvCxnSpPr>
            <a:cxnSpLocks/>
          </p:cNvCxnSpPr>
          <p:nvPr/>
        </p:nvCxnSpPr>
        <p:spPr>
          <a:xfrm flipV="1">
            <a:off x="9988895" y="3969544"/>
            <a:ext cx="262452" cy="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E2784F9-7FA9-64DA-1808-0B29C17299E0}"/>
              </a:ext>
            </a:extLst>
          </p:cNvPr>
          <p:cNvGrpSpPr/>
          <p:nvPr/>
        </p:nvGrpSpPr>
        <p:grpSpPr>
          <a:xfrm>
            <a:off x="2799444" y="5245470"/>
            <a:ext cx="5839262" cy="559734"/>
            <a:chOff x="2897800" y="5286501"/>
            <a:chExt cx="5839262" cy="559734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ADB1B132-F82F-F384-E900-4B5958E62411}"/>
                </a:ext>
              </a:extLst>
            </p:cNvPr>
            <p:cNvSpPr/>
            <p:nvPr/>
          </p:nvSpPr>
          <p:spPr>
            <a:xfrm>
              <a:off x="2897800" y="5286501"/>
              <a:ext cx="262453" cy="53391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FBCE53F4-22A0-E399-70DF-CB80476BC74F}"/>
                </a:ext>
              </a:extLst>
            </p:cNvPr>
            <p:cNvSpPr txBox="1"/>
            <p:nvPr/>
          </p:nvSpPr>
          <p:spPr>
            <a:xfrm>
              <a:off x="3165267" y="5299680"/>
              <a:ext cx="1116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3x3 </a:t>
              </a:r>
              <a:r>
                <a:rPr lang="es-CO" sz="1400" dirty="0" err="1"/>
                <a:t>Conv</a:t>
              </a:r>
              <a:endParaRPr lang="es-CO" sz="1400" dirty="0"/>
            </a:p>
            <a:p>
              <a:r>
                <a:rPr lang="es-CO" sz="1400" dirty="0"/>
                <a:t>(</a:t>
              </a:r>
              <a:r>
                <a:rPr lang="es-CO" sz="1400" dirty="0" err="1"/>
                <a:t>stride</a:t>
              </a:r>
              <a:r>
                <a:rPr lang="es-CO" sz="1400" dirty="0"/>
                <a:t> 1)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CE47F1C-363D-BA4D-7DB9-10312AED641C}"/>
                </a:ext>
              </a:extLst>
            </p:cNvPr>
            <p:cNvSpPr txBox="1"/>
            <p:nvPr/>
          </p:nvSpPr>
          <p:spPr>
            <a:xfrm>
              <a:off x="4549957" y="5286501"/>
              <a:ext cx="1116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3x3 </a:t>
              </a:r>
              <a:r>
                <a:rPr lang="es-CO" sz="1400" dirty="0" err="1"/>
                <a:t>Conv</a:t>
              </a:r>
              <a:endParaRPr lang="es-CO" sz="1400" dirty="0"/>
            </a:p>
            <a:p>
              <a:r>
                <a:rPr lang="es-CO" sz="1400" dirty="0"/>
                <a:t>(</a:t>
              </a:r>
              <a:r>
                <a:rPr lang="es-CO" sz="1400" dirty="0" err="1"/>
                <a:t>stride</a:t>
              </a:r>
              <a:r>
                <a:rPr lang="es-CO" sz="1400" dirty="0"/>
                <a:t> 2)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8539F328-A98F-AC35-529E-1F208E1C6255}"/>
                </a:ext>
              </a:extLst>
            </p:cNvPr>
            <p:cNvSpPr txBox="1"/>
            <p:nvPr/>
          </p:nvSpPr>
          <p:spPr>
            <a:xfrm>
              <a:off x="5735296" y="5299680"/>
              <a:ext cx="1998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2x2 </a:t>
              </a:r>
              <a:r>
                <a:rPr lang="es-CO" sz="1400" dirty="0" err="1"/>
                <a:t>TransposeConv</a:t>
              </a:r>
              <a:endParaRPr lang="es-CO" sz="1400" dirty="0"/>
            </a:p>
            <a:p>
              <a:r>
                <a:rPr lang="es-CO" sz="1400" dirty="0"/>
                <a:t>(</a:t>
              </a:r>
              <a:r>
                <a:rPr lang="es-CO" sz="1400" dirty="0" err="1"/>
                <a:t>upsample</a:t>
              </a:r>
              <a:r>
                <a:rPr lang="es-CO" sz="1400" dirty="0"/>
                <a:t>)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D1832E8A-5A16-1191-40F5-9398B2058484}"/>
                </a:ext>
              </a:extLst>
            </p:cNvPr>
            <p:cNvSpPr txBox="1"/>
            <p:nvPr/>
          </p:nvSpPr>
          <p:spPr>
            <a:xfrm>
              <a:off x="7620659" y="5323015"/>
              <a:ext cx="11164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1x1 </a:t>
              </a:r>
              <a:r>
                <a:rPr lang="es-CO" sz="1400" dirty="0" err="1"/>
                <a:t>Conv</a:t>
              </a:r>
              <a:endParaRPr lang="es-CO" sz="1400" dirty="0"/>
            </a:p>
            <a:p>
              <a:r>
                <a:rPr lang="es-CO" sz="1400" dirty="0"/>
                <a:t>(</a:t>
              </a:r>
              <a:r>
                <a:rPr lang="es-CO" sz="1400" dirty="0" err="1"/>
                <a:t>tanh</a:t>
              </a:r>
              <a:r>
                <a:rPr lang="es-CO" sz="1400" dirty="0"/>
                <a:t>)</a:t>
              </a: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559D27DF-EE56-E20C-B6F6-320534D87848}"/>
                </a:ext>
              </a:extLst>
            </p:cNvPr>
            <p:cNvSpPr/>
            <p:nvPr/>
          </p:nvSpPr>
          <p:spPr>
            <a:xfrm>
              <a:off x="4311619" y="5286501"/>
              <a:ext cx="262453" cy="53391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D781F634-E54F-290B-4832-57B78D367AA0}"/>
                </a:ext>
              </a:extLst>
            </p:cNvPr>
            <p:cNvSpPr/>
            <p:nvPr/>
          </p:nvSpPr>
          <p:spPr>
            <a:xfrm>
              <a:off x="5486873" y="5294334"/>
              <a:ext cx="262453" cy="53391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CDFEF0DE-837D-1657-8ECD-07B5E8EEC126}"/>
                </a:ext>
              </a:extLst>
            </p:cNvPr>
            <p:cNvSpPr/>
            <p:nvPr/>
          </p:nvSpPr>
          <p:spPr>
            <a:xfrm>
              <a:off x="7372835" y="5294334"/>
              <a:ext cx="262453" cy="53391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AA6D60F-6A42-F7FB-4545-23B9AB4E7DD9}"/>
              </a:ext>
            </a:extLst>
          </p:cNvPr>
          <p:cNvSpPr txBox="1"/>
          <p:nvPr/>
        </p:nvSpPr>
        <p:spPr>
          <a:xfrm>
            <a:off x="1125503" y="3285255"/>
            <a:ext cx="799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48x48x3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AFD1730-0DF6-F617-7014-E06B66DA6768}"/>
              </a:ext>
            </a:extLst>
          </p:cNvPr>
          <p:cNvSpPr txBox="1"/>
          <p:nvPr/>
        </p:nvSpPr>
        <p:spPr>
          <a:xfrm>
            <a:off x="10340393" y="4420945"/>
            <a:ext cx="799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48x48x1</a:t>
            </a:r>
          </a:p>
        </p:txBody>
      </p:sp>
    </p:spTree>
    <p:extLst>
      <p:ext uri="{BB962C8B-B14F-4D97-AF65-F5344CB8AC3E}">
        <p14:creationId xmlns:p14="http://schemas.microsoft.com/office/powerpoint/2010/main" val="32380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71E3A-A2BC-088B-8B46-0D425A51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Block </a:t>
            </a:r>
            <a:r>
              <a:rPr lang="es-ES" dirty="0" err="1"/>
              <a:t>Diagram</a:t>
            </a:r>
            <a:endParaRPr lang="es-CO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C345721-A02B-6485-C34A-F6C0922B84A3}"/>
              </a:ext>
            </a:extLst>
          </p:cNvPr>
          <p:cNvGrpSpPr/>
          <p:nvPr/>
        </p:nvGrpSpPr>
        <p:grpSpPr>
          <a:xfrm>
            <a:off x="2214693" y="2121527"/>
            <a:ext cx="7762613" cy="3431096"/>
            <a:chOff x="2704446" y="1856157"/>
            <a:chExt cx="7684316" cy="434867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945BC53-4C61-1D2C-E109-997F9BF4CC77}"/>
                </a:ext>
              </a:extLst>
            </p:cNvPr>
            <p:cNvSpPr/>
            <p:nvPr/>
          </p:nvSpPr>
          <p:spPr>
            <a:xfrm>
              <a:off x="2704446" y="1856157"/>
              <a:ext cx="7684316" cy="434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5C6EF94-12E3-4E5A-F478-1C8ACEFB8BD8}"/>
                </a:ext>
              </a:extLst>
            </p:cNvPr>
            <p:cNvSpPr txBox="1"/>
            <p:nvPr/>
          </p:nvSpPr>
          <p:spPr>
            <a:xfrm>
              <a:off x="2704446" y="1894642"/>
              <a:ext cx="7684316" cy="35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 err="1"/>
                <a:t>Microcontroller</a:t>
              </a:r>
              <a:r>
                <a:rPr lang="es-CO" sz="1200" dirty="0"/>
                <a:t> ESP-EYE: ESP32 80MHz-240MHz, 4MB PSRAM, 4 MB Flash, </a:t>
              </a:r>
              <a:r>
                <a:rPr lang="es-CO" sz="1200" dirty="0" err="1"/>
                <a:t>WiFi</a:t>
              </a:r>
              <a:r>
                <a:rPr lang="es-CO" sz="1200" dirty="0"/>
                <a:t> 2.4 GHz </a:t>
              </a:r>
              <a:endParaRPr lang="es-CO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06EB6B47-B815-377B-297F-FAA155DC8ABF}"/>
              </a:ext>
            </a:extLst>
          </p:cNvPr>
          <p:cNvSpPr/>
          <p:nvPr/>
        </p:nvSpPr>
        <p:spPr>
          <a:xfrm>
            <a:off x="2933348" y="3320936"/>
            <a:ext cx="1550917" cy="10322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Adqusition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269B57-2208-F89A-B823-89C75AB4141E}"/>
              </a:ext>
            </a:extLst>
          </p:cNvPr>
          <p:cNvSpPr/>
          <p:nvPr/>
        </p:nvSpPr>
        <p:spPr>
          <a:xfrm>
            <a:off x="5163771" y="3177441"/>
            <a:ext cx="1893814" cy="13192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Preprocessing</a:t>
            </a:r>
            <a:r>
              <a:rPr lang="es-CO" dirty="0"/>
              <a:t> and </a:t>
            </a:r>
            <a:r>
              <a:rPr lang="es-CO" dirty="0" err="1"/>
              <a:t>inference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366031A-D6B6-22A9-52D7-0BF053491B9F}"/>
              </a:ext>
            </a:extLst>
          </p:cNvPr>
          <p:cNvSpPr/>
          <p:nvPr/>
        </p:nvSpPr>
        <p:spPr>
          <a:xfrm>
            <a:off x="7737091" y="3313068"/>
            <a:ext cx="1550917" cy="1048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/>
              <a:t>Transmision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55C0DB-034C-BC75-3ADB-D217F00F50A9}"/>
              </a:ext>
            </a:extLst>
          </p:cNvPr>
          <p:cNvSpPr txBox="1"/>
          <p:nvPr/>
        </p:nvSpPr>
        <p:spPr>
          <a:xfrm>
            <a:off x="924881" y="3513908"/>
            <a:ext cx="9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Camera</a:t>
            </a:r>
          </a:p>
          <a:p>
            <a:pPr algn="ctr"/>
            <a:r>
              <a:rPr lang="es-CO" dirty="0"/>
              <a:t>(2MP)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CB0DA01-2533-A76A-4DFA-556343862347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>
            <a:off x="2214693" y="3837075"/>
            <a:ext cx="7186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085684-BE04-EB18-7838-2489B936F30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84265" y="3837077"/>
            <a:ext cx="67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00BEC7-9036-9F43-8D2E-3B2576D81E2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057585" y="3837076"/>
            <a:ext cx="679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10B4287-40EC-AAE3-D899-0FF7A9945AE8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9288008" y="3837075"/>
            <a:ext cx="689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B0BC49A-04C7-16AF-7FD0-5F9A17D5242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1839980" y="3837074"/>
            <a:ext cx="3747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D687CBB-7295-F2BB-9BDA-83402BE84678}"/>
              </a:ext>
            </a:extLst>
          </p:cNvPr>
          <p:cNvCxnSpPr>
            <a:stCxn id="4" idx="3"/>
          </p:cNvCxnSpPr>
          <p:nvPr/>
        </p:nvCxnSpPr>
        <p:spPr>
          <a:xfrm>
            <a:off x="9977306" y="3837075"/>
            <a:ext cx="29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B24797-B06D-D1A8-F500-DFF994C3A124}"/>
              </a:ext>
            </a:extLst>
          </p:cNvPr>
          <p:cNvSpPr txBox="1"/>
          <p:nvPr/>
        </p:nvSpPr>
        <p:spPr>
          <a:xfrm>
            <a:off x="10381375" y="3513908"/>
            <a:ext cx="9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Web</a:t>
            </a:r>
          </a:p>
          <a:p>
            <a:r>
              <a:rPr lang="es-CO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26159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31A8-172B-8AB0-719B-28EA551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Adquisition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FCC92-9C05-DBD7-D6A3-4AE7227C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resolution</a:t>
            </a:r>
            <a:endParaRPr lang="es-CO" dirty="0"/>
          </a:p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codification</a:t>
            </a:r>
            <a:endParaRPr lang="es-CO" dirty="0"/>
          </a:p>
          <a:p>
            <a:r>
              <a:rPr lang="es-CO" dirty="0"/>
              <a:t>Data </a:t>
            </a:r>
            <a:r>
              <a:rPr lang="es-CO" dirty="0" err="1"/>
              <a:t>structure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BAF316-4E53-09ED-C2BE-61E32EEC8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9308"/>
            <a:ext cx="4138863" cy="48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3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31A8-172B-8AB0-719B-28EA551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Adquisition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FCC92-9C05-DBD7-D6A3-4AE7227C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resolution</a:t>
            </a:r>
            <a:r>
              <a:rPr lang="es-CO" dirty="0"/>
              <a:t>:</a:t>
            </a:r>
          </a:p>
          <a:p>
            <a:pPr lvl="1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240x240</a:t>
            </a:r>
          </a:p>
          <a:p>
            <a:pPr lvl="1"/>
            <a:endParaRPr lang="es-CO" dirty="0"/>
          </a:p>
          <a:p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codification</a:t>
            </a:r>
            <a:endParaRPr lang="es-CO" dirty="0"/>
          </a:p>
          <a:p>
            <a:r>
              <a:rPr lang="es-CO" dirty="0"/>
              <a:t>Data </a:t>
            </a:r>
            <a:r>
              <a:rPr lang="es-CO" dirty="0" err="1"/>
              <a:t>structure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4031B6-676F-E0C1-5D40-4059165D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01063" cy="31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95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373</Words>
  <Application>Microsoft Office PowerPoint</Application>
  <PresentationFormat>Panorámica</PresentationFormat>
  <Paragraphs>88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Depth Map Estimation on Microcontrollers</vt:lpstr>
      <vt:lpstr>Key items</vt:lpstr>
      <vt:lpstr>Depth Map</vt:lpstr>
      <vt:lpstr>Depth Map</vt:lpstr>
      <vt:lpstr>Depth Map</vt:lpstr>
      <vt:lpstr>Pyramidal Feature Extraction Network</vt:lpstr>
      <vt:lpstr>Block Diagram</vt:lpstr>
      <vt:lpstr>Adquisition</vt:lpstr>
      <vt:lpstr>Adquisition</vt:lpstr>
      <vt:lpstr>Adquisition</vt:lpstr>
      <vt:lpstr>Adquisition</vt:lpstr>
      <vt:lpstr>Preprocessing and Inference</vt:lpstr>
      <vt:lpstr>Preprocessing and Inference</vt:lpstr>
      <vt:lpstr>Transmision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mapas de profundidad en microntroladores</dc:title>
  <dc:creator>Juan Felipe Jaramillo Hernandez</dc:creator>
  <cp:lastModifiedBy>Juan Felipe Jaramillo Hernandez</cp:lastModifiedBy>
  <cp:revision>39</cp:revision>
  <dcterms:created xsi:type="dcterms:W3CDTF">2023-05-21T12:02:28Z</dcterms:created>
  <dcterms:modified xsi:type="dcterms:W3CDTF">2024-01-23T11:10:49Z</dcterms:modified>
</cp:coreProperties>
</file>