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69" d="100"/>
          <a:sy n="69" d="100"/>
        </p:scale>
        <p:origin x="66" y="5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D9D2F4-48DB-4B4A-B309-807C0A804FEC}"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266914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D9D2F4-48DB-4B4A-B309-807C0A804FEC}"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226576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D9D2F4-48DB-4B4A-B309-807C0A804FEC}"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276871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D9D2F4-48DB-4B4A-B309-807C0A804FEC}"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5009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D9D2F4-48DB-4B4A-B309-807C0A804FEC}"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32941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DD9D2F4-48DB-4B4A-B309-807C0A804FEC}"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291999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DD9D2F4-48DB-4B4A-B309-807C0A804FEC}" type="datetimeFigureOut">
              <a:rPr lang="en-GB" smtClean="0"/>
              <a:t>02/12/2019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240014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D9D2F4-48DB-4B4A-B309-807C0A804FEC}" type="datetimeFigureOut">
              <a:rPr lang="en-GB" smtClean="0"/>
              <a:t>02/12/2019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391043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9D2F4-48DB-4B4A-B309-807C0A804FEC}" type="datetimeFigureOut">
              <a:rPr lang="en-GB" smtClean="0"/>
              <a:t>02/12/2019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4294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D9D2F4-48DB-4B4A-B309-807C0A804FEC}"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165513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D9D2F4-48DB-4B4A-B309-807C0A804FEC}"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310E04-9A62-4C28-93B7-379D497D5741}" type="slidenum">
              <a:rPr lang="en-GB" smtClean="0"/>
              <a:t>‹#›</a:t>
            </a:fld>
            <a:endParaRPr lang="en-GB"/>
          </a:p>
        </p:txBody>
      </p:sp>
    </p:spTree>
    <p:extLst>
      <p:ext uri="{BB962C8B-B14F-4D97-AF65-F5344CB8AC3E}">
        <p14:creationId xmlns:p14="http://schemas.microsoft.com/office/powerpoint/2010/main" val="348416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9D2F4-48DB-4B4A-B309-807C0A804FEC}" type="datetimeFigureOut">
              <a:rPr lang="en-GB" smtClean="0"/>
              <a:t>02/12/2019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10E04-9A62-4C28-93B7-379D497D5741}" type="slidenum">
              <a:rPr lang="en-GB" smtClean="0"/>
              <a:t>‹#›</a:t>
            </a:fld>
            <a:endParaRPr lang="en-GB"/>
          </a:p>
        </p:txBody>
      </p:sp>
    </p:spTree>
    <p:extLst>
      <p:ext uri="{BB962C8B-B14F-4D97-AF65-F5344CB8AC3E}">
        <p14:creationId xmlns:p14="http://schemas.microsoft.com/office/powerpoint/2010/main" val="2082804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warwick w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510" y="3732756"/>
            <a:ext cx="4285090" cy="2917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18249" y="354057"/>
            <a:ext cx="9282022" cy="1655762"/>
          </a:xfrm>
        </p:spPr>
        <p:txBody>
          <a:bodyPr/>
          <a:lstStyle/>
          <a:p>
            <a:r>
              <a:rPr lang="en-GB" sz="7200" b="1" dirty="0" err="1"/>
              <a:t>Bonnett’s</a:t>
            </a:r>
            <a:r>
              <a:rPr lang="en-GB" sz="7200" b="1" dirty="0"/>
              <a:t> </a:t>
            </a:r>
            <a:r>
              <a:rPr lang="en-GB" sz="7200" b="1" dirty="0" smtClean="0"/>
              <a:t>Broadband:</a:t>
            </a:r>
            <a:endParaRPr lang="en-GB" b="1" dirty="0"/>
          </a:p>
        </p:txBody>
      </p:sp>
      <p:sp>
        <p:nvSpPr>
          <p:cNvPr id="3" name="Subtitle 2"/>
          <p:cNvSpPr>
            <a:spLocks noGrp="1"/>
          </p:cNvSpPr>
          <p:nvPr>
            <p:ph type="subTitle" idx="1"/>
          </p:nvPr>
        </p:nvSpPr>
        <p:spPr>
          <a:xfrm>
            <a:off x="1518249" y="2162629"/>
            <a:ext cx="9144000" cy="1983805"/>
          </a:xfrm>
        </p:spPr>
        <p:txBody>
          <a:bodyPr>
            <a:normAutofit/>
          </a:bodyPr>
          <a:lstStyle/>
          <a:p>
            <a:r>
              <a:rPr lang="en-GB" sz="6000" dirty="0"/>
              <a:t>Project Brief</a:t>
            </a:r>
          </a:p>
        </p:txBody>
      </p:sp>
      <p:pic>
        <p:nvPicPr>
          <p:cNvPr id="6" name="Picture 5"/>
          <p:cNvPicPr>
            <a:picLocks noChangeAspect="1"/>
          </p:cNvPicPr>
          <p:nvPr/>
        </p:nvPicPr>
        <p:blipFill>
          <a:blip r:embed="rId3"/>
          <a:stretch>
            <a:fillRect/>
          </a:stretch>
        </p:blipFill>
        <p:spPr>
          <a:xfrm>
            <a:off x="608080" y="3343450"/>
            <a:ext cx="5177573" cy="3217492"/>
          </a:xfrm>
          <a:prstGeom prst="rect">
            <a:avLst/>
          </a:prstGeom>
        </p:spPr>
      </p:pic>
    </p:spTree>
    <p:extLst>
      <p:ext uri="{BB962C8B-B14F-4D97-AF65-F5344CB8AC3E}">
        <p14:creationId xmlns:p14="http://schemas.microsoft.com/office/powerpoint/2010/main" val="3852233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latin typeface="Garamond" panose="02020404030301010803" pitchFamily="18" charset="0"/>
              </a:rPr>
              <a:t>Aims</a:t>
            </a:r>
            <a:endParaRPr lang="en-GB" b="1" dirty="0">
              <a:latin typeface="Garamond" panose="02020404030301010803" pitchFamily="18" charset="0"/>
            </a:endParaRPr>
          </a:p>
        </p:txBody>
      </p:sp>
      <p:sp>
        <p:nvSpPr>
          <p:cNvPr id="3" name="Content Placeholder 2"/>
          <p:cNvSpPr>
            <a:spLocks noGrp="1"/>
          </p:cNvSpPr>
          <p:nvPr>
            <p:ph idx="1"/>
          </p:nvPr>
        </p:nvSpPr>
        <p:spPr>
          <a:xfrm>
            <a:off x="574536" y="1485329"/>
            <a:ext cx="11032171" cy="4667250"/>
          </a:xfrm>
        </p:spPr>
        <p:txBody>
          <a:bodyPr>
            <a:noAutofit/>
          </a:bodyPr>
          <a:lstStyle/>
          <a:p>
            <a:r>
              <a:rPr lang="en-GB" sz="3200" dirty="0">
                <a:latin typeface="Garamond" panose="02020404030301010803" pitchFamily="18" charset="0"/>
              </a:rPr>
              <a:t>Improve our operations and marketing</a:t>
            </a:r>
          </a:p>
          <a:p>
            <a:pPr lvl="1">
              <a:buFont typeface="Wingdings" panose="05000000000000000000" pitchFamily="2" charset="2"/>
              <a:buChar char="Ø"/>
            </a:pPr>
            <a:r>
              <a:rPr lang="en-GB" sz="2800" dirty="0">
                <a:latin typeface="Garamond" panose="02020404030301010803" pitchFamily="18" charset="0"/>
              </a:rPr>
              <a:t> Investigate a </a:t>
            </a:r>
            <a:r>
              <a:rPr lang="en-GB" sz="2800" dirty="0" smtClean="0">
                <a:latin typeface="Garamond" panose="02020404030301010803" pitchFamily="18" charset="0"/>
              </a:rPr>
              <a:t>potential internationalisation of the business (new markets)</a:t>
            </a:r>
            <a:endParaRPr lang="en-GB" sz="2800" dirty="0">
              <a:latin typeface="Garamond" panose="02020404030301010803" pitchFamily="18" charset="0"/>
            </a:endParaRPr>
          </a:p>
          <a:p>
            <a:pPr lvl="1">
              <a:buFont typeface="Wingdings" panose="05000000000000000000" pitchFamily="2" charset="2"/>
              <a:buChar char="Ø"/>
            </a:pPr>
            <a:r>
              <a:rPr lang="en-GB" sz="2800" dirty="0">
                <a:latin typeface="Garamond" panose="02020404030301010803" pitchFamily="18" charset="0"/>
              </a:rPr>
              <a:t> </a:t>
            </a:r>
            <a:r>
              <a:rPr lang="en-GB" sz="2800" dirty="0" smtClean="0">
                <a:latin typeface="Garamond" panose="02020404030301010803" pitchFamily="18" charset="0"/>
              </a:rPr>
              <a:t>Analysis of the customer-base of a mobile service we recently acquired</a:t>
            </a:r>
          </a:p>
          <a:p>
            <a:pPr lvl="1">
              <a:buFont typeface="Wingdings" panose="05000000000000000000" pitchFamily="2" charset="2"/>
              <a:buChar char="Ø"/>
            </a:pPr>
            <a:r>
              <a:rPr lang="en-GB" sz="2800" dirty="0" smtClean="0">
                <a:latin typeface="Garamond" panose="02020404030301010803" pitchFamily="18" charset="0"/>
              </a:rPr>
              <a:t> Analysis of the types of mobile phone handset we should stock/offer</a:t>
            </a:r>
            <a:endParaRPr lang="en-GB" sz="2800" dirty="0">
              <a:latin typeface="Garamond" panose="02020404030301010803" pitchFamily="18" charset="0"/>
            </a:endParaRPr>
          </a:p>
          <a:p>
            <a:pPr lvl="1">
              <a:buFont typeface="Wingdings" panose="05000000000000000000" pitchFamily="2" charset="2"/>
              <a:buChar char="Ø"/>
            </a:pPr>
            <a:r>
              <a:rPr lang="en-GB" sz="2800" dirty="0" smtClean="0">
                <a:latin typeface="Garamond" panose="02020404030301010803" pitchFamily="18" charset="0"/>
              </a:rPr>
              <a:t> Evaluate our customer service performance via an analysis of reviews and complaints</a:t>
            </a:r>
          </a:p>
          <a:p>
            <a:pPr lvl="1">
              <a:buFont typeface="Wingdings" panose="05000000000000000000" pitchFamily="2" charset="2"/>
              <a:buChar char="Ø"/>
            </a:pPr>
            <a:r>
              <a:rPr lang="en-GB" sz="2800" dirty="0" smtClean="0">
                <a:latin typeface="Garamond" panose="02020404030301010803" pitchFamily="18" charset="0"/>
              </a:rPr>
              <a:t> How </a:t>
            </a:r>
            <a:r>
              <a:rPr lang="en-GB" sz="2800" dirty="0">
                <a:latin typeface="Garamond" panose="02020404030301010803" pitchFamily="18" charset="0"/>
              </a:rPr>
              <a:t>should the company develop</a:t>
            </a:r>
            <a:r>
              <a:rPr lang="en-GB" sz="2800" dirty="0" smtClean="0">
                <a:latin typeface="Garamond" panose="02020404030301010803" pitchFamily="18" charset="0"/>
              </a:rPr>
              <a:t>? What should be our priorities?</a:t>
            </a:r>
            <a:endParaRPr lang="en-GB" sz="2800" dirty="0">
              <a:latin typeface="Garamond" panose="02020404030301010803" pitchFamily="18" charset="0"/>
            </a:endParaRPr>
          </a:p>
          <a:p>
            <a:pPr lvl="1">
              <a:buFont typeface="Wingdings" panose="05000000000000000000" pitchFamily="2" charset="2"/>
              <a:buChar char="Ø"/>
            </a:pPr>
            <a:endParaRPr lang="en-GB" sz="1600" dirty="0">
              <a:latin typeface="Garamond" panose="02020404030301010803" pitchFamily="18" charset="0"/>
            </a:endParaRPr>
          </a:p>
        </p:txBody>
      </p:sp>
    </p:spTree>
    <p:extLst>
      <p:ext uri="{BB962C8B-B14F-4D97-AF65-F5344CB8AC3E}">
        <p14:creationId xmlns:p14="http://schemas.microsoft.com/office/powerpoint/2010/main" val="426613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a:latin typeface="Garamond" panose="02020404030301010803" pitchFamily="18" charset="0"/>
              </a:rPr>
              <a:t>Aims</a:t>
            </a:r>
            <a:endParaRPr lang="en-GB" b="1" dirty="0">
              <a:latin typeface="Garamond" panose="02020404030301010803" pitchFamily="18" charset="0"/>
            </a:endParaRPr>
          </a:p>
        </p:txBody>
      </p:sp>
      <p:sp>
        <p:nvSpPr>
          <p:cNvPr id="3" name="Content Placeholder 2"/>
          <p:cNvSpPr>
            <a:spLocks noGrp="1"/>
          </p:cNvSpPr>
          <p:nvPr>
            <p:ph idx="1"/>
          </p:nvPr>
        </p:nvSpPr>
        <p:spPr>
          <a:xfrm>
            <a:off x="574536" y="1485329"/>
            <a:ext cx="11032171" cy="4667250"/>
          </a:xfrm>
        </p:spPr>
        <p:txBody>
          <a:bodyPr>
            <a:noAutofit/>
          </a:bodyPr>
          <a:lstStyle/>
          <a:p>
            <a:r>
              <a:rPr lang="en-GB" sz="3200" dirty="0">
                <a:latin typeface="Garamond" panose="02020404030301010803" pitchFamily="18" charset="0"/>
              </a:rPr>
              <a:t>Our CEO also wants you to investigate two decisions</a:t>
            </a:r>
          </a:p>
          <a:p>
            <a:pPr lvl="1">
              <a:buFont typeface="Wingdings" panose="05000000000000000000" pitchFamily="2" charset="2"/>
              <a:buChar char="Ø"/>
            </a:pPr>
            <a:r>
              <a:rPr lang="en-GB" sz="2800" dirty="0">
                <a:latin typeface="Garamond" panose="02020404030301010803" pitchFamily="18" charset="0"/>
              </a:rPr>
              <a:t> The possible investment into 5G </a:t>
            </a:r>
            <a:r>
              <a:rPr lang="en-GB" sz="2800" dirty="0" smtClean="0">
                <a:latin typeface="Garamond" panose="02020404030301010803" pitchFamily="18" charset="0"/>
              </a:rPr>
              <a:t>technologies. We have some research into the costs and likely success of </a:t>
            </a:r>
            <a:r>
              <a:rPr lang="en-GB" sz="2800" smtClean="0">
                <a:latin typeface="Garamond" panose="02020404030301010803" pitchFamily="18" charset="0"/>
              </a:rPr>
              <a:t>an investment</a:t>
            </a:r>
            <a:endParaRPr lang="en-GB" sz="2800" dirty="0">
              <a:latin typeface="Garamond" panose="02020404030301010803" pitchFamily="18" charset="0"/>
            </a:endParaRPr>
          </a:p>
          <a:p>
            <a:pPr lvl="1">
              <a:buFont typeface="Wingdings" panose="05000000000000000000" pitchFamily="2" charset="2"/>
              <a:buChar char="Ø"/>
            </a:pPr>
            <a:r>
              <a:rPr lang="en-GB" sz="2800" dirty="0">
                <a:latin typeface="Garamond" panose="02020404030301010803" pitchFamily="18" charset="0"/>
              </a:rPr>
              <a:t> A new database system for our </a:t>
            </a:r>
            <a:r>
              <a:rPr lang="en-GB" sz="2800" dirty="0" smtClean="0">
                <a:latin typeface="Garamond" panose="02020404030301010803" pitchFamily="18" charset="0"/>
              </a:rPr>
              <a:t>corporate data. </a:t>
            </a:r>
            <a:r>
              <a:rPr lang="en-GB" sz="2800" dirty="0">
                <a:latin typeface="Garamond" panose="02020404030301010803" pitchFamily="18" charset="0"/>
              </a:rPr>
              <a:t>We have narrowed down </a:t>
            </a:r>
            <a:r>
              <a:rPr lang="en-GB" sz="2800" dirty="0" smtClean="0">
                <a:latin typeface="Garamond" panose="02020404030301010803" pitchFamily="18" charset="0"/>
              </a:rPr>
              <a:t>to five alternatives:</a:t>
            </a:r>
          </a:p>
          <a:p>
            <a:pPr lvl="2">
              <a:buFont typeface="Courier New" panose="02070309020205020404" pitchFamily="49" charset="0"/>
              <a:buChar char="o"/>
            </a:pPr>
            <a:r>
              <a:rPr lang="en-GB" sz="2400" dirty="0" smtClean="0">
                <a:latin typeface="Garamond" panose="02020404030301010803" pitchFamily="18" charset="0"/>
              </a:rPr>
              <a:t>Microsoft SQL</a:t>
            </a:r>
          </a:p>
          <a:p>
            <a:pPr lvl="2">
              <a:buFont typeface="Courier New" panose="02070309020205020404" pitchFamily="49" charset="0"/>
              <a:buChar char="o"/>
            </a:pPr>
            <a:r>
              <a:rPr lang="en-GB" sz="2400" dirty="0" smtClean="0">
                <a:latin typeface="Garamond" panose="02020404030301010803" pitchFamily="18" charset="0"/>
              </a:rPr>
              <a:t>MariaDB</a:t>
            </a:r>
          </a:p>
          <a:p>
            <a:pPr lvl="2">
              <a:buFont typeface="Courier New" panose="02070309020205020404" pitchFamily="49" charset="0"/>
              <a:buChar char="o"/>
            </a:pPr>
            <a:r>
              <a:rPr lang="en-GB" sz="2400" dirty="0" err="1" smtClean="0">
                <a:latin typeface="Garamond" panose="02020404030301010803" pitchFamily="18" charset="0"/>
              </a:rPr>
              <a:t>HBase</a:t>
            </a:r>
            <a:endParaRPr lang="en-GB" sz="2400" dirty="0" smtClean="0">
              <a:latin typeface="Garamond" panose="02020404030301010803" pitchFamily="18" charset="0"/>
            </a:endParaRPr>
          </a:p>
          <a:p>
            <a:pPr lvl="2">
              <a:buFont typeface="Courier New" panose="02070309020205020404" pitchFamily="49" charset="0"/>
              <a:buChar char="o"/>
            </a:pPr>
            <a:r>
              <a:rPr lang="en-GB" sz="2400" dirty="0" err="1" smtClean="0">
                <a:latin typeface="Garamond" panose="02020404030301010803" pitchFamily="18" charset="0"/>
              </a:rPr>
              <a:t>Redis</a:t>
            </a:r>
            <a:endParaRPr lang="en-GB" sz="2400" dirty="0" smtClean="0">
              <a:latin typeface="Garamond" panose="02020404030301010803" pitchFamily="18" charset="0"/>
            </a:endParaRPr>
          </a:p>
          <a:p>
            <a:pPr lvl="2">
              <a:buFont typeface="Courier New" panose="02070309020205020404" pitchFamily="49" charset="0"/>
              <a:buChar char="o"/>
            </a:pPr>
            <a:r>
              <a:rPr lang="en-GB" sz="2400" dirty="0" err="1" smtClean="0">
                <a:latin typeface="Garamond" panose="02020404030301010803" pitchFamily="18" charset="0"/>
              </a:rPr>
              <a:t>VoltDB</a:t>
            </a:r>
            <a:endParaRPr lang="en-GB" sz="2400" dirty="0" smtClean="0">
              <a:latin typeface="Garamond" panose="02020404030301010803" pitchFamily="18" charset="0"/>
            </a:endParaRPr>
          </a:p>
          <a:p>
            <a:pPr lvl="2">
              <a:buFont typeface="Courier New" panose="02070309020205020404" pitchFamily="49" charset="0"/>
              <a:buChar char="o"/>
            </a:pPr>
            <a:endParaRPr lang="en-GB" sz="2400" dirty="0" smtClean="0">
              <a:latin typeface="Garamond" panose="02020404030301010803" pitchFamily="18" charset="0"/>
            </a:endParaRPr>
          </a:p>
          <a:p>
            <a:pPr lvl="2">
              <a:buFont typeface="Courier New" panose="02070309020205020404" pitchFamily="49" charset="0"/>
              <a:buChar char="o"/>
            </a:pPr>
            <a:endParaRPr lang="en-GB" sz="2400" dirty="0" smtClean="0">
              <a:latin typeface="Garamond" panose="02020404030301010803" pitchFamily="18" charset="0"/>
            </a:endParaRPr>
          </a:p>
          <a:p>
            <a:pPr lvl="2">
              <a:buFont typeface="Courier New" panose="02070309020205020404" pitchFamily="49" charset="0"/>
              <a:buChar char="o"/>
            </a:pPr>
            <a:endParaRPr lang="en-GB" sz="2400" dirty="0" smtClean="0">
              <a:latin typeface="Garamond" panose="02020404030301010803" pitchFamily="18" charset="0"/>
            </a:endParaRPr>
          </a:p>
          <a:p>
            <a:pPr lvl="2">
              <a:buFont typeface="Courier New" panose="02070309020205020404" pitchFamily="49" charset="0"/>
              <a:buChar char="o"/>
            </a:pPr>
            <a:endParaRPr lang="en-GB" sz="2400" dirty="0">
              <a:latin typeface="Garamond" panose="02020404030301010803" pitchFamily="18" charset="0"/>
            </a:endParaRPr>
          </a:p>
        </p:txBody>
      </p:sp>
    </p:spTree>
    <p:extLst>
      <p:ext uri="{BB962C8B-B14F-4D97-AF65-F5344CB8AC3E}">
        <p14:creationId xmlns:p14="http://schemas.microsoft.com/office/powerpoint/2010/main" val="175041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smtClean="0">
                <a:latin typeface="Garamond" panose="02020404030301010803" pitchFamily="18" charset="0"/>
              </a:rPr>
              <a:t>Deliverables</a:t>
            </a:r>
            <a:endParaRPr lang="en-GB" sz="4800" b="1" dirty="0">
              <a:latin typeface="Garamond" panose="02020404030301010803" pitchFamily="18" charset="0"/>
            </a:endParaRPr>
          </a:p>
        </p:txBody>
      </p:sp>
      <p:sp>
        <p:nvSpPr>
          <p:cNvPr id="5" name="Content Placeholder 2"/>
          <p:cNvSpPr>
            <a:spLocks noGrp="1"/>
          </p:cNvSpPr>
          <p:nvPr>
            <p:ph idx="1"/>
          </p:nvPr>
        </p:nvSpPr>
        <p:spPr>
          <a:xfrm>
            <a:off x="574536" y="1485329"/>
            <a:ext cx="11032171" cy="4667250"/>
          </a:xfrm>
        </p:spPr>
        <p:txBody>
          <a:bodyPr>
            <a:noAutofit/>
          </a:bodyPr>
          <a:lstStyle/>
          <a:p>
            <a:r>
              <a:rPr lang="en-GB" sz="3200" dirty="0" smtClean="0">
                <a:latin typeface="Garamond" panose="02020404030301010803" pitchFamily="18" charset="0"/>
              </a:rPr>
              <a:t>A business report that summarises the analyses performed and makes recommendations on what steps the business should take</a:t>
            </a:r>
            <a:endParaRPr lang="en-GB" sz="2800" dirty="0">
              <a:latin typeface="Garamond" panose="02020404030301010803" pitchFamily="18" charset="0"/>
            </a:endParaRPr>
          </a:p>
          <a:p>
            <a:pPr lvl="1">
              <a:buFont typeface="Wingdings" panose="05000000000000000000" pitchFamily="2" charset="2"/>
              <a:buChar char="Ø"/>
            </a:pPr>
            <a:endParaRPr lang="en-GB" sz="1600" dirty="0">
              <a:latin typeface="Garamond" panose="02020404030301010803" pitchFamily="18" charset="0"/>
            </a:endParaRPr>
          </a:p>
          <a:p>
            <a:r>
              <a:rPr lang="en-GB" sz="3200" dirty="0" smtClean="0">
                <a:latin typeface="Garamond" panose="02020404030301010803" pitchFamily="18" charset="0"/>
              </a:rPr>
              <a:t>The company also wishes to evaluate your performance as an analytics consultancy, and wants to review your project management methods and performance. As part of this you are expected to provide:</a:t>
            </a:r>
          </a:p>
          <a:p>
            <a:pPr lvl="1">
              <a:buFont typeface="Wingdings" panose="05000000000000000000" pitchFamily="2" charset="2"/>
              <a:buChar char="Ø"/>
            </a:pPr>
            <a:r>
              <a:rPr lang="en-GB" dirty="0">
                <a:latin typeface="Garamond" panose="02020404030301010803" pitchFamily="18" charset="0"/>
              </a:rPr>
              <a:t> </a:t>
            </a:r>
            <a:r>
              <a:rPr lang="en-GB" sz="2800" dirty="0" smtClean="0">
                <a:latin typeface="Garamond" panose="02020404030301010803" pitchFamily="18" charset="0"/>
              </a:rPr>
              <a:t>Access to a project management tool that shows your background research and collaborations (Trello preferred)</a:t>
            </a:r>
          </a:p>
          <a:p>
            <a:pPr lvl="1">
              <a:buFont typeface="Wingdings" panose="05000000000000000000" pitchFamily="2" charset="2"/>
              <a:buChar char="Ø"/>
            </a:pPr>
            <a:r>
              <a:rPr lang="en-GB" sz="2800" dirty="0">
                <a:latin typeface="Garamond" panose="02020404030301010803" pitchFamily="18" charset="0"/>
              </a:rPr>
              <a:t> </a:t>
            </a:r>
            <a:r>
              <a:rPr lang="en-GB" sz="2800" dirty="0" smtClean="0">
                <a:latin typeface="Garamond" panose="02020404030301010803" pitchFamily="18" charset="0"/>
              </a:rPr>
              <a:t>A code repository of the models you used (Github preferred)</a:t>
            </a:r>
            <a:endParaRPr lang="en-GB" sz="2800" dirty="0">
              <a:latin typeface="Garamond" panose="02020404030301010803" pitchFamily="18" charset="0"/>
            </a:endParaRPr>
          </a:p>
        </p:txBody>
      </p:sp>
    </p:spTree>
    <p:extLst>
      <p:ext uri="{BB962C8B-B14F-4D97-AF65-F5344CB8AC3E}">
        <p14:creationId xmlns:p14="http://schemas.microsoft.com/office/powerpoint/2010/main" val="3022772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212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Courier New</vt:lpstr>
      <vt:lpstr>Garamond</vt:lpstr>
      <vt:lpstr>Wingdings</vt:lpstr>
      <vt:lpstr>Office Theme</vt:lpstr>
      <vt:lpstr>Bonnett’s Broadband:</vt:lpstr>
      <vt:lpstr>Aims</vt:lpstr>
      <vt:lpstr>Aims</vt:lpstr>
      <vt:lpstr>Deliverables</vt:lpstr>
    </vt:vector>
  </TitlesOfParts>
  <Company>WMG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Paralyzed Veterans of America:</dc:title>
  <dc:creator>Michael Mortenson</dc:creator>
  <cp:lastModifiedBy>Michael Mortenson</cp:lastModifiedBy>
  <cp:revision>12</cp:revision>
  <dcterms:created xsi:type="dcterms:W3CDTF">2017-05-25T08:53:12Z</dcterms:created>
  <dcterms:modified xsi:type="dcterms:W3CDTF">2019-12-02T09:42:12Z</dcterms:modified>
</cp:coreProperties>
</file>