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90" r:id="rId6"/>
    <p:sldId id="276" r:id="rId7"/>
    <p:sldId id="289" r:id="rId8"/>
    <p:sldId id="288" r:id="rId9"/>
    <p:sldId id="287" r:id="rId10"/>
    <p:sldId id="283" r:id="rId11"/>
  </p:sldIdLst>
  <p:sldSz cx="12188825" cy="6858000"/>
  <p:notesSz cx="6858000" cy="9144000"/>
  <p:defaultTextStyle>
    <a:defPPr>
      <a:defRPr lang="es-CO"/>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9BBB"/>
    <a:srgbClr val="1421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guide orient="horz" pos="2160"/>
        <p:guide pos="288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162" y="2130427"/>
            <a:ext cx="10360501" cy="1470025"/>
          </a:xfrm>
        </p:spPr>
        <p:txBody>
          <a:bodyPr/>
          <a:lstStyle/>
          <a:p>
            <a:r>
              <a:rPr lang="es-ES"/>
              <a:t>Haga clic para modificar el estilo de título del patrón</a:t>
            </a:r>
            <a:endParaRPr lang="es-CO"/>
          </a:p>
        </p:txBody>
      </p:sp>
      <p:sp>
        <p:nvSpPr>
          <p:cNvPr id="3" name="2 Subtítulo"/>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509412" indent="0" algn="ctr">
              <a:buNone/>
              <a:defRPr>
                <a:solidFill>
                  <a:schemeClr val="tx1">
                    <a:tint val="75000"/>
                  </a:schemeClr>
                </a:solidFill>
              </a:defRPr>
            </a:lvl2pPr>
            <a:lvl3pPr marL="1018824" indent="0" algn="ctr">
              <a:buNone/>
              <a:defRPr>
                <a:solidFill>
                  <a:schemeClr val="tx1">
                    <a:tint val="75000"/>
                  </a:schemeClr>
                </a:solidFill>
              </a:defRPr>
            </a:lvl3pPr>
            <a:lvl4pPr marL="1528237" indent="0" algn="ctr">
              <a:buNone/>
              <a:defRPr>
                <a:solidFill>
                  <a:schemeClr val="tx1">
                    <a:tint val="75000"/>
                  </a:schemeClr>
                </a:solidFill>
              </a:defRPr>
            </a:lvl4pPr>
            <a:lvl5pPr marL="2037649" indent="0" algn="ctr">
              <a:buNone/>
              <a:defRPr>
                <a:solidFill>
                  <a:schemeClr val="tx1">
                    <a:tint val="75000"/>
                  </a:schemeClr>
                </a:solidFill>
              </a:defRPr>
            </a:lvl5pPr>
            <a:lvl6pPr marL="2547061" indent="0" algn="ctr">
              <a:buNone/>
              <a:defRPr>
                <a:solidFill>
                  <a:schemeClr val="tx1">
                    <a:tint val="75000"/>
                  </a:schemeClr>
                </a:solidFill>
              </a:defRPr>
            </a:lvl6pPr>
            <a:lvl7pPr marL="3056473" indent="0" algn="ctr">
              <a:buNone/>
              <a:defRPr>
                <a:solidFill>
                  <a:schemeClr val="tx1">
                    <a:tint val="75000"/>
                  </a:schemeClr>
                </a:solidFill>
              </a:defRPr>
            </a:lvl7pPr>
            <a:lvl8pPr marL="3565886" indent="0" algn="ctr">
              <a:buNone/>
              <a:defRPr>
                <a:solidFill>
                  <a:schemeClr val="tx1">
                    <a:tint val="75000"/>
                  </a:schemeClr>
                </a:solidFill>
              </a:defRPr>
            </a:lvl8pPr>
            <a:lvl9pPr marL="4075298" indent="0" algn="ctr">
              <a:buNone/>
              <a:defRPr>
                <a:solidFill>
                  <a:schemeClr val="tx1">
                    <a:tint val="75000"/>
                  </a:schemeClr>
                </a:solidFill>
              </a:defRPr>
            </a:lvl9pPr>
          </a:lstStyle>
          <a:p>
            <a:r>
              <a:rPr lang="es-ES"/>
              <a:t>Haga clic para modificar el estilo de subtítulo del patrón</a:t>
            </a:r>
            <a:endParaRPr lang="es-CO"/>
          </a:p>
        </p:txBody>
      </p:sp>
      <p:sp>
        <p:nvSpPr>
          <p:cNvPr id="4" name="3 Marcador de fecha"/>
          <p:cNvSpPr>
            <a:spLocks noGrp="1"/>
          </p:cNvSpPr>
          <p:nvPr>
            <p:ph type="dt" sz="half" idx="10"/>
          </p:nvPr>
        </p:nvSpPr>
        <p:spPr/>
        <p:txBody>
          <a:bodyPr/>
          <a:lstStyle/>
          <a:p>
            <a:fld id="{8E772C25-D6D2-4327-B841-572F37A43D2C}" type="datetimeFigureOut">
              <a:rPr lang="es-CO" smtClean="0"/>
              <a:t>30/11/2017</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2F68289E-7FD7-44DD-9FEA-23ECD1E5DF0F}" type="slidenum">
              <a:rPr lang="es-CO" smtClean="0"/>
              <a:t>‹Nº›</a:t>
            </a:fld>
            <a:endParaRPr lang="es-CO"/>
          </a:p>
        </p:txBody>
      </p:sp>
    </p:spTree>
    <p:extLst>
      <p:ext uri="{BB962C8B-B14F-4D97-AF65-F5344CB8AC3E}">
        <p14:creationId xmlns:p14="http://schemas.microsoft.com/office/powerpoint/2010/main" val="3619033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8E772C25-D6D2-4327-B841-572F37A43D2C}" type="datetimeFigureOut">
              <a:rPr lang="es-CO" smtClean="0"/>
              <a:t>30/11/2017</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2F68289E-7FD7-44DD-9FEA-23ECD1E5DF0F}" type="slidenum">
              <a:rPr lang="es-CO" smtClean="0"/>
              <a:t>‹Nº›</a:t>
            </a:fld>
            <a:endParaRPr lang="es-CO"/>
          </a:p>
        </p:txBody>
      </p:sp>
    </p:spTree>
    <p:extLst>
      <p:ext uri="{BB962C8B-B14F-4D97-AF65-F5344CB8AC3E}">
        <p14:creationId xmlns:p14="http://schemas.microsoft.com/office/powerpoint/2010/main" val="213504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6898" y="274639"/>
            <a:ext cx="2742486" cy="5851525"/>
          </a:xfrm>
        </p:spPr>
        <p:txBody>
          <a:bodyPr vert="eaVert"/>
          <a:lstStyle/>
          <a:p>
            <a:r>
              <a:rPr lang="es-ES"/>
              <a:t>Haga clic para modificar el estilo de título del patrón</a:t>
            </a:r>
            <a:endParaRPr lang="es-CO"/>
          </a:p>
        </p:txBody>
      </p:sp>
      <p:sp>
        <p:nvSpPr>
          <p:cNvPr id="3" name="2 Marcador de texto vertical"/>
          <p:cNvSpPr>
            <a:spLocks noGrp="1"/>
          </p:cNvSpPr>
          <p:nvPr>
            <p:ph type="body" orient="vert" idx="1"/>
          </p:nvPr>
        </p:nvSpPr>
        <p:spPr>
          <a:xfrm>
            <a:off x="609441" y="274639"/>
            <a:ext cx="802431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8E772C25-D6D2-4327-B841-572F37A43D2C}" type="datetimeFigureOut">
              <a:rPr lang="es-CO" smtClean="0"/>
              <a:t>30/11/2017</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2F68289E-7FD7-44DD-9FEA-23ECD1E5DF0F}" type="slidenum">
              <a:rPr lang="es-CO" smtClean="0"/>
              <a:t>‹Nº›</a:t>
            </a:fld>
            <a:endParaRPr lang="es-CO"/>
          </a:p>
        </p:txBody>
      </p:sp>
    </p:spTree>
    <p:extLst>
      <p:ext uri="{BB962C8B-B14F-4D97-AF65-F5344CB8AC3E}">
        <p14:creationId xmlns:p14="http://schemas.microsoft.com/office/powerpoint/2010/main" val="3895235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8E772C25-D6D2-4327-B841-572F37A43D2C}" type="datetimeFigureOut">
              <a:rPr lang="es-CO" smtClean="0"/>
              <a:t>30/11/2017</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2F68289E-7FD7-44DD-9FEA-23ECD1E5DF0F}" type="slidenum">
              <a:rPr lang="es-CO" smtClean="0"/>
              <a:t>‹Nº›</a:t>
            </a:fld>
            <a:endParaRPr lang="es-CO"/>
          </a:p>
        </p:txBody>
      </p:sp>
    </p:spTree>
    <p:extLst>
      <p:ext uri="{BB962C8B-B14F-4D97-AF65-F5344CB8AC3E}">
        <p14:creationId xmlns:p14="http://schemas.microsoft.com/office/powerpoint/2010/main" val="3012009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2833" y="4406902"/>
            <a:ext cx="10360501" cy="1362075"/>
          </a:xfrm>
        </p:spPr>
        <p:txBody>
          <a:bodyPr anchor="t"/>
          <a:lstStyle>
            <a:lvl1pPr algn="l">
              <a:defRPr sz="4500" b="1" cap="all"/>
            </a:lvl1pPr>
          </a:lstStyle>
          <a:p>
            <a:r>
              <a:rPr lang="es-ES"/>
              <a:t>Haga clic para modificar el estilo de título del patrón</a:t>
            </a:r>
            <a:endParaRPr lang="es-CO"/>
          </a:p>
        </p:txBody>
      </p:sp>
      <p:sp>
        <p:nvSpPr>
          <p:cNvPr id="3" name="2 Marcador de texto"/>
          <p:cNvSpPr>
            <a:spLocks noGrp="1"/>
          </p:cNvSpPr>
          <p:nvPr>
            <p:ph type="body" idx="1"/>
          </p:nvPr>
        </p:nvSpPr>
        <p:spPr>
          <a:xfrm>
            <a:off x="962833" y="2906713"/>
            <a:ext cx="10360501" cy="1500187"/>
          </a:xfrm>
        </p:spPr>
        <p:txBody>
          <a:bodyPr anchor="b"/>
          <a:lstStyle>
            <a:lvl1pPr marL="0" indent="0">
              <a:buNone/>
              <a:defRPr sz="2200">
                <a:solidFill>
                  <a:schemeClr val="tx1">
                    <a:tint val="75000"/>
                  </a:schemeClr>
                </a:solidFill>
              </a:defRPr>
            </a:lvl1pPr>
            <a:lvl2pPr marL="509412" indent="0">
              <a:buNone/>
              <a:defRPr sz="2000">
                <a:solidFill>
                  <a:schemeClr val="tx1">
                    <a:tint val="75000"/>
                  </a:schemeClr>
                </a:solidFill>
              </a:defRPr>
            </a:lvl2pPr>
            <a:lvl3pPr marL="1018824" indent="0">
              <a:buNone/>
              <a:defRPr sz="1800">
                <a:solidFill>
                  <a:schemeClr val="tx1">
                    <a:tint val="75000"/>
                  </a:schemeClr>
                </a:solidFill>
              </a:defRPr>
            </a:lvl3pPr>
            <a:lvl4pPr marL="1528237" indent="0">
              <a:buNone/>
              <a:defRPr sz="1600">
                <a:solidFill>
                  <a:schemeClr val="tx1">
                    <a:tint val="75000"/>
                  </a:schemeClr>
                </a:solidFill>
              </a:defRPr>
            </a:lvl4pPr>
            <a:lvl5pPr marL="2037649" indent="0">
              <a:buNone/>
              <a:defRPr sz="1600">
                <a:solidFill>
                  <a:schemeClr val="tx1">
                    <a:tint val="75000"/>
                  </a:schemeClr>
                </a:solidFill>
              </a:defRPr>
            </a:lvl5pPr>
            <a:lvl6pPr marL="2547061" indent="0">
              <a:buNone/>
              <a:defRPr sz="1600">
                <a:solidFill>
                  <a:schemeClr val="tx1">
                    <a:tint val="75000"/>
                  </a:schemeClr>
                </a:solidFill>
              </a:defRPr>
            </a:lvl6pPr>
            <a:lvl7pPr marL="3056473" indent="0">
              <a:buNone/>
              <a:defRPr sz="1600">
                <a:solidFill>
                  <a:schemeClr val="tx1">
                    <a:tint val="75000"/>
                  </a:schemeClr>
                </a:solidFill>
              </a:defRPr>
            </a:lvl7pPr>
            <a:lvl8pPr marL="3565886" indent="0">
              <a:buNone/>
              <a:defRPr sz="1600">
                <a:solidFill>
                  <a:schemeClr val="tx1">
                    <a:tint val="75000"/>
                  </a:schemeClr>
                </a:solidFill>
              </a:defRPr>
            </a:lvl8pPr>
            <a:lvl9pPr marL="4075298" indent="0">
              <a:buNone/>
              <a:defRPr sz="16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8E772C25-D6D2-4327-B841-572F37A43D2C}" type="datetimeFigureOut">
              <a:rPr lang="es-CO" smtClean="0"/>
              <a:t>30/11/2017</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2F68289E-7FD7-44DD-9FEA-23ECD1E5DF0F}" type="slidenum">
              <a:rPr lang="es-CO" smtClean="0"/>
              <a:t>‹Nº›</a:t>
            </a:fld>
            <a:endParaRPr lang="es-CO"/>
          </a:p>
        </p:txBody>
      </p:sp>
    </p:spTree>
    <p:extLst>
      <p:ext uri="{BB962C8B-B14F-4D97-AF65-F5344CB8AC3E}">
        <p14:creationId xmlns:p14="http://schemas.microsoft.com/office/powerpoint/2010/main" val="227650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sz="half" idx="1"/>
          </p:nvPr>
        </p:nvSpPr>
        <p:spPr>
          <a:xfrm>
            <a:off x="609441" y="1600202"/>
            <a:ext cx="5383398" cy="4525963"/>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contenido"/>
          <p:cNvSpPr>
            <a:spLocks noGrp="1"/>
          </p:cNvSpPr>
          <p:nvPr>
            <p:ph sz="half" idx="2"/>
          </p:nvPr>
        </p:nvSpPr>
        <p:spPr>
          <a:xfrm>
            <a:off x="6195986" y="1600202"/>
            <a:ext cx="5383398" cy="4525963"/>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fecha"/>
          <p:cNvSpPr>
            <a:spLocks noGrp="1"/>
          </p:cNvSpPr>
          <p:nvPr>
            <p:ph type="dt" sz="half" idx="10"/>
          </p:nvPr>
        </p:nvSpPr>
        <p:spPr/>
        <p:txBody>
          <a:bodyPr/>
          <a:lstStyle/>
          <a:p>
            <a:fld id="{8E772C25-D6D2-4327-B841-572F37A43D2C}" type="datetimeFigureOut">
              <a:rPr lang="es-CO" smtClean="0"/>
              <a:t>30/11/2017</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2F68289E-7FD7-44DD-9FEA-23ECD1E5DF0F}" type="slidenum">
              <a:rPr lang="es-CO" smtClean="0"/>
              <a:t>‹Nº›</a:t>
            </a:fld>
            <a:endParaRPr lang="es-CO"/>
          </a:p>
        </p:txBody>
      </p:sp>
    </p:spTree>
    <p:extLst>
      <p:ext uri="{BB962C8B-B14F-4D97-AF65-F5344CB8AC3E}">
        <p14:creationId xmlns:p14="http://schemas.microsoft.com/office/powerpoint/2010/main" val="74165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O"/>
          </a:p>
        </p:txBody>
      </p:sp>
      <p:sp>
        <p:nvSpPr>
          <p:cNvPr id="3" name="2 Marcador de texto"/>
          <p:cNvSpPr>
            <a:spLocks noGrp="1"/>
          </p:cNvSpPr>
          <p:nvPr>
            <p:ph type="body" idx="1"/>
          </p:nvPr>
        </p:nvSpPr>
        <p:spPr>
          <a:xfrm>
            <a:off x="609442" y="1535114"/>
            <a:ext cx="5385515" cy="639763"/>
          </a:xfr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s-ES"/>
              <a:t>Haga clic para modificar el estilo de texto del patrón</a:t>
            </a:r>
          </a:p>
        </p:txBody>
      </p:sp>
      <p:sp>
        <p:nvSpPr>
          <p:cNvPr id="4" name="3 Marcador de contenido"/>
          <p:cNvSpPr>
            <a:spLocks noGrp="1"/>
          </p:cNvSpPr>
          <p:nvPr>
            <p:ph sz="half" idx="2"/>
          </p:nvPr>
        </p:nvSpPr>
        <p:spPr>
          <a:xfrm>
            <a:off x="609442" y="2174875"/>
            <a:ext cx="5385515" cy="395128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texto"/>
          <p:cNvSpPr>
            <a:spLocks noGrp="1"/>
          </p:cNvSpPr>
          <p:nvPr>
            <p:ph type="body" sz="quarter" idx="3"/>
          </p:nvPr>
        </p:nvSpPr>
        <p:spPr>
          <a:xfrm>
            <a:off x="6191757" y="1535114"/>
            <a:ext cx="5387631" cy="639763"/>
          </a:xfr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s-ES"/>
              <a:t>Haga clic para modificar el estilo de texto del patrón</a:t>
            </a:r>
          </a:p>
        </p:txBody>
      </p:sp>
      <p:sp>
        <p:nvSpPr>
          <p:cNvPr id="6" name="5 Marcador de contenido"/>
          <p:cNvSpPr>
            <a:spLocks noGrp="1"/>
          </p:cNvSpPr>
          <p:nvPr>
            <p:ph sz="quarter" idx="4"/>
          </p:nvPr>
        </p:nvSpPr>
        <p:spPr>
          <a:xfrm>
            <a:off x="6191757" y="2174875"/>
            <a:ext cx="5387631" cy="395128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6 Marcador de fecha"/>
          <p:cNvSpPr>
            <a:spLocks noGrp="1"/>
          </p:cNvSpPr>
          <p:nvPr>
            <p:ph type="dt" sz="half" idx="10"/>
          </p:nvPr>
        </p:nvSpPr>
        <p:spPr/>
        <p:txBody>
          <a:bodyPr/>
          <a:lstStyle/>
          <a:p>
            <a:fld id="{8E772C25-D6D2-4327-B841-572F37A43D2C}" type="datetimeFigureOut">
              <a:rPr lang="es-CO" smtClean="0"/>
              <a:t>30/11/2017</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2F68289E-7FD7-44DD-9FEA-23ECD1E5DF0F}" type="slidenum">
              <a:rPr lang="es-CO" smtClean="0"/>
              <a:t>‹Nº›</a:t>
            </a:fld>
            <a:endParaRPr lang="es-CO"/>
          </a:p>
        </p:txBody>
      </p:sp>
    </p:spTree>
    <p:extLst>
      <p:ext uri="{BB962C8B-B14F-4D97-AF65-F5344CB8AC3E}">
        <p14:creationId xmlns:p14="http://schemas.microsoft.com/office/powerpoint/2010/main" val="389272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fecha"/>
          <p:cNvSpPr>
            <a:spLocks noGrp="1"/>
          </p:cNvSpPr>
          <p:nvPr>
            <p:ph type="dt" sz="half" idx="10"/>
          </p:nvPr>
        </p:nvSpPr>
        <p:spPr/>
        <p:txBody>
          <a:bodyPr/>
          <a:lstStyle/>
          <a:p>
            <a:fld id="{8E772C25-D6D2-4327-B841-572F37A43D2C}" type="datetimeFigureOut">
              <a:rPr lang="es-CO" smtClean="0"/>
              <a:t>30/11/2017</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2F68289E-7FD7-44DD-9FEA-23ECD1E5DF0F}" type="slidenum">
              <a:rPr lang="es-CO" smtClean="0"/>
              <a:t>‹Nº›</a:t>
            </a:fld>
            <a:endParaRPr lang="es-CO"/>
          </a:p>
        </p:txBody>
      </p:sp>
    </p:spTree>
    <p:extLst>
      <p:ext uri="{BB962C8B-B14F-4D97-AF65-F5344CB8AC3E}">
        <p14:creationId xmlns:p14="http://schemas.microsoft.com/office/powerpoint/2010/main" val="1350440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E772C25-D6D2-4327-B841-572F37A43D2C}" type="datetimeFigureOut">
              <a:rPr lang="es-CO" smtClean="0"/>
              <a:t>30/11/2017</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2F68289E-7FD7-44DD-9FEA-23ECD1E5DF0F}" type="slidenum">
              <a:rPr lang="es-CO" smtClean="0"/>
              <a:t>‹Nº›</a:t>
            </a:fld>
            <a:endParaRPr lang="es-CO"/>
          </a:p>
        </p:txBody>
      </p:sp>
    </p:spTree>
    <p:extLst>
      <p:ext uri="{BB962C8B-B14F-4D97-AF65-F5344CB8AC3E}">
        <p14:creationId xmlns:p14="http://schemas.microsoft.com/office/powerpoint/2010/main" val="1595594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445" y="273050"/>
            <a:ext cx="4010039" cy="1162051"/>
          </a:xfrm>
        </p:spPr>
        <p:txBody>
          <a:bodyPr anchor="b"/>
          <a:lstStyle>
            <a:lvl1pPr algn="l">
              <a:defRPr sz="2200" b="1"/>
            </a:lvl1pPr>
          </a:lstStyle>
          <a:p>
            <a:r>
              <a:rPr lang="es-ES"/>
              <a:t>Haga clic para modificar el estilo de título del patrón</a:t>
            </a:r>
            <a:endParaRPr lang="es-CO"/>
          </a:p>
        </p:txBody>
      </p:sp>
      <p:sp>
        <p:nvSpPr>
          <p:cNvPr id="3" name="2 Marcador de contenido"/>
          <p:cNvSpPr>
            <a:spLocks noGrp="1"/>
          </p:cNvSpPr>
          <p:nvPr>
            <p:ph idx="1"/>
          </p:nvPr>
        </p:nvSpPr>
        <p:spPr>
          <a:xfrm>
            <a:off x="4765492" y="273053"/>
            <a:ext cx="6813892" cy="5853113"/>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texto"/>
          <p:cNvSpPr>
            <a:spLocks noGrp="1"/>
          </p:cNvSpPr>
          <p:nvPr>
            <p:ph type="body" sz="half" idx="2"/>
          </p:nvPr>
        </p:nvSpPr>
        <p:spPr>
          <a:xfrm>
            <a:off x="609445" y="1435103"/>
            <a:ext cx="4010039" cy="4691063"/>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8E772C25-D6D2-4327-B841-572F37A43D2C}" type="datetimeFigureOut">
              <a:rPr lang="es-CO" smtClean="0"/>
              <a:t>30/11/2017</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2F68289E-7FD7-44DD-9FEA-23ECD1E5DF0F}" type="slidenum">
              <a:rPr lang="es-CO" smtClean="0"/>
              <a:t>‹Nº›</a:t>
            </a:fld>
            <a:endParaRPr lang="es-CO"/>
          </a:p>
        </p:txBody>
      </p:sp>
    </p:spTree>
    <p:extLst>
      <p:ext uri="{BB962C8B-B14F-4D97-AF65-F5344CB8AC3E}">
        <p14:creationId xmlns:p14="http://schemas.microsoft.com/office/powerpoint/2010/main" val="2772277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095" y="4800601"/>
            <a:ext cx="7313295" cy="566739"/>
          </a:xfrm>
        </p:spPr>
        <p:txBody>
          <a:bodyPr anchor="b"/>
          <a:lstStyle>
            <a:lvl1pPr algn="l">
              <a:defRPr sz="2200" b="1"/>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2389095" y="612775"/>
            <a:ext cx="7313295" cy="4114800"/>
          </a:xfrm>
        </p:spPr>
        <p:txBody>
          <a:bodyPr/>
          <a:lstStyle>
            <a:lvl1pPr marL="0" indent="0">
              <a:buNone/>
              <a:defRPr sz="3600"/>
            </a:lvl1pPr>
            <a:lvl2pPr marL="509412" indent="0">
              <a:buNone/>
              <a:defRPr sz="3100"/>
            </a:lvl2pPr>
            <a:lvl3pPr marL="1018824" indent="0">
              <a:buNone/>
              <a:defRPr sz="2700"/>
            </a:lvl3pPr>
            <a:lvl4pPr marL="1528237" indent="0">
              <a:buNone/>
              <a:defRPr sz="2200"/>
            </a:lvl4pPr>
            <a:lvl5pPr marL="2037649" indent="0">
              <a:buNone/>
              <a:defRPr sz="2200"/>
            </a:lvl5pPr>
            <a:lvl6pPr marL="2547061" indent="0">
              <a:buNone/>
              <a:defRPr sz="2200"/>
            </a:lvl6pPr>
            <a:lvl7pPr marL="3056473" indent="0">
              <a:buNone/>
              <a:defRPr sz="2200"/>
            </a:lvl7pPr>
            <a:lvl8pPr marL="3565886" indent="0">
              <a:buNone/>
              <a:defRPr sz="2200"/>
            </a:lvl8pPr>
            <a:lvl9pPr marL="4075298" indent="0">
              <a:buNone/>
              <a:defRPr sz="2200"/>
            </a:lvl9pPr>
          </a:lstStyle>
          <a:p>
            <a:endParaRPr lang="es-CO"/>
          </a:p>
        </p:txBody>
      </p:sp>
      <p:sp>
        <p:nvSpPr>
          <p:cNvPr id="4" name="3 Marcador de texto"/>
          <p:cNvSpPr>
            <a:spLocks noGrp="1"/>
          </p:cNvSpPr>
          <p:nvPr>
            <p:ph type="body" sz="half" idx="2"/>
          </p:nvPr>
        </p:nvSpPr>
        <p:spPr>
          <a:xfrm>
            <a:off x="2389095" y="5367339"/>
            <a:ext cx="7313295" cy="804863"/>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8E772C25-D6D2-4327-B841-572F37A43D2C}" type="datetimeFigureOut">
              <a:rPr lang="es-CO" smtClean="0"/>
              <a:t>30/11/2017</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2F68289E-7FD7-44DD-9FEA-23ECD1E5DF0F}" type="slidenum">
              <a:rPr lang="es-CO" smtClean="0"/>
              <a:t>‹Nº›</a:t>
            </a:fld>
            <a:endParaRPr lang="es-CO"/>
          </a:p>
        </p:txBody>
      </p:sp>
    </p:spTree>
    <p:extLst>
      <p:ext uri="{BB962C8B-B14F-4D97-AF65-F5344CB8AC3E}">
        <p14:creationId xmlns:p14="http://schemas.microsoft.com/office/powerpoint/2010/main" val="210761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441" y="274639"/>
            <a:ext cx="10969943" cy="1143000"/>
          </a:xfrm>
          <a:prstGeom prst="rect">
            <a:avLst/>
          </a:prstGeom>
        </p:spPr>
        <p:txBody>
          <a:bodyPr vert="horz" lIns="101882" tIns="50941" rIns="101882" bIns="50941" rtlCol="0" anchor="ctr">
            <a:normAutofit/>
          </a:bodyPr>
          <a:lstStyle/>
          <a:p>
            <a:r>
              <a:rPr lang="es-ES"/>
              <a:t>Haga clic para modificar el estilo de título del patrón</a:t>
            </a:r>
            <a:endParaRPr lang="es-CO"/>
          </a:p>
        </p:txBody>
      </p:sp>
      <p:sp>
        <p:nvSpPr>
          <p:cNvPr id="3" name="2 Marcador de texto"/>
          <p:cNvSpPr>
            <a:spLocks noGrp="1"/>
          </p:cNvSpPr>
          <p:nvPr>
            <p:ph type="body" idx="1"/>
          </p:nvPr>
        </p:nvSpPr>
        <p:spPr>
          <a:xfrm>
            <a:off x="609441" y="1600202"/>
            <a:ext cx="10969943" cy="4525963"/>
          </a:xfrm>
          <a:prstGeom prst="rect">
            <a:avLst/>
          </a:prstGeom>
        </p:spPr>
        <p:txBody>
          <a:bodyPr vert="horz" lIns="101882" tIns="50941" rIns="101882" bIns="50941"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2"/>
          </p:nvPr>
        </p:nvSpPr>
        <p:spPr>
          <a:xfrm>
            <a:off x="609441" y="6356351"/>
            <a:ext cx="2844059" cy="365125"/>
          </a:xfrm>
          <a:prstGeom prst="rect">
            <a:avLst/>
          </a:prstGeom>
        </p:spPr>
        <p:txBody>
          <a:bodyPr vert="horz" lIns="101882" tIns="50941" rIns="101882" bIns="50941" rtlCol="0" anchor="ctr"/>
          <a:lstStyle>
            <a:lvl1pPr algn="l">
              <a:defRPr sz="1300">
                <a:solidFill>
                  <a:schemeClr val="tx1">
                    <a:tint val="75000"/>
                  </a:schemeClr>
                </a:solidFill>
              </a:defRPr>
            </a:lvl1pPr>
          </a:lstStyle>
          <a:p>
            <a:fld id="{8E772C25-D6D2-4327-B841-572F37A43D2C}" type="datetimeFigureOut">
              <a:rPr lang="es-CO" smtClean="0"/>
              <a:t>30/11/2017</a:t>
            </a:fld>
            <a:endParaRPr lang="es-CO"/>
          </a:p>
        </p:txBody>
      </p:sp>
      <p:sp>
        <p:nvSpPr>
          <p:cNvPr id="5" name="4 Marcador de pie de página"/>
          <p:cNvSpPr>
            <a:spLocks noGrp="1"/>
          </p:cNvSpPr>
          <p:nvPr>
            <p:ph type="ftr" sz="quarter" idx="3"/>
          </p:nvPr>
        </p:nvSpPr>
        <p:spPr>
          <a:xfrm>
            <a:off x="4164515" y="6356351"/>
            <a:ext cx="3859795" cy="365125"/>
          </a:xfrm>
          <a:prstGeom prst="rect">
            <a:avLst/>
          </a:prstGeom>
        </p:spPr>
        <p:txBody>
          <a:bodyPr vert="horz" lIns="101882" tIns="50941" rIns="101882" bIns="50941" rtlCol="0" anchor="ctr"/>
          <a:lstStyle>
            <a:lvl1pPr algn="ctr">
              <a:defRPr sz="13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8735325" y="6356351"/>
            <a:ext cx="2844059" cy="365125"/>
          </a:xfrm>
          <a:prstGeom prst="rect">
            <a:avLst/>
          </a:prstGeom>
        </p:spPr>
        <p:txBody>
          <a:bodyPr vert="horz" lIns="101882" tIns="50941" rIns="101882" bIns="50941" rtlCol="0" anchor="ctr"/>
          <a:lstStyle>
            <a:lvl1pPr algn="r">
              <a:defRPr sz="1300">
                <a:solidFill>
                  <a:schemeClr val="tx1">
                    <a:tint val="75000"/>
                  </a:schemeClr>
                </a:solidFill>
              </a:defRPr>
            </a:lvl1pPr>
          </a:lstStyle>
          <a:p>
            <a:fld id="{2F68289E-7FD7-44DD-9FEA-23ECD1E5DF0F}" type="slidenum">
              <a:rPr lang="es-CO" smtClean="0"/>
              <a:t>‹Nº›</a:t>
            </a:fld>
            <a:endParaRPr lang="es-CO"/>
          </a:p>
        </p:txBody>
      </p:sp>
    </p:spTree>
    <p:extLst>
      <p:ext uri="{BB962C8B-B14F-4D97-AF65-F5344CB8AC3E}">
        <p14:creationId xmlns:p14="http://schemas.microsoft.com/office/powerpoint/2010/main" val="1636149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18824"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1018824"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1pPr>
      <a:lvl2pPr marL="827795" indent="-318383" algn="l" defTabSz="1018824"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73531" indent="-254706" algn="l" defTabSz="1018824"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782943" indent="-254706" algn="l" defTabSz="1018824"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92355" indent="-254706" algn="l" defTabSz="1018824"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801767" indent="-254706" algn="l" defTabSz="1018824"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s-CO"/>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extLst>
              <p:ext uri="{D42A27DB-BD31-4B8C-83A1-F6EECF244321}">
                <p14:modId xmlns:p14="http://schemas.microsoft.com/office/powerpoint/2010/main" val="2142750066"/>
              </p:ext>
            </p:extLst>
          </p:nvPr>
        </p:nvSpPr>
        <p:spPr>
          <a:xfrm>
            <a:off x="1121432" y="1043971"/>
            <a:ext cx="4983259" cy="2734814"/>
          </a:xfrm>
        </p:spPr>
        <p:txBody>
          <a:bodyPr>
            <a:noAutofit/>
          </a:bodyPr>
          <a:lstStyle/>
          <a:p>
            <a:pPr algn="l"/>
            <a:r>
              <a:rPr lang="en-US" sz="900" dirty="0" smtClean="0">
                <a:latin typeface="+mj-ea"/>
                <a:cs typeface="+mj-ea"/>
              </a:rPr>
              <a:t/>
            </a:r>
            <a:br>
              <a:rPr lang="en-US" sz="900" dirty="0" smtClean="0">
                <a:latin typeface="+mj-ea"/>
                <a:cs typeface="+mj-ea"/>
              </a:rPr>
            </a:br>
            <a:r>
              <a:rPr lang="es-ES" sz="1600" b="1" dirty="0">
                <a:solidFill>
                  <a:schemeClr val="bg1">
                    <a:lumMod val="95000"/>
                  </a:schemeClr>
                </a:solidFill>
                <a:latin typeface="+mn-lt"/>
              </a:rPr>
              <a:t>DESARROLLO DEL APLICATIVO MÓVIL SOON PARA LA UNIVERSIDAD COOPERATIVA DE COLOMBIA SEDE  BOGOTÁ</a:t>
            </a:r>
            <a:r>
              <a:rPr lang="es-CO" sz="1600" dirty="0">
                <a:latin typeface="+mn-lt"/>
              </a:rPr>
              <a:t/>
            </a:r>
            <a:br>
              <a:rPr lang="es-CO" sz="1600" dirty="0">
                <a:latin typeface="+mn-lt"/>
              </a:rPr>
            </a:br>
            <a:r>
              <a:rPr lang="en-US" sz="1600" dirty="0" smtClean="0">
                <a:latin typeface="+mn-lt"/>
                <a:cs typeface="+mj-ea"/>
              </a:rPr>
              <a:t/>
            </a:r>
            <a:br>
              <a:rPr lang="en-US" sz="1600" dirty="0" smtClean="0">
                <a:latin typeface="+mn-lt"/>
                <a:cs typeface="+mj-ea"/>
              </a:rPr>
            </a:br>
            <a:r>
              <a:rPr lang="en-US" dirty="0" smtClean="0">
                <a:latin typeface="+mj-ea"/>
                <a:cs typeface="+mj-ea"/>
              </a:rPr>
              <a:t/>
            </a:r>
            <a:br>
              <a:rPr lang="en-US" dirty="0" smtClean="0">
                <a:latin typeface="+mj-ea"/>
                <a:cs typeface="+mj-ea"/>
              </a:rPr>
            </a:br>
            <a:r>
              <a:rPr lang="es-CO" sz="1800" b="1" dirty="0" smtClean="0">
                <a:solidFill>
                  <a:schemeClr val="bg1"/>
                </a:solidFill>
                <a:effectLst>
                  <a:outerShdw blurRad="38100" dist="38100" dir="2700000" algn="tl">
                    <a:srgbClr val="000000">
                      <a:alpha val="43137"/>
                    </a:srgbClr>
                  </a:outerShdw>
                </a:effectLst>
                <a:latin typeface="+mn-lt"/>
                <a:cs typeface="Arial"/>
              </a:rPr>
              <a:t>Tecnología</a:t>
            </a:r>
            <a:r>
              <a:rPr lang="es" sz="1800" b="1" dirty="0" smtClean="0">
                <a:solidFill>
                  <a:schemeClr val="bg1"/>
                </a:solidFill>
                <a:effectLst>
                  <a:outerShdw blurRad="38100" dist="38100" dir="2700000" algn="tl">
                    <a:srgbClr val="000000">
                      <a:alpha val="43137"/>
                    </a:srgbClr>
                  </a:outerShdw>
                </a:effectLst>
                <a:latin typeface="+mn-lt"/>
                <a:cs typeface="Arial"/>
              </a:rPr>
              <a:t> </a:t>
            </a:r>
            <a:r>
              <a:rPr lang="es" sz="1800" b="1" dirty="0" smtClean="0">
                <a:solidFill>
                  <a:schemeClr val="bg1"/>
                </a:solidFill>
                <a:effectLst>
                  <a:outerShdw blurRad="38100" dist="38100" dir="2700000" algn="tl">
                    <a:srgbClr val="000000">
                      <a:alpha val="43137"/>
                    </a:srgbClr>
                  </a:outerShdw>
                </a:effectLst>
                <a:latin typeface="+mn-lt"/>
                <a:cs typeface="Arial"/>
              </a:rPr>
              <a:t>de Sistemas</a:t>
            </a:r>
            <a:endParaRPr lang="es" sz="1800" b="1" dirty="0">
              <a:solidFill>
                <a:schemeClr val="bg1"/>
              </a:solidFill>
              <a:latin typeface="+mn-lt"/>
              <a:ea typeface="Tahoma Bold"/>
              <a:cs typeface="Arial"/>
            </a:endParaRPr>
          </a:p>
        </p:txBody>
      </p:sp>
      <p:sp>
        <p:nvSpPr>
          <p:cNvPr id="3" name="CuadroTexto 2"/>
          <p:cNvSpPr txBox="1"/>
          <p:nvPr>
            <p:extLst>
              <p:ext uri="{D42A27DB-BD31-4B8C-83A1-F6EECF244321}">
                <p14:modId xmlns:p14="http://schemas.microsoft.com/office/powerpoint/2010/main" val="665164812"/>
              </p:ext>
            </p:extLst>
          </p:nvPr>
        </p:nvSpPr>
        <p:spPr>
          <a:xfrm>
            <a:off x="714466" y="4570512"/>
            <a:ext cx="4068201" cy="1169551"/>
          </a:xfrm>
          <a:prstGeom prst="rect">
            <a:avLst/>
          </a:prstGeom>
          <a:noFill/>
        </p:spPr>
        <p:txBody>
          <a:bodyPr wrap="square" rtlCol="0" anchor="t">
            <a:spAutoFit/>
          </a:bodyPr>
          <a:lstStyle/>
          <a:p>
            <a:pPr algn="ctr"/>
            <a:r>
              <a:rPr lang="es-CO" sz="1400" dirty="0">
                <a:solidFill>
                  <a:schemeClr val="bg1"/>
                </a:solidFill>
                <a:latin typeface="Tahoma Bold"/>
              </a:rPr>
              <a:t>Jonathan Alexander Hernandez Ruiz</a:t>
            </a:r>
            <a:endParaRPr lang="en-US" dirty="0"/>
          </a:p>
          <a:p>
            <a:pPr algn="ctr"/>
            <a:r>
              <a:rPr lang="es-CO" sz="1400" dirty="0">
                <a:solidFill>
                  <a:schemeClr val="bg1"/>
                </a:solidFill>
                <a:latin typeface="Tahoma Bold"/>
              </a:rPr>
              <a:t>Sergio Alejandro Higuera Rojas</a:t>
            </a:r>
            <a:endParaRPr lang="es-CO" sz="1400" dirty="0">
              <a:solidFill>
                <a:schemeClr val="bg1"/>
              </a:solidFill>
              <a:latin typeface="Tahoma Bold"/>
              <a:ea typeface="Tahoma Bold"/>
              <a:cs typeface="Tahoma Bold"/>
            </a:endParaRPr>
          </a:p>
          <a:p>
            <a:pPr algn="ctr"/>
            <a:endParaRPr lang="es-CO" sz="1400" dirty="0">
              <a:solidFill>
                <a:schemeClr val="bg1"/>
              </a:solidFill>
              <a:latin typeface="Tahoma Bold"/>
            </a:endParaRPr>
          </a:p>
          <a:p>
            <a:pPr algn="ctr"/>
            <a:r>
              <a:rPr lang="es-CO" sz="1400" dirty="0">
                <a:solidFill>
                  <a:schemeClr val="bg1"/>
                </a:solidFill>
                <a:latin typeface="Tahoma Bold"/>
              </a:rPr>
              <a:t>Director de la opción</a:t>
            </a:r>
            <a:r>
              <a:rPr lang="es-CO" sz="1400" dirty="0">
                <a:solidFill>
                  <a:schemeClr val="bg1"/>
                </a:solidFill>
                <a:latin typeface="Tahoma Bold"/>
                <a:ea typeface="Tahoma Bold"/>
                <a:cs typeface="Tahoma Bold"/>
              </a:rPr>
              <a:t>: </a:t>
            </a:r>
            <a:r>
              <a:rPr lang="es-CO" sz="1400" dirty="0" smtClean="0">
                <a:solidFill>
                  <a:schemeClr val="bg1"/>
                </a:solidFill>
                <a:latin typeface="Tahoma Bold"/>
                <a:ea typeface="Tahoma Bold"/>
                <a:cs typeface="Tahoma Bold"/>
              </a:rPr>
              <a:t>Jaime Páez</a:t>
            </a:r>
            <a:endParaRPr lang="x-none" sz="1400" dirty="0">
              <a:solidFill>
                <a:schemeClr val="bg1"/>
              </a:solidFill>
              <a:latin typeface="Tahoma Bold"/>
            </a:endParaRPr>
          </a:p>
          <a:p>
            <a:pPr algn="ctr"/>
            <a:r>
              <a:rPr lang="x-none" sz="1400" dirty="0">
                <a:solidFill>
                  <a:schemeClr val="bg1"/>
                </a:solidFill>
                <a:latin typeface="Tahoma Bold"/>
              </a:rPr>
              <a:t>2017</a:t>
            </a:r>
            <a:endParaRPr lang="es-CO" sz="1400" dirty="0">
              <a:solidFill>
                <a:schemeClr val="bg1"/>
              </a:solidFill>
              <a:latin typeface="Tahoma Bold"/>
            </a:endParaRPr>
          </a:p>
        </p:txBody>
      </p:sp>
    </p:spTree>
    <p:extLst>
      <p:ext uri="{BB962C8B-B14F-4D97-AF65-F5344CB8AC3E}">
        <p14:creationId xmlns:p14="http://schemas.microsoft.com/office/powerpoint/2010/main" val="2064194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sz="3200" b="1" u="sng" dirty="0" smtClean="0">
                <a:solidFill>
                  <a:srgbClr val="139BBB"/>
                </a:solidFill>
                <a:effectLst>
                  <a:outerShdw blurRad="38100" dist="38100" dir="2700000" algn="tl">
                    <a:srgbClr val="000000">
                      <a:alpha val="43137"/>
                    </a:srgbClr>
                  </a:outerShdw>
                </a:effectLst>
                <a:latin typeface="Tahoma Bold"/>
                <a:cs typeface="Tahoma Bold"/>
              </a:rPr>
              <a:t>Modalidad de grado</a:t>
            </a:r>
            <a:endParaRPr lang="es-CO" sz="3200" u="sng" dirty="0"/>
          </a:p>
        </p:txBody>
      </p:sp>
      <p:sp>
        <p:nvSpPr>
          <p:cNvPr id="3" name="Marcador de contenido 2"/>
          <p:cNvSpPr>
            <a:spLocks noGrp="1"/>
          </p:cNvSpPr>
          <p:nvPr>
            <p:ph idx="1"/>
          </p:nvPr>
        </p:nvSpPr>
        <p:spPr>
          <a:xfrm>
            <a:off x="1528550" y="1883391"/>
            <a:ext cx="9327503" cy="1869743"/>
          </a:xfrm>
        </p:spPr>
        <p:txBody>
          <a:bodyPr>
            <a:normAutofit/>
          </a:bodyPr>
          <a:lstStyle/>
          <a:p>
            <a:r>
              <a:rPr lang="es-CO" sz="2400" dirty="0" smtClean="0"/>
              <a:t>Análisis Sistemático de literatura: Monografía. </a:t>
            </a:r>
            <a:endParaRPr lang="es-CO" sz="2400" dirty="0"/>
          </a:p>
        </p:txBody>
      </p:sp>
    </p:spTree>
    <p:extLst>
      <p:ext uri="{BB962C8B-B14F-4D97-AF65-F5344CB8AC3E}">
        <p14:creationId xmlns:p14="http://schemas.microsoft.com/office/powerpoint/2010/main" val="2498784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4132" y="476672"/>
            <a:ext cx="5246582" cy="1143000"/>
          </a:xfrm>
        </p:spPr>
        <p:txBody>
          <a:bodyPr>
            <a:normAutofit/>
          </a:bodyPr>
          <a:lstStyle/>
          <a:p>
            <a:r>
              <a:rPr lang="x-none" sz="3200" b="1" dirty="0">
                <a:solidFill>
                  <a:srgbClr val="139BBB"/>
                </a:solidFill>
                <a:effectLst>
                  <a:outerShdw blurRad="38100" dist="38100" dir="2700000" algn="tl">
                    <a:srgbClr val="000000">
                      <a:alpha val="43137"/>
                    </a:srgbClr>
                  </a:outerShdw>
                </a:effectLst>
                <a:latin typeface="Tahoma Bold"/>
                <a:cs typeface="Tahoma Bold"/>
              </a:rPr>
              <a:t>Objetivo </a:t>
            </a:r>
            <a:r>
              <a:rPr lang="es-CO" sz="3200" b="1" dirty="0" smtClean="0">
                <a:solidFill>
                  <a:srgbClr val="139BBB"/>
                </a:solidFill>
                <a:effectLst>
                  <a:outerShdw blurRad="38100" dist="38100" dir="2700000" algn="tl">
                    <a:srgbClr val="000000">
                      <a:alpha val="43137"/>
                    </a:srgbClr>
                  </a:outerShdw>
                </a:effectLst>
                <a:latin typeface="Tahoma Bold"/>
                <a:cs typeface="Tahoma Bold"/>
              </a:rPr>
              <a:t>General</a:t>
            </a:r>
            <a:endParaRPr lang="es-CO" sz="3200" b="1" dirty="0">
              <a:solidFill>
                <a:srgbClr val="139BBB"/>
              </a:solidFill>
              <a:effectLst>
                <a:outerShdw blurRad="38100" dist="38100" dir="2700000" algn="tl">
                  <a:srgbClr val="000000">
                    <a:alpha val="43137"/>
                  </a:srgbClr>
                </a:outerShdw>
              </a:effectLst>
              <a:latin typeface="Tahoma Bold"/>
              <a:cs typeface="Tahoma Bold"/>
            </a:endParaRPr>
          </a:p>
        </p:txBody>
      </p:sp>
      <p:cxnSp>
        <p:nvCxnSpPr>
          <p:cNvPr id="10" name="Conector recto 9"/>
          <p:cNvCxnSpPr/>
          <p:nvPr/>
        </p:nvCxnSpPr>
        <p:spPr>
          <a:xfrm>
            <a:off x="4078188" y="1412776"/>
            <a:ext cx="4362985" cy="0"/>
          </a:xfrm>
          <a:prstGeom prst="line">
            <a:avLst/>
          </a:prstGeom>
          <a:ln>
            <a:solidFill>
              <a:srgbClr val="139BBB"/>
            </a:solidFill>
          </a:ln>
        </p:spPr>
        <p:style>
          <a:lnRef idx="2">
            <a:schemeClr val="accent1"/>
          </a:lnRef>
          <a:fillRef idx="0">
            <a:schemeClr val="accent1"/>
          </a:fillRef>
          <a:effectRef idx="1">
            <a:schemeClr val="accent1"/>
          </a:effectRef>
          <a:fontRef idx="minor">
            <a:schemeClr val="tx1"/>
          </a:fontRef>
        </p:style>
      </p:cxnSp>
      <p:sp>
        <p:nvSpPr>
          <p:cNvPr id="5" name="2 Marcador de contenido"/>
          <p:cNvSpPr>
            <a:spLocks noGrp="1"/>
          </p:cNvSpPr>
          <p:nvPr>
            <p:ph idx="1"/>
          </p:nvPr>
        </p:nvSpPr>
        <p:spPr>
          <a:xfrm>
            <a:off x="1295130" y="1700808"/>
            <a:ext cx="9860345" cy="4104455"/>
          </a:xfrm>
        </p:spPr>
        <p:txBody>
          <a:bodyPr>
            <a:normAutofit/>
          </a:bodyPr>
          <a:lstStyle/>
          <a:p>
            <a:pPr marL="514350" indent="-514350">
              <a:buFont typeface="+mj-lt"/>
              <a:buAutoNum type="arabicPeriod"/>
            </a:pPr>
            <a:endParaRPr lang="es-CO" sz="2400" i="1" dirty="0">
              <a:solidFill>
                <a:schemeClr val="tx1">
                  <a:lumMod val="75000"/>
                  <a:lumOff val="25000"/>
                </a:schemeClr>
              </a:solidFill>
            </a:endParaRPr>
          </a:p>
          <a:p>
            <a:pPr marL="0" indent="0">
              <a:buNone/>
            </a:pPr>
            <a:endParaRPr lang="es-CO" sz="2400" i="1" dirty="0">
              <a:solidFill>
                <a:schemeClr val="tx1">
                  <a:lumMod val="75000"/>
                  <a:lumOff val="25000"/>
                </a:schemeClr>
              </a:solidFill>
            </a:endParaRPr>
          </a:p>
        </p:txBody>
      </p:sp>
      <p:sp>
        <p:nvSpPr>
          <p:cNvPr id="6" name="2 Marcador de contenido"/>
          <p:cNvSpPr txBox="1">
            <a:spLocks/>
          </p:cNvSpPr>
          <p:nvPr>
            <p:extLst>
              <p:ext uri="{D42A27DB-BD31-4B8C-83A1-F6EECF244321}">
                <p14:modId xmlns:p14="http://schemas.microsoft.com/office/powerpoint/2010/main" val="3258674703"/>
              </p:ext>
            </p:extLst>
          </p:nvPr>
        </p:nvSpPr>
        <p:spPr>
          <a:xfrm>
            <a:off x="1329507" y="2667133"/>
            <a:ext cx="9860345" cy="1296144"/>
          </a:xfrm>
          <a:prstGeom prst="rect">
            <a:avLst/>
          </a:prstGeom>
        </p:spPr>
        <p:txBody>
          <a:bodyPr vert="horz" lIns="101882" tIns="50941" rIns="101882" bIns="50941" rtlCol="0" anchor="t">
            <a:noAutofit/>
          </a:bodyPr>
          <a:lstStyle>
            <a:lvl1pPr marL="382059" indent="-382059" algn="l" defTabSz="1018824"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1pPr>
            <a:lvl2pPr marL="827795" indent="-318383" algn="l" defTabSz="1018824"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73531" indent="-254706" algn="l" defTabSz="1018824"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782943" indent="-254706" algn="l" defTabSz="1018824"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92355" indent="-254706" algn="l" defTabSz="1018824"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801767" indent="-254706" algn="l" defTabSz="1018824"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r>
              <a:rPr lang="es-ES" sz="2400" dirty="0"/>
              <a:t>Desarrollar  </a:t>
            </a:r>
            <a:r>
              <a:rPr lang="es-ES" sz="2400" dirty="0" smtClean="0"/>
              <a:t>el </a:t>
            </a:r>
            <a:r>
              <a:rPr lang="es-ES" sz="2400" dirty="0"/>
              <a:t>aplicativo móvil SOON para la </a:t>
            </a:r>
            <a:r>
              <a:rPr lang="es-ES" sz="2400" dirty="0" smtClean="0"/>
              <a:t>Universidad </a:t>
            </a:r>
            <a:r>
              <a:rPr lang="es-ES" sz="2400" dirty="0"/>
              <a:t>C</a:t>
            </a:r>
            <a:r>
              <a:rPr lang="es-ES" sz="2400" dirty="0" smtClean="0"/>
              <a:t>ooperativa </a:t>
            </a:r>
            <a:r>
              <a:rPr lang="es-ES" sz="2400" dirty="0"/>
              <a:t>de Colombia sede  Bogotá, compuesto de los módulos ubicación de bloques, calculadora valor matricula, y botón de SOS.</a:t>
            </a:r>
            <a:endParaRPr lang="es-CO" sz="2400" dirty="0"/>
          </a:p>
        </p:txBody>
      </p:sp>
    </p:spTree>
    <p:extLst>
      <p:ext uri="{BB962C8B-B14F-4D97-AF65-F5344CB8AC3E}">
        <p14:creationId xmlns:p14="http://schemas.microsoft.com/office/powerpoint/2010/main" val="323660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4132" y="476672"/>
            <a:ext cx="5246582" cy="1143000"/>
          </a:xfrm>
        </p:spPr>
        <p:txBody>
          <a:bodyPr>
            <a:normAutofit/>
          </a:bodyPr>
          <a:lstStyle/>
          <a:p>
            <a:r>
              <a:rPr lang="x-none" sz="3200" b="1" dirty="0">
                <a:solidFill>
                  <a:srgbClr val="139BBB"/>
                </a:solidFill>
                <a:effectLst>
                  <a:outerShdw blurRad="38100" dist="38100" dir="2700000" algn="tl">
                    <a:srgbClr val="000000">
                      <a:alpha val="43137"/>
                    </a:srgbClr>
                  </a:outerShdw>
                </a:effectLst>
                <a:latin typeface="Tahoma Bold"/>
                <a:cs typeface="Tahoma Bold"/>
              </a:rPr>
              <a:t>Objetivos específicos</a:t>
            </a:r>
            <a:endParaRPr lang="es-CO" sz="3200" b="1" dirty="0">
              <a:solidFill>
                <a:srgbClr val="139BBB"/>
              </a:solidFill>
              <a:effectLst>
                <a:outerShdw blurRad="38100" dist="38100" dir="2700000" algn="tl">
                  <a:srgbClr val="000000">
                    <a:alpha val="43137"/>
                  </a:srgbClr>
                </a:outerShdw>
              </a:effectLst>
              <a:latin typeface="Tahoma Bold"/>
              <a:cs typeface="Tahoma Bold"/>
            </a:endParaRPr>
          </a:p>
        </p:txBody>
      </p:sp>
      <p:cxnSp>
        <p:nvCxnSpPr>
          <p:cNvPr id="10" name="Conector recto 9"/>
          <p:cNvCxnSpPr/>
          <p:nvPr/>
        </p:nvCxnSpPr>
        <p:spPr>
          <a:xfrm>
            <a:off x="4078188" y="1412776"/>
            <a:ext cx="4362985" cy="0"/>
          </a:xfrm>
          <a:prstGeom prst="line">
            <a:avLst/>
          </a:prstGeom>
          <a:ln>
            <a:solidFill>
              <a:srgbClr val="139BBB"/>
            </a:solidFill>
          </a:ln>
        </p:spPr>
        <p:style>
          <a:lnRef idx="2">
            <a:schemeClr val="accent1"/>
          </a:lnRef>
          <a:fillRef idx="0">
            <a:schemeClr val="accent1"/>
          </a:fillRef>
          <a:effectRef idx="1">
            <a:schemeClr val="accent1"/>
          </a:effectRef>
          <a:fontRef idx="minor">
            <a:schemeClr val="tx1"/>
          </a:fontRef>
        </p:style>
      </p:cxnSp>
      <p:sp>
        <p:nvSpPr>
          <p:cNvPr id="5" name="2 Marcador de contenido"/>
          <p:cNvSpPr>
            <a:spLocks noGrp="1"/>
          </p:cNvSpPr>
          <p:nvPr>
            <p:ph idx="1"/>
          </p:nvPr>
        </p:nvSpPr>
        <p:spPr>
          <a:xfrm>
            <a:off x="1460383" y="1987247"/>
            <a:ext cx="9860345" cy="4104455"/>
          </a:xfrm>
        </p:spPr>
        <p:txBody>
          <a:bodyPr>
            <a:normAutofit/>
          </a:bodyPr>
          <a:lstStyle/>
          <a:p>
            <a:pPr marL="514350" indent="-514350">
              <a:buFont typeface="+mj-lt"/>
              <a:buAutoNum type="arabicPeriod"/>
            </a:pPr>
            <a:endParaRPr lang="es-CO" sz="2400" i="1" dirty="0">
              <a:solidFill>
                <a:schemeClr val="tx1">
                  <a:lumMod val="75000"/>
                  <a:lumOff val="25000"/>
                </a:schemeClr>
              </a:solidFill>
            </a:endParaRPr>
          </a:p>
          <a:p>
            <a:pPr marL="0" indent="0">
              <a:buNone/>
            </a:pPr>
            <a:endParaRPr lang="es-CO" sz="2400" i="1" dirty="0">
              <a:solidFill>
                <a:schemeClr val="tx1">
                  <a:lumMod val="75000"/>
                  <a:lumOff val="25000"/>
                </a:schemeClr>
              </a:solidFill>
            </a:endParaRPr>
          </a:p>
        </p:txBody>
      </p:sp>
      <p:sp>
        <p:nvSpPr>
          <p:cNvPr id="3" name="Rectángulo 2"/>
          <p:cNvSpPr/>
          <p:nvPr/>
        </p:nvSpPr>
        <p:spPr>
          <a:xfrm>
            <a:off x="688636" y="1619672"/>
            <a:ext cx="10245009" cy="3416320"/>
          </a:xfrm>
          <a:prstGeom prst="rect">
            <a:avLst/>
          </a:prstGeom>
        </p:spPr>
        <p:txBody>
          <a:bodyPr wrap="square">
            <a:spAutoFit/>
          </a:bodyPr>
          <a:lstStyle/>
          <a:p>
            <a:pPr marL="285750" lvl="0" indent="-285750" fontAlgn="base">
              <a:buFont typeface="Arial" panose="020B0604020202020204" pitchFamily="34" charset="0"/>
              <a:buChar char="•"/>
            </a:pPr>
            <a:endParaRPr lang="es-CO" sz="1800" dirty="0" smtClean="0"/>
          </a:p>
          <a:p>
            <a:pPr marL="285750" lvl="0" indent="-285750" fontAlgn="base">
              <a:buFont typeface="Arial" panose="020B0604020202020204" pitchFamily="34" charset="0"/>
              <a:buChar char="•"/>
            </a:pPr>
            <a:endParaRPr lang="es-CO" sz="1800" dirty="0"/>
          </a:p>
          <a:p>
            <a:pPr marL="285750" lvl="0" indent="-285750" fontAlgn="base">
              <a:buFont typeface="Arial" panose="020B0604020202020204" pitchFamily="34" charset="0"/>
              <a:buChar char="•"/>
            </a:pPr>
            <a:r>
              <a:rPr lang="es-CO" sz="1800" dirty="0" smtClean="0"/>
              <a:t>Analizar </a:t>
            </a:r>
            <a:r>
              <a:rPr lang="es-CO" sz="1800" dirty="0"/>
              <a:t>la información de los bloques de la Seccional Bogotá de la Universidad Cooperativa de Colombia. ​ </a:t>
            </a:r>
          </a:p>
          <a:p>
            <a:pPr fontAlgn="base"/>
            <a:r>
              <a:rPr lang="es-CO" sz="1800" dirty="0"/>
              <a:t> </a:t>
            </a:r>
          </a:p>
          <a:p>
            <a:pPr marL="285750" lvl="0" indent="-285750" fontAlgn="base">
              <a:buFont typeface="Arial" panose="020B0604020202020204" pitchFamily="34" charset="0"/>
              <a:buChar char="•"/>
            </a:pPr>
            <a:r>
              <a:rPr lang="es-CO" sz="1800" dirty="0"/>
              <a:t>Diseñar los esquemas y patrones para el aplicativo móvil SOON. Bajo la metodología SCRUM.</a:t>
            </a:r>
          </a:p>
          <a:p>
            <a:pPr fontAlgn="base"/>
            <a:r>
              <a:rPr lang="es-CO" sz="1800" dirty="0"/>
              <a:t>​ </a:t>
            </a:r>
          </a:p>
          <a:p>
            <a:pPr marL="285750" lvl="0" indent="-285750" fontAlgn="base">
              <a:buFont typeface="Arial" panose="020B0604020202020204" pitchFamily="34" charset="0"/>
              <a:buChar char="•"/>
            </a:pPr>
            <a:r>
              <a:rPr lang="es-CO" sz="1800" dirty="0"/>
              <a:t>Desarrollar el aplicativo móvil SOON .</a:t>
            </a:r>
          </a:p>
          <a:p>
            <a:pPr fontAlgn="base"/>
            <a:r>
              <a:rPr lang="es-CO" sz="1800" dirty="0"/>
              <a:t> </a:t>
            </a:r>
          </a:p>
          <a:p>
            <a:pPr marL="285750" lvl="0" indent="-285750" fontAlgn="base">
              <a:buFont typeface="Arial" panose="020B0604020202020204" pitchFamily="34" charset="0"/>
              <a:buChar char="•"/>
            </a:pPr>
            <a:r>
              <a:rPr lang="es-CO" sz="1800" dirty="0"/>
              <a:t>Implementar el aplicativo móvil SOON.</a:t>
            </a:r>
          </a:p>
          <a:p>
            <a:pPr fontAlgn="base"/>
            <a:r>
              <a:rPr lang="es-CO" sz="1800" dirty="0"/>
              <a:t> </a:t>
            </a:r>
          </a:p>
          <a:p>
            <a:pPr marL="285750" lvl="0" indent="-285750" fontAlgn="base">
              <a:buFont typeface="Arial" panose="020B0604020202020204" pitchFamily="34" charset="0"/>
              <a:buChar char="•"/>
            </a:pPr>
            <a:r>
              <a:rPr lang="es-CO" sz="1800" dirty="0"/>
              <a:t>Realizar pruebas sistemáticas para la validación del correcto funcionamiento de la aplicación.</a:t>
            </a:r>
          </a:p>
        </p:txBody>
      </p:sp>
    </p:spTree>
    <p:extLst>
      <p:ext uri="{BB962C8B-B14F-4D97-AF65-F5344CB8AC3E}">
        <p14:creationId xmlns:p14="http://schemas.microsoft.com/office/powerpoint/2010/main" val="366083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4132" y="476672"/>
            <a:ext cx="5246582" cy="1143000"/>
          </a:xfrm>
        </p:spPr>
        <p:txBody>
          <a:bodyPr>
            <a:normAutofit/>
          </a:bodyPr>
          <a:lstStyle/>
          <a:p>
            <a:r>
              <a:rPr lang="es-CO" sz="3200" b="1">
                <a:solidFill>
                  <a:srgbClr val="139BBB"/>
                </a:solidFill>
                <a:effectLst>
                  <a:outerShdw blurRad="38100" dist="38100" dir="2700000" algn="tl">
                    <a:srgbClr val="000000">
                      <a:alpha val="43137"/>
                    </a:srgbClr>
                  </a:outerShdw>
                </a:effectLst>
                <a:latin typeface="Tahoma Bold"/>
                <a:cs typeface="Tahoma Bold"/>
              </a:rPr>
              <a:t>Producto</a:t>
            </a:r>
          </a:p>
        </p:txBody>
      </p:sp>
      <p:cxnSp>
        <p:nvCxnSpPr>
          <p:cNvPr id="10" name="Conector recto 9"/>
          <p:cNvCxnSpPr/>
          <p:nvPr/>
        </p:nvCxnSpPr>
        <p:spPr>
          <a:xfrm>
            <a:off x="4078188" y="1412776"/>
            <a:ext cx="4362985" cy="0"/>
          </a:xfrm>
          <a:prstGeom prst="line">
            <a:avLst/>
          </a:prstGeom>
          <a:ln>
            <a:solidFill>
              <a:srgbClr val="139BBB"/>
            </a:solidFill>
          </a:ln>
        </p:spPr>
        <p:style>
          <a:lnRef idx="2">
            <a:schemeClr val="accent1"/>
          </a:lnRef>
          <a:fillRef idx="0">
            <a:schemeClr val="accent1"/>
          </a:fillRef>
          <a:effectRef idx="1">
            <a:schemeClr val="accent1"/>
          </a:effectRef>
          <a:fontRef idx="minor">
            <a:schemeClr val="tx1"/>
          </a:fontRef>
        </p:style>
      </p:cxnSp>
      <p:sp>
        <p:nvSpPr>
          <p:cNvPr id="5" name="2 Marcador de contenido"/>
          <p:cNvSpPr>
            <a:spLocks noGrp="1"/>
          </p:cNvSpPr>
          <p:nvPr>
            <p:ph idx="1"/>
          </p:nvPr>
        </p:nvSpPr>
        <p:spPr>
          <a:xfrm>
            <a:off x="1295130" y="1700808"/>
            <a:ext cx="9860345" cy="4104455"/>
          </a:xfrm>
        </p:spPr>
        <p:txBody>
          <a:bodyPr>
            <a:normAutofit/>
          </a:bodyPr>
          <a:lstStyle/>
          <a:p>
            <a:pPr marL="514350" indent="-514350">
              <a:buFont typeface="+mj-lt"/>
              <a:buAutoNum type="arabicPeriod"/>
            </a:pPr>
            <a:endParaRPr lang="es-CO" sz="2400" i="1" dirty="0">
              <a:solidFill>
                <a:schemeClr val="tx1">
                  <a:lumMod val="75000"/>
                  <a:lumOff val="25000"/>
                </a:schemeClr>
              </a:solidFill>
            </a:endParaRPr>
          </a:p>
          <a:p>
            <a:pPr marL="0" indent="0">
              <a:buNone/>
            </a:pPr>
            <a:endParaRPr lang="es-CO" sz="2400" i="1" dirty="0">
              <a:solidFill>
                <a:schemeClr val="tx1">
                  <a:lumMod val="75000"/>
                  <a:lumOff val="25000"/>
                </a:schemeClr>
              </a:solidFill>
            </a:endParaRPr>
          </a:p>
        </p:txBody>
      </p:sp>
      <p:sp>
        <p:nvSpPr>
          <p:cNvPr id="3" name="Rectángulo 2"/>
          <p:cNvSpPr/>
          <p:nvPr/>
        </p:nvSpPr>
        <p:spPr>
          <a:xfrm>
            <a:off x="1442175" y="2009039"/>
            <a:ext cx="8496944" cy="2923877"/>
          </a:xfrm>
          <a:prstGeom prst="rect">
            <a:avLst/>
          </a:prstGeom>
        </p:spPr>
        <p:txBody>
          <a:bodyPr wrap="square">
            <a:spAutoFit/>
          </a:bodyPr>
          <a:lstStyle/>
          <a:p>
            <a:pPr algn="just"/>
            <a:endParaRPr lang="es-CO" sz="2400" dirty="0">
              <a:solidFill>
                <a:srgbClr val="000000"/>
              </a:solidFill>
              <a:latin typeface="Calibri" panose="020F0502020204030204" pitchFamily="34" charset="0"/>
            </a:endParaRPr>
          </a:p>
          <a:p>
            <a:pPr algn="just" fontAlgn="base"/>
            <a:r>
              <a:rPr lang="es-ES" dirty="0">
                <a:solidFill>
                  <a:srgbClr val="000000"/>
                </a:solidFill>
                <a:latin typeface="Calibri" panose="020F0502020204030204" pitchFamily="34" charset="0"/>
              </a:rPr>
              <a:t>Documento basado en la revisión bibliográfica minuciosa sobre el </a:t>
            </a:r>
            <a:r>
              <a:rPr lang="es-ES" dirty="0" smtClean="0">
                <a:solidFill>
                  <a:srgbClr val="000000"/>
                </a:solidFill>
                <a:latin typeface="Calibri" panose="020F0502020204030204" pitchFamily="34" charset="0"/>
              </a:rPr>
              <a:t>desarrollo </a:t>
            </a:r>
            <a:r>
              <a:rPr lang="es-ES" dirty="0">
                <a:solidFill>
                  <a:srgbClr val="000000"/>
                </a:solidFill>
                <a:latin typeface="Calibri" panose="020F0502020204030204" pitchFamily="34" charset="0"/>
              </a:rPr>
              <a:t>de </a:t>
            </a:r>
            <a:r>
              <a:rPr lang="es-CO" dirty="0" smtClean="0"/>
              <a:t>una </a:t>
            </a:r>
            <a:r>
              <a:rPr lang="es-CO" dirty="0"/>
              <a:t>aplicación móvil en la plataforma de Android Studio implementando base de datos SQLite. Un módulo con la ubicación de los distintos bloques de la Universidad Cooperativa de Colombia sede Bogotá, otro módulo de una calculadora del valor de la matrícula de cada una de las carreras y otro modulo SOS para realizar llamadas de emergencia.</a:t>
            </a:r>
          </a:p>
          <a:p>
            <a:pPr algn="just"/>
            <a:r>
              <a:rPr lang="es-ES" dirty="0">
                <a:solidFill>
                  <a:srgbClr val="000000"/>
                </a:solidFill>
                <a:latin typeface="Calibri" panose="020F0502020204030204" pitchFamily="34" charset="0"/>
              </a:rPr>
              <a:t/>
            </a:r>
            <a:br>
              <a:rPr lang="es-ES" dirty="0">
                <a:solidFill>
                  <a:srgbClr val="000000"/>
                </a:solidFill>
                <a:latin typeface="Calibri" panose="020F0502020204030204" pitchFamily="34" charset="0"/>
              </a:rPr>
            </a:br>
            <a:endParaRPr lang="es-ES"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693087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636389" y="269776"/>
            <a:ext cx="5246582" cy="1143000"/>
          </a:xfrm>
        </p:spPr>
        <p:txBody>
          <a:bodyPr>
            <a:normAutofit/>
          </a:bodyPr>
          <a:lstStyle/>
          <a:p>
            <a:r>
              <a:rPr lang="es-CO" sz="3200" b="1">
                <a:solidFill>
                  <a:srgbClr val="139BBB"/>
                </a:solidFill>
                <a:effectLst>
                  <a:outerShdw blurRad="38100" dist="38100" dir="2700000" algn="tl">
                    <a:srgbClr val="000000">
                      <a:alpha val="43137"/>
                    </a:srgbClr>
                  </a:outerShdw>
                </a:effectLst>
                <a:latin typeface="Tahoma Bold"/>
                <a:cs typeface="Tahoma Bold"/>
              </a:rPr>
              <a:t>Área de la disciplina</a:t>
            </a:r>
          </a:p>
        </p:txBody>
      </p:sp>
      <p:cxnSp>
        <p:nvCxnSpPr>
          <p:cNvPr id="10" name="Conector recto 9"/>
          <p:cNvCxnSpPr/>
          <p:nvPr/>
        </p:nvCxnSpPr>
        <p:spPr>
          <a:xfrm>
            <a:off x="4078187" y="1196752"/>
            <a:ext cx="4362985" cy="0"/>
          </a:xfrm>
          <a:prstGeom prst="line">
            <a:avLst/>
          </a:prstGeom>
          <a:ln>
            <a:solidFill>
              <a:srgbClr val="139BBB"/>
            </a:solidFill>
          </a:ln>
        </p:spPr>
        <p:style>
          <a:lnRef idx="2">
            <a:schemeClr val="accent1"/>
          </a:lnRef>
          <a:fillRef idx="0">
            <a:schemeClr val="accent1"/>
          </a:fillRef>
          <a:effectRef idx="1">
            <a:schemeClr val="accent1"/>
          </a:effectRef>
          <a:fontRef idx="minor">
            <a:schemeClr val="tx1"/>
          </a:fontRef>
        </p:style>
      </p:cxnSp>
      <p:sp>
        <p:nvSpPr>
          <p:cNvPr id="8" name="2 Marcador de contenido"/>
          <p:cNvSpPr>
            <a:spLocks noGrp="1"/>
          </p:cNvSpPr>
          <p:nvPr>
            <p:ph idx="1"/>
          </p:nvPr>
        </p:nvSpPr>
        <p:spPr>
          <a:xfrm>
            <a:off x="1329506" y="2123729"/>
            <a:ext cx="9860345" cy="1161255"/>
          </a:xfrm>
        </p:spPr>
        <p:txBody>
          <a:bodyPr>
            <a:normAutofit/>
          </a:bodyPr>
          <a:lstStyle/>
          <a:p>
            <a:pPr marL="0" indent="0" algn="just">
              <a:buNone/>
            </a:pPr>
            <a:endParaRPr lang="es-CO" sz="1900" dirty="0"/>
          </a:p>
          <a:p>
            <a:pPr marL="0" indent="0" algn="just">
              <a:buNone/>
            </a:pPr>
            <a:r>
              <a:rPr lang="es-CO" sz="1900" dirty="0"/>
              <a:t>El área de la disciplina de la propuesta de trabajo de grado </a:t>
            </a:r>
            <a:r>
              <a:rPr lang="es-CO" sz="1900" dirty="0" smtClean="0"/>
              <a:t>corresponde a </a:t>
            </a:r>
            <a:r>
              <a:rPr lang="es-CO" sz="1900" dirty="0"/>
              <a:t>Desarrollo de </a:t>
            </a:r>
            <a:r>
              <a:rPr lang="es-CO" sz="1900" dirty="0" smtClean="0"/>
              <a:t>software.</a:t>
            </a:r>
            <a:endParaRPr lang="x-none" sz="1900" i="1" dirty="0">
              <a:solidFill>
                <a:schemeClr val="tx1">
                  <a:lumMod val="75000"/>
                  <a:lumOff val="25000"/>
                </a:schemeClr>
              </a:solidFill>
            </a:endParaRPr>
          </a:p>
        </p:txBody>
      </p:sp>
    </p:spTree>
    <p:extLst>
      <p:ext uri="{BB962C8B-B14F-4D97-AF65-F5344CB8AC3E}">
        <p14:creationId xmlns:p14="http://schemas.microsoft.com/office/powerpoint/2010/main" val="1350461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46091" y="5085184"/>
            <a:ext cx="2232248" cy="954107"/>
          </a:xfrm>
          <a:prstGeom prst="rect">
            <a:avLst/>
          </a:prstGeom>
          <a:noFill/>
        </p:spPr>
        <p:txBody>
          <a:bodyPr wrap="square" rtlCol="0">
            <a:spAutoFit/>
          </a:bodyPr>
          <a:lstStyle/>
          <a:p>
            <a:pPr algn="ctr"/>
            <a:r>
              <a:rPr lang="x-none" sz="1400">
                <a:solidFill>
                  <a:schemeClr val="bg1"/>
                </a:solidFill>
                <a:latin typeface="Tahoma Bold"/>
              </a:rPr>
              <a:t>Jessica Lorena Díaz</a:t>
            </a:r>
          </a:p>
          <a:p>
            <a:pPr algn="ctr"/>
            <a:r>
              <a:rPr lang="x-none" sz="1400">
                <a:solidFill>
                  <a:schemeClr val="bg1"/>
                </a:solidFill>
                <a:latin typeface="Tahoma Bold"/>
              </a:rPr>
              <a:t>Facultad de Ingeniería</a:t>
            </a:r>
          </a:p>
          <a:p>
            <a:pPr algn="ctr"/>
            <a:r>
              <a:rPr lang="x-none" sz="1400">
                <a:solidFill>
                  <a:schemeClr val="bg1"/>
                </a:solidFill>
                <a:latin typeface="Tahoma Bold"/>
              </a:rPr>
              <a:t>Ingeniería Industrial</a:t>
            </a:r>
          </a:p>
          <a:p>
            <a:pPr algn="ctr"/>
            <a:r>
              <a:rPr lang="x-none" sz="1400">
                <a:solidFill>
                  <a:schemeClr val="bg1"/>
                </a:solidFill>
                <a:latin typeface="Tahoma Bold"/>
              </a:rPr>
              <a:t>2016</a:t>
            </a:r>
            <a:endParaRPr lang="es-CO" sz="1400">
              <a:solidFill>
                <a:schemeClr val="bg1"/>
              </a:solidFill>
              <a:latin typeface="Tahoma Bold"/>
            </a:endParaRPr>
          </a:p>
        </p:txBody>
      </p:sp>
      <p:sp>
        <p:nvSpPr>
          <p:cNvPr id="6" name="Rectángulo 5"/>
          <p:cNvSpPr/>
          <p:nvPr/>
        </p:nvSpPr>
        <p:spPr>
          <a:xfrm>
            <a:off x="4438228" y="2420888"/>
            <a:ext cx="4536504" cy="1477328"/>
          </a:xfrm>
          <a:prstGeom prst="rect">
            <a:avLst/>
          </a:prstGeom>
          <a:noFill/>
        </p:spPr>
        <p:txBody>
          <a:bodyPr wrap="square" lIns="91440" tIns="45720" rIns="91440" bIns="45720">
            <a:spAutoFit/>
          </a:bodyPr>
          <a:lstStyle/>
          <a:p>
            <a:pPr algn="ctr"/>
            <a:r>
              <a:rPr lang="x-none" sz="9000">
                <a:ln w="7620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Tahoma Bold"/>
              </a:rPr>
              <a:t>Gracias</a:t>
            </a:r>
            <a:endParaRPr lang="es-ES" sz="9000">
              <a:ln w="7620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Tahoma Bold"/>
            </a:endParaRPr>
          </a:p>
        </p:txBody>
      </p:sp>
    </p:spTree>
    <p:extLst>
      <p:ext uri="{BB962C8B-B14F-4D97-AF65-F5344CB8AC3E}">
        <p14:creationId xmlns:p14="http://schemas.microsoft.com/office/powerpoint/2010/main" val="260547588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3E3B9C7CC9E31B4AB67176CFABDCEF89" ma:contentTypeVersion="0" ma:contentTypeDescription="Crear nuevo documento." ma:contentTypeScope="" ma:versionID="58eca6e94df307946bbcf623fbeb2080">
  <xsd:schema xmlns:xsd="http://www.w3.org/2001/XMLSchema" xmlns:xs="http://www.w3.org/2001/XMLSchema" xmlns:p="http://schemas.microsoft.com/office/2006/metadata/properties" targetNamespace="http://schemas.microsoft.com/office/2006/metadata/properties" ma:root="true" ma:fieldsID="3f6edc329ff236629c56e3b879b320d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7B06E4-6E57-4D0D-8547-C1D0CBEB7B9D}">
  <ds:schemaRefs>
    <ds:schemaRef ds:uri="http://purl.org/dc/dcmitype/"/>
    <ds:schemaRef ds:uri="http://schemas.microsoft.com/office/2006/documentManagement/types"/>
    <ds:schemaRef ds:uri="http://schemas.microsoft.com/office/2006/metadata/properties"/>
    <ds:schemaRef ds:uri="http://purl.org/dc/terms/"/>
    <ds:schemaRef ds:uri="http://schemas.microsoft.com/office/infopath/2007/PartnerControls"/>
    <ds:schemaRef ds:uri="http://purl.org/dc/elements/1.1/"/>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CA1998A-10DE-4E5A-AFCE-9D130655EF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B63564D-F064-4A3B-8B09-ABBF037A7FE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45</TotalTime>
  <Words>181</Words>
  <Application>Microsoft Office PowerPoint</Application>
  <PresentationFormat>Personalizado</PresentationFormat>
  <Paragraphs>34</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Tahoma Bold</vt:lpstr>
      <vt:lpstr>Tema de Office</vt:lpstr>
      <vt:lpstr> DESARROLLO DEL APLICATIVO MÓVIL SOON PARA LA UNIVERSIDAD COOPERATIVA DE COLOMBIA SEDE  BOGOTÁ   Tecnología de Sistemas</vt:lpstr>
      <vt:lpstr>Modalidad de grado</vt:lpstr>
      <vt:lpstr>Objetivo General</vt:lpstr>
      <vt:lpstr>Objetivos específicos</vt:lpstr>
      <vt:lpstr>Producto</vt:lpstr>
      <vt:lpstr>Área de la disciplina</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UN APLICATIVO PARA DISPOSITIVOS MOVILES SOBRE LAS SEDES DE LA UNIVERSIDAD COOPERATIVA EN BOGOTA .  Análisis Sistemático de literatura</dc:title>
  <dc:creator>Jonathan A. Hernandez Ruiz</dc:creator>
  <cp:lastModifiedBy>Jonathan Alexander Hernandez Ruiz</cp:lastModifiedBy>
  <cp:revision>17</cp:revision>
  <dcterms:modified xsi:type="dcterms:W3CDTF">2017-11-30T16:47:28Z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0x0101003E3B9C7CC9E31B4AB67176CFABDCEF89</vt:lpwstr>
  </property>
</Properties>
</file>