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90" r:id="rId6"/>
    <p:sldId id="276" r:id="rId7"/>
    <p:sldId id="291" r:id="rId8"/>
    <p:sldId id="294" r:id="rId9"/>
    <p:sldId id="295" r:id="rId10"/>
    <p:sldId id="296" r:id="rId11"/>
    <p:sldId id="297" r:id="rId12"/>
    <p:sldId id="292" r:id="rId13"/>
    <p:sldId id="293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283" r:id="rId27"/>
  </p:sldIdLst>
  <p:sldSz cx="12188825" cy="6858000"/>
  <p:notesSz cx="6858000" cy="9144000"/>
  <p:defaultTextStyle>
    <a:defPPr>
      <a:defRPr lang="es-CO"/>
    </a:defPPr>
    <a:lvl1pPr marL="0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9BBB"/>
    <a:srgbClr val="142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64" y="90"/>
      </p:cViewPr>
      <p:guideLst>
        <p:guide orient="horz" pos="2160"/>
        <p:guide pos="288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162" y="2130427"/>
            <a:ext cx="10360501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2C25-D6D2-4327-B841-572F37A43D2C}" type="datetimeFigureOut">
              <a:rPr lang="es-CO" smtClean="0"/>
              <a:t>13/12/2017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289E-7FD7-44DD-9FEA-23ECD1E5DF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9033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2C25-D6D2-4327-B841-572F37A43D2C}" type="datetimeFigureOut">
              <a:rPr lang="es-CO" smtClean="0"/>
              <a:t>13/12/2017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289E-7FD7-44DD-9FEA-23ECD1E5DF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504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2C25-D6D2-4327-B841-572F37A43D2C}" type="datetimeFigureOut">
              <a:rPr lang="es-CO" smtClean="0"/>
              <a:t>13/12/2017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289E-7FD7-44DD-9FEA-23ECD1E5DF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5235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2C25-D6D2-4327-B841-572F37A43D2C}" type="datetimeFigureOut">
              <a:rPr lang="es-CO" smtClean="0"/>
              <a:t>13/12/2017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289E-7FD7-44DD-9FEA-23ECD1E5DF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2009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2833" y="4406902"/>
            <a:ext cx="10360501" cy="136207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4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8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2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6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70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5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2C25-D6D2-4327-B841-572F37A43D2C}" type="datetimeFigureOut">
              <a:rPr lang="es-CO" smtClean="0"/>
              <a:t>13/12/2017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289E-7FD7-44DD-9FEA-23ECD1E5DF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650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441" y="1600202"/>
            <a:ext cx="5383398" cy="4525963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5986" y="1600202"/>
            <a:ext cx="5383398" cy="4525963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2C25-D6D2-4327-B841-572F37A43D2C}" type="datetimeFigureOut">
              <a:rPr lang="es-CO" smtClean="0"/>
              <a:t>13/12/2017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289E-7FD7-44DD-9FEA-23ECD1E5DF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16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442" y="1535114"/>
            <a:ext cx="5385515" cy="63976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442" y="2174875"/>
            <a:ext cx="5385515" cy="3951288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1757" y="1535114"/>
            <a:ext cx="5387631" cy="63976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1757" y="2174875"/>
            <a:ext cx="5387631" cy="3951288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2C25-D6D2-4327-B841-572F37A43D2C}" type="datetimeFigureOut">
              <a:rPr lang="es-CO" smtClean="0"/>
              <a:t>13/12/2017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289E-7FD7-44DD-9FEA-23ECD1E5DF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272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2C25-D6D2-4327-B841-572F37A43D2C}" type="datetimeFigureOut">
              <a:rPr lang="es-CO" smtClean="0"/>
              <a:t>13/12/2017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289E-7FD7-44DD-9FEA-23ECD1E5DF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044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2C25-D6D2-4327-B841-572F37A43D2C}" type="datetimeFigureOut">
              <a:rPr lang="es-CO" smtClean="0"/>
              <a:t>13/12/2017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289E-7FD7-44DD-9FEA-23ECD1E5DF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5594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445" y="273050"/>
            <a:ext cx="4010039" cy="116205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5492" y="273053"/>
            <a:ext cx="6813892" cy="5853113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445" y="1435103"/>
            <a:ext cx="4010039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2C25-D6D2-4327-B841-572F37A43D2C}" type="datetimeFigureOut">
              <a:rPr lang="es-CO" smtClean="0"/>
              <a:t>13/12/2017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289E-7FD7-44DD-9FEA-23ECD1E5DF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2277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095" y="4800601"/>
            <a:ext cx="7313295" cy="566739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600"/>
            </a:lvl1pPr>
            <a:lvl2pPr marL="509412" indent="0">
              <a:buNone/>
              <a:defRPr sz="3100"/>
            </a:lvl2pPr>
            <a:lvl3pPr marL="1018824" indent="0">
              <a:buNone/>
              <a:defRPr sz="2700"/>
            </a:lvl3pPr>
            <a:lvl4pPr marL="1528237" indent="0">
              <a:buNone/>
              <a:defRPr sz="2200"/>
            </a:lvl4pPr>
            <a:lvl5pPr marL="2037649" indent="0">
              <a:buNone/>
              <a:defRPr sz="2200"/>
            </a:lvl5pPr>
            <a:lvl6pPr marL="2547061" indent="0">
              <a:buNone/>
              <a:defRPr sz="2200"/>
            </a:lvl6pPr>
            <a:lvl7pPr marL="3056473" indent="0">
              <a:buNone/>
              <a:defRPr sz="2200"/>
            </a:lvl7pPr>
            <a:lvl8pPr marL="3565886" indent="0">
              <a:buNone/>
              <a:defRPr sz="2200"/>
            </a:lvl8pPr>
            <a:lvl9pPr marL="4075298" indent="0">
              <a:buNone/>
              <a:defRPr sz="22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095" y="5367339"/>
            <a:ext cx="7313295" cy="804863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2C25-D6D2-4327-B841-572F37A43D2C}" type="datetimeFigureOut">
              <a:rPr lang="es-CO" smtClean="0"/>
              <a:t>13/12/2017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289E-7FD7-44DD-9FEA-23ECD1E5DF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76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1143000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441" y="1600202"/>
            <a:ext cx="10969943" cy="4525963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72C25-D6D2-4327-B841-572F37A43D2C}" type="datetimeFigureOut">
              <a:rPr lang="es-CO" smtClean="0"/>
              <a:t>13/12/2017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8289E-7FD7-44DD-9FEA-23ECD1E5DF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6149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18824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1018824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1018824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101882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101882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101882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101882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101882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101882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101882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2142750066"/>
              </p:ext>
            </p:extLst>
          </p:nvPr>
        </p:nvSpPr>
        <p:spPr>
          <a:xfrm>
            <a:off x="1121432" y="1043971"/>
            <a:ext cx="4983259" cy="2734814"/>
          </a:xfrm>
        </p:spPr>
        <p:txBody>
          <a:bodyPr>
            <a:noAutofit/>
          </a:bodyPr>
          <a:lstStyle/>
          <a:p>
            <a:pPr algn="l"/>
            <a:r>
              <a:rPr lang="en-US" sz="900" dirty="0" smtClean="0">
                <a:latin typeface="+mj-ea"/>
                <a:cs typeface="+mj-ea"/>
              </a:rPr>
              <a:t/>
            </a:r>
            <a:br>
              <a:rPr lang="en-US" sz="900" dirty="0" smtClean="0">
                <a:latin typeface="+mj-ea"/>
                <a:cs typeface="+mj-ea"/>
              </a:rPr>
            </a:br>
            <a:r>
              <a:rPr lang="es-ES" sz="1600" b="1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DESARROLLO DEL APLICATIVO MÓVIL SOON PARA LA UNIVERSIDAD COOPERATIVA DE COLOMBIA SEDE  BOGOTÁ</a:t>
            </a:r>
            <a:r>
              <a:rPr lang="es-CO" sz="1600" dirty="0">
                <a:latin typeface="+mn-lt"/>
              </a:rPr>
              <a:t/>
            </a:r>
            <a:br>
              <a:rPr lang="es-CO" sz="1600" dirty="0">
                <a:latin typeface="+mn-lt"/>
              </a:rPr>
            </a:br>
            <a:r>
              <a:rPr lang="en-US" sz="1600" dirty="0" smtClean="0">
                <a:latin typeface="+mn-lt"/>
                <a:cs typeface="+mj-ea"/>
              </a:rPr>
              <a:t/>
            </a:r>
            <a:br>
              <a:rPr lang="en-US" sz="1600" dirty="0" smtClean="0">
                <a:latin typeface="+mn-lt"/>
                <a:cs typeface="+mj-ea"/>
              </a:rPr>
            </a:br>
            <a:r>
              <a:rPr lang="en-US" dirty="0" smtClean="0">
                <a:latin typeface="+mj-ea"/>
                <a:cs typeface="+mj-ea"/>
              </a:rPr>
              <a:t/>
            </a:r>
            <a:br>
              <a:rPr lang="en-US" dirty="0" smtClean="0">
                <a:latin typeface="+mj-ea"/>
                <a:cs typeface="+mj-ea"/>
              </a:rPr>
            </a:br>
            <a:r>
              <a:rPr lang="es-CO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/>
              </a:rPr>
              <a:t>Tecnología</a:t>
            </a:r>
            <a:r>
              <a:rPr lang="es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/>
              </a:rPr>
              <a:t> de Sistemas</a:t>
            </a:r>
            <a:endParaRPr lang="es" sz="1800" b="1" dirty="0">
              <a:solidFill>
                <a:schemeClr val="bg1"/>
              </a:solidFill>
              <a:latin typeface="+mn-lt"/>
              <a:ea typeface="Tahoma Bold"/>
              <a:cs typeface="Arial"/>
            </a:endParaRPr>
          </a:p>
        </p:txBody>
      </p:sp>
      <p:sp>
        <p:nvSpPr>
          <p:cNvPr id="3" name="CuadroTexto 2"/>
          <p:cNvSpPr txBox="1"/>
          <p:nvPr>
            <p:extLst>
              <p:ext uri="{D42A27DB-BD31-4B8C-83A1-F6EECF244321}">
                <p14:modId xmlns:p14="http://schemas.microsoft.com/office/powerpoint/2010/main" val="665164812"/>
              </p:ext>
            </p:extLst>
          </p:nvPr>
        </p:nvSpPr>
        <p:spPr>
          <a:xfrm>
            <a:off x="714466" y="4570512"/>
            <a:ext cx="4068201" cy="11695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s-CO" sz="1400" dirty="0">
                <a:solidFill>
                  <a:schemeClr val="bg1"/>
                </a:solidFill>
                <a:latin typeface="Tahoma Bold"/>
              </a:rPr>
              <a:t>Jonathan Alexander Hernandez Ruiz</a:t>
            </a:r>
            <a:endParaRPr lang="en-US" dirty="0"/>
          </a:p>
          <a:p>
            <a:pPr algn="ctr"/>
            <a:r>
              <a:rPr lang="es-CO" sz="1400" dirty="0">
                <a:solidFill>
                  <a:schemeClr val="bg1"/>
                </a:solidFill>
                <a:latin typeface="Tahoma Bold"/>
              </a:rPr>
              <a:t>Sergio Alejandro Higuera Rojas</a:t>
            </a:r>
            <a:endParaRPr lang="es-CO" sz="1400" dirty="0">
              <a:solidFill>
                <a:schemeClr val="bg1"/>
              </a:solidFill>
              <a:latin typeface="Tahoma Bold"/>
              <a:ea typeface="Tahoma Bold"/>
              <a:cs typeface="Tahoma Bold"/>
            </a:endParaRPr>
          </a:p>
          <a:p>
            <a:pPr algn="ctr"/>
            <a:endParaRPr lang="es-CO" sz="1400" dirty="0">
              <a:solidFill>
                <a:schemeClr val="bg1"/>
              </a:solidFill>
              <a:latin typeface="Tahoma Bold"/>
            </a:endParaRPr>
          </a:p>
          <a:p>
            <a:pPr algn="ctr"/>
            <a:r>
              <a:rPr lang="es-CO" sz="1400" dirty="0">
                <a:solidFill>
                  <a:schemeClr val="bg1"/>
                </a:solidFill>
                <a:latin typeface="Tahoma Bold"/>
              </a:rPr>
              <a:t>Director de la opción</a:t>
            </a:r>
            <a:r>
              <a:rPr lang="es-CO" sz="1400" dirty="0">
                <a:solidFill>
                  <a:schemeClr val="bg1"/>
                </a:solidFill>
                <a:latin typeface="Tahoma Bold"/>
                <a:ea typeface="Tahoma Bold"/>
                <a:cs typeface="Tahoma Bold"/>
              </a:rPr>
              <a:t>: </a:t>
            </a:r>
            <a:r>
              <a:rPr lang="es-CO" sz="1400" dirty="0" smtClean="0">
                <a:solidFill>
                  <a:schemeClr val="bg1"/>
                </a:solidFill>
                <a:latin typeface="Tahoma Bold"/>
                <a:ea typeface="Tahoma Bold"/>
                <a:cs typeface="Tahoma Bold"/>
              </a:rPr>
              <a:t>Jaime Páez</a:t>
            </a:r>
            <a:endParaRPr lang="x-none" sz="1400" dirty="0">
              <a:solidFill>
                <a:schemeClr val="bg1"/>
              </a:solidFill>
              <a:latin typeface="Tahoma Bold"/>
            </a:endParaRPr>
          </a:p>
          <a:p>
            <a:pPr algn="ctr"/>
            <a:r>
              <a:rPr lang="x-none" sz="1400" dirty="0">
                <a:solidFill>
                  <a:schemeClr val="bg1"/>
                </a:solidFill>
                <a:latin typeface="Tahoma Bold"/>
              </a:rPr>
              <a:t>2017</a:t>
            </a:r>
            <a:endParaRPr lang="es-CO" sz="1400" dirty="0">
              <a:solidFill>
                <a:schemeClr val="bg1"/>
              </a:solidFill>
              <a:latin typeface="Tahoma Bold"/>
            </a:endParaRPr>
          </a:p>
        </p:txBody>
      </p:sp>
    </p:spTree>
    <p:extLst>
      <p:ext uri="{BB962C8B-B14F-4D97-AF65-F5344CB8AC3E}">
        <p14:creationId xmlns:p14="http://schemas.microsoft.com/office/powerpoint/2010/main" val="2064194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43186" y="221674"/>
            <a:ext cx="10969943" cy="5641256"/>
          </a:xfrm>
        </p:spPr>
        <p:txBody>
          <a:bodyPr/>
          <a:lstStyle/>
          <a:p>
            <a:r>
              <a:rPr lang="es-CO" dirty="0" smtClean="0"/>
              <a:t>SOON es un aplicativo móvil que nos permite suplir la necesidad de información de todos los miembros e interesados en la UCC. 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383" y="2299854"/>
            <a:ext cx="6175293" cy="321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782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Bold"/>
              </a:rPr>
              <a:t>Que esperamos de SOON </a:t>
            </a:r>
            <a:endParaRPr lang="es-CO" sz="32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Bold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57" y="2595058"/>
            <a:ext cx="4763510" cy="3023646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1603"/>
            <a:ext cx="3630431" cy="242028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167" y="1316181"/>
            <a:ext cx="3426201" cy="157826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57" y="5843984"/>
            <a:ext cx="3582122" cy="101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134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Bold"/>
              </a:rPr>
              <a:t>Orígenes de Android</a:t>
            </a:r>
            <a:endParaRPr lang="es-CO" sz="32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Bold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775" y="1834073"/>
            <a:ext cx="8059275" cy="4058216"/>
          </a:xfrm>
        </p:spPr>
      </p:pic>
    </p:spTree>
    <p:extLst>
      <p:ext uri="{BB962C8B-B14F-4D97-AF65-F5344CB8AC3E}">
        <p14:creationId xmlns:p14="http://schemas.microsoft.com/office/powerpoint/2010/main" val="2486163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Bold"/>
              </a:rPr>
              <a:t>Versiones</a:t>
            </a:r>
            <a:endParaRPr lang="es-CO" sz="32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Bold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027" y="1600200"/>
            <a:ext cx="6632771" cy="4525963"/>
          </a:xfrm>
        </p:spPr>
      </p:pic>
    </p:spTree>
    <p:extLst>
      <p:ext uri="{BB962C8B-B14F-4D97-AF65-F5344CB8AC3E}">
        <p14:creationId xmlns:p14="http://schemas.microsoft.com/office/powerpoint/2010/main" val="658626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Bold"/>
              </a:rPr>
              <a:t>Modelo vista controlador</a:t>
            </a:r>
            <a:endParaRPr lang="es-CO" sz="32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Bold"/>
            </a:endParaRPr>
          </a:p>
        </p:txBody>
      </p:sp>
      <p:pic>
        <p:nvPicPr>
          <p:cNvPr id="4" name="Marcador de contenido 3" descr="J:\UNIVERSIDAD\TECNOLOGIA DE SISTEMAS\PROYECTO DE GRADO\SOON\Documentacion\Diseño\Grafico\Imagenes\mvc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912" y="1600200"/>
            <a:ext cx="2037001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3588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Bold"/>
              </a:rPr>
              <a:t>Activity</a:t>
            </a:r>
            <a:endParaRPr lang="es-CO" sz="32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Bold"/>
            </a:endParaRPr>
          </a:p>
        </p:txBody>
      </p:sp>
      <p:pic>
        <p:nvPicPr>
          <p:cNvPr id="4" name="Marcador de contenido 3" descr="J:\UNIVERSIDAD\TECNOLOGIA DE SISTEMAS\PROYECTO DE GRADO\SOON\Documentacion\Diseño\Grafico\Imagenes\codigo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539" y="1600200"/>
            <a:ext cx="6841747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100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Bold"/>
              </a:rPr>
              <a:t>Layout grafico</a:t>
            </a:r>
            <a:endParaRPr lang="es-CO" sz="32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Bold"/>
            </a:endParaRPr>
          </a:p>
        </p:txBody>
      </p:sp>
      <p:pic>
        <p:nvPicPr>
          <p:cNvPr id="6" name="Marcador de contenido 5" descr="J:\UNIVERSIDAD\TECNOLOGIA DE SISTEMAS\PROYECTO DE GRADO\SOON\Documentacion\Diseño\Grafico\Imagenes\layout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464" y="1600200"/>
            <a:ext cx="7265896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7210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Bold"/>
              </a:rPr>
              <a:t>Layout </a:t>
            </a:r>
            <a:r>
              <a:rPr lang="es-CO" sz="3200" b="1" u="sng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Bold"/>
              </a:rPr>
              <a:t>xml</a:t>
            </a:r>
            <a:endParaRPr lang="es-CO" sz="32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Bold"/>
            </a:endParaRPr>
          </a:p>
        </p:txBody>
      </p:sp>
      <p:pic>
        <p:nvPicPr>
          <p:cNvPr id="4" name="Marcador de contenido 3" descr="J:\UNIVERSIDAD\TECNOLOGIA DE SISTEMAS\PROYECTO DE GRADO\SOON\Documentacion\Diseño\Grafico\Imagenes\layout2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485" y="2710495"/>
            <a:ext cx="8449854" cy="23053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1048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Bold"/>
              </a:rPr>
              <a:t>Emulador</a:t>
            </a:r>
            <a:endParaRPr lang="es-CO" sz="32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Bold"/>
            </a:endParaRPr>
          </a:p>
        </p:txBody>
      </p:sp>
      <p:pic>
        <p:nvPicPr>
          <p:cNvPr id="4" name="Marcador de contenido 3" descr="J:\UNIVERSIDAD\TECNOLOGIA DE SISTEMAS\PROYECTO DE GRADO\SOON\Documentacion\Diseño\Grafico\Imagenes\emulador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555" y="1600200"/>
            <a:ext cx="2997715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3443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 b="1" u="sng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Bold"/>
              </a:rPr>
              <a:t>SQLite</a:t>
            </a:r>
            <a:endParaRPr lang="es-CO" sz="32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Bold"/>
            </a:endParaRPr>
          </a:p>
        </p:txBody>
      </p:sp>
      <p:pic>
        <p:nvPicPr>
          <p:cNvPr id="1026" name="Picture 2" descr="Resultado de imagen para SQLit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868" y="1600200"/>
            <a:ext cx="9545088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772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 b="1" u="sng" dirty="0" smtClean="0">
                <a:solidFill>
                  <a:srgbClr val="139B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Bold"/>
                <a:cs typeface="Tahoma Bold"/>
              </a:rPr>
              <a:t>Modalidad de grado</a:t>
            </a:r>
            <a:endParaRPr lang="es-CO" sz="3200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28550" y="1883391"/>
            <a:ext cx="9327503" cy="1869743"/>
          </a:xfrm>
        </p:spPr>
        <p:txBody>
          <a:bodyPr>
            <a:normAutofit/>
          </a:bodyPr>
          <a:lstStyle/>
          <a:p>
            <a:r>
              <a:rPr lang="es-CO" sz="2400" dirty="0" smtClean="0"/>
              <a:t>Análisis Sistemático de literatura: Monografía. 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498784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 b="1" u="sng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Bold"/>
              </a:rPr>
              <a:t>SQLite</a:t>
            </a:r>
            <a:r>
              <a:rPr lang="es-CO" sz="32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Bold"/>
              </a:rPr>
              <a:t> Manager</a:t>
            </a:r>
            <a:endParaRPr lang="es-CO" sz="32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Bold"/>
            </a:endParaRPr>
          </a:p>
        </p:txBody>
      </p:sp>
      <p:pic>
        <p:nvPicPr>
          <p:cNvPr id="4" name="Marcador de contenido 3" descr="J:\UNIVERSIDAD\TECNOLOGIA DE SISTEMAS\PROYECTO DE GRADO\SOON\Documentacion\Diseño\Grafico\Imagenes\mozi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94" y="1791916"/>
            <a:ext cx="2600688" cy="2181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 descr="J:\UNIVERSIDAD\TECNOLOGIA DE SISTEMAS\PROYECTO DE GRADO\SOON\Documentacion\Diseño\Grafico\Imagenes\sql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482" y="2280492"/>
            <a:ext cx="7992927" cy="16144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1762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 b="1" u="sng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Bold"/>
              </a:rPr>
              <a:t>SQLite</a:t>
            </a:r>
            <a:r>
              <a:rPr lang="es-CO" sz="32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Bold"/>
              </a:rPr>
              <a:t> Manager</a:t>
            </a:r>
            <a:endParaRPr lang="es-CO" sz="32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Bold"/>
            </a:endParaRPr>
          </a:p>
        </p:txBody>
      </p:sp>
      <p:pic>
        <p:nvPicPr>
          <p:cNvPr id="4" name="Marcador de contenido 3" descr="J:\UNIVERSIDAD\TECNOLOGIA DE SISTEMAS\PROYECTO DE GRADO\SOON\Documentacion\Diseño\Grafico\Imagenes\dba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967" y="1600200"/>
            <a:ext cx="9122890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4038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 b="1" u="sng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Bold"/>
              </a:rPr>
              <a:t>SQLite</a:t>
            </a:r>
            <a:r>
              <a:rPr lang="es-CO" sz="32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Bold"/>
              </a:rPr>
              <a:t>-Android</a:t>
            </a:r>
            <a:endParaRPr lang="es-CO" sz="32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Bold"/>
            </a:endParaRPr>
          </a:p>
        </p:txBody>
      </p:sp>
      <p:pic>
        <p:nvPicPr>
          <p:cNvPr id="4" name="Marcador de contenido 3" descr="J:\UNIVERSIDAD\TECNOLOGIA DE SISTEMAS\PROYECTO DE GRADO\SOON\Documentacion\Diseño\Grafico\Imagenes\fdb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771" y="1600200"/>
            <a:ext cx="2903282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4034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946091" y="5085184"/>
            <a:ext cx="2232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400">
                <a:solidFill>
                  <a:schemeClr val="bg1"/>
                </a:solidFill>
                <a:latin typeface="Tahoma Bold"/>
              </a:rPr>
              <a:t>Jessica Lorena Díaz</a:t>
            </a:r>
          </a:p>
          <a:p>
            <a:pPr algn="ctr"/>
            <a:r>
              <a:rPr lang="x-none" sz="1400">
                <a:solidFill>
                  <a:schemeClr val="bg1"/>
                </a:solidFill>
                <a:latin typeface="Tahoma Bold"/>
              </a:rPr>
              <a:t>Facultad de Ingeniería</a:t>
            </a:r>
          </a:p>
          <a:p>
            <a:pPr algn="ctr"/>
            <a:r>
              <a:rPr lang="x-none" sz="1400">
                <a:solidFill>
                  <a:schemeClr val="bg1"/>
                </a:solidFill>
                <a:latin typeface="Tahoma Bold"/>
              </a:rPr>
              <a:t>Ingeniería Industrial</a:t>
            </a:r>
          </a:p>
          <a:p>
            <a:pPr algn="ctr"/>
            <a:r>
              <a:rPr lang="x-none" sz="1400">
                <a:solidFill>
                  <a:schemeClr val="bg1"/>
                </a:solidFill>
                <a:latin typeface="Tahoma Bold"/>
              </a:rPr>
              <a:t>2016</a:t>
            </a:r>
            <a:endParaRPr lang="es-CO" sz="1400">
              <a:solidFill>
                <a:schemeClr val="bg1"/>
              </a:solidFill>
              <a:latin typeface="Tahoma Bold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438228" y="2420888"/>
            <a:ext cx="4536504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x-none" sz="9000">
                <a:ln w="7620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ahoma Bold"/>
              </a:rPr>
              <a:t>Gracias</a:t>
            </a:r>
            <a:endParaRPr lang="es-ES" sz="9000">
              <a:ln w="7620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ahoma Bold"/>
            </a:endParaRPr>
          </a:p>
        </p:txBody>
      </p:sp>
    </p:spTree>
    <p:extLst>
      <p:ext uri="{BB962C8B-B14F-4D97-AF65-F5344CB8AC3E}">
        <p14:creationId xmlns:p14="http://schemas.microsoft.com/office/powerpoint/2010/main" val="2605475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574132" y="476672"/>
            <a:ext cx="5246582" cy="1143000"/>
          </a:xfrm>
        </p:spPr>
        <p:txBody>
          <a:bodyPr>
            <a:normAutofit/>
          </a:bodyPr>
          <a:lstStyle/>
          <a:p>
            <a:r>
              <a:rPr lang="x-none" sz="3200" b="1" dirty="0">
                <a:solidFill>
                  <a:srgbClr val="139B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Bold"/>
                <a:cs typeface="Tahoma Bold"/>
              </a:rPr>
              <a:t>Objetivo </a:t>
            </a:r>
            <a:r>
              <a:rPr lang="es-CO" sz="3200" b="1" dirty="0" smtClean="0">
                <a:solidFill>
                  <a:srgbClr val="139B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Bold"/>
                <a:cs typeface="Tahoma Bold"/>
              </a:rPr>
              <a:t>General</a:t>
            </a:r>
            <a:endParaRPr lang="es-CO" sz="3200" b="1" dirty="0">
              <a:solidFill>
                <a:srgbClr val="139B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Bold"/>
              <a:cs typeface="Tahoma Bold"/>
            </a:endParaRPr>
          </a:p>
        </p:txBody>
      </p:sp>
      <p:cxnSp>
        <p:nvCxnSpPr>
          <p:cNvPr id="10" name="Conector recto 9"/>
          <p:cNvCxnSpPr/>
          <p:nvPr/>
        </p:nvCxnSpPr>
        <p:spPr>
          <a:xfrm>
            <a:off x="4078188" y="1412776"/>
            <a:ext cx="4362985" cy="0"/>
          </a:xfrm>
          <a:prstGeom prst="line">
            <a:avLst/>
          </a:prstGeom>
          <a:ln>
            <a:solidFill>
              <a:srgbClr val="139BB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1295130" y="1700808"/>
            <a:ext cx="9860345" cy="410445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s-CO" sz="2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s-CO" sz="2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2 Marcador de contenido"/>
          <p:cNvSpPr txBox="1">
            <a:spLocks/>
          </p:cNvSpPr>
          <p:nvPr>
            <p:extLst>
              <p:ext uri="{D42A27DB-BD31-4B8C-83A1-F6EECF244321}">
                <p14:modId xmlns:p14="http://schemas.microsoft.com/office/powerpoint/2010/main" val="3258674703"/>
              </p:ext>
            </p:extLst>
          </p:nvPr>
        </p:nvSpPr>
        <p:spPr>
          <a:xfrm>
            <a:off x="1329507" y="2667133"/>
            <a:ext cx="9860345" cy="1296144"/>
          </a:xfrm>
          <a:prstGeom prst="rect">
            <a:avLst/>
          </a:prstGeom>
        </p:spPr>
        <p:txBody>
          <a:bodyPr vert="horz" lIns="101882" tIns="50941" rIns="101882" bIns="50941" rtlCol="0" anchor="t">
            <a:noAutofit/>
          </a:bodyPr>
          <a:lstStyle>
            <a:lvl1pPr marL="382059" indent="-382059" algn="l" defTabSz="101882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101882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101882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101882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1018824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101882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101882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101882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101882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/>
              <a:t>Desarrollar  </a:t>
            </a:r>
            <a:r>
              <a:rPr lang="es-ES" sz="2400" dirty="0" smtClean="0"/>
              <a:t>el </a:t>
            </a:r>
            <a:r>
              <a:rPr lang="es-ES" sz="2400" dirty="0"/>
              <a:t>aplicativo móvil SOON para la </a:t>
            </a:r>
            <a:r>
              <a:rPr lang="es-ES" sz="2400" dirty="0" smtClean="0"/>
              <a:t>Universidad </a:t>
            </a:r>
            <a:r>
              <a:rPr lang="es-ES" sz="2400" dirty="0"/>
              <a:t>C</a:t>
            </a:r>
            <a:r>
              <a:rPr lang="es-ES" sz="2400" dirty="0" smtClean="0"/>
              <a:t>ooperativa </a:t>
            </a:r>
            <a:r>
              <a:rPr lang="es-ES" sz="2400" dirty="0"/>
              <a:t>de Colombia sede  Bogotá, compuesto de los módulos ubicación de bloques, calculadora valor matricula, y botón de SOS.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323660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Bold"/>
              </a:rPr>
              <a:t>Que es SOON?</a:t>
            </a:r>
            <a:endParaRPr lang="es-CO" sz="32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Bold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SOON es un aplicativo diseñado para estudiantes por estudiantes.</a:t>
            </a:r>
          </a:p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626" y="3080639"/>
            <a:ext cx="5143356" cy="288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147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41788" y="577518"/>
            <a:ext cx="10969943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dirty="0" smtClean="0"/>
              <a:t>SOON cuenta con tres distintos módulos dentro del mismo aplicativo como lo son: </a:t>
            </a:r>
          </a:p>
          <a:p>
            <a:endParaRPr lang="es-CO" dirty="0" smtClean="0"/>
          </a:p>
          <a:p>
            <a:r>
              <a:rPr lang="es-ES" dirty="0" smtClean="0"/>
              <a:t>Modulo </a:t>
            </a:r>
            <a:r>
              <a:rPr lang="es-ES" dirty="0"/>
              <a:t>Bloques</a:t>
            </a:r>
            <a:endParaRPr lang="es-CO" dirty="0"/>
          </a:p>
          <a:p>
            <a:r>
              <a:rPr lang="es-ES" dirty="0" smtClean="0"/>
              <a:t>Módulo </a:t>
            </a:r>
            <a:r>
              <a:rPr lang="es-ES" dirty="0"/>
              <a:t>Calculadora </a:t>
            </a:r>
            <a:r>
              <a:rPr lang="es-ES" dirty="0" smtClean="0"/>
              <a:t>Créditos</a:t>
            </a:r>
            <a:endParaRPr lang="es-ES" b="1" dirty="0"/>
          </a:p>
          <a:p>
            <a:r>
              <a:rPr lang="es-ES" dirty="0" smtClean="0"/>
              <a:t>Módulo </a:t>
            </a:r>
            <a:r>
              <a:rPr lang="es-ES" dirty="0"/>
              <a:t>de </a:t>
            </a:r>
            <a:r>
              <a:rPr lang="es-ES" dirty="0" smtClean="0"/>
              <a:t>Emergencias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85636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36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Bold"/>
              </a:rPr>
              <a:t>Modulo Bloques</a:t>
            </a:r>
            <a:r>
              <a:rPr lang="es-CO" dirty="0"/>
              <a:t/>
            </a:r>
            <a:br>
              <a:rPr lang="es-CO" dirty="0"/>
            </a:br>
            <a:endParaRPr lang="es-CO" dirty="0"/>
          </a:p>
        </p:txBody>
      </p:sp>
      <p:pic>
        <p:nvPicPr>
          <p:cNvPr id="4" name="Marcador de contenido 3" descr="J:\UNIVERSIDAD\TECNOLOGIA DE SISTEMAS\PROYECTO DE GRADO\SOON\Documentacion\Diseño\Grafico\Imagenes\Screenshot_2017-11-27-18-05-31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760" y="1234439"/>
            <a:ext cx="4160520" cy="52581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5771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36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Bold"/>
              </a:rPr>
              <a:t>Módulo Calculadora Créditos</a:t>
            </a:r>
            <a:r>
              <a:rPr lang="es-ES" b="1" dirty="0"/>
              <a:t/>
            </a:r>
            <a:br>
              <a:rPr lang="es-ES" b="1" dirty="0"/>
            </a:br>
            <a:endParaRPr lang="es-CO" dirty="0"/>
          </a:p>
        </p:txBody>
      </p:sp>
      <p:pic>
        <p:nvPicPr>
          <p:cNvPr id="4" name="Marcador de contenido 3" descr="J:\UNIVERSIDAD\TECNOLOGIA DE SISTEMAS\PROYECTO DE GRADO\SOON\Documentacion\Diseño\Grafico\Imagenes\Screenshot_2017-11-28-13-09-58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915171"/>
            <a:ext cx="3352800" cy="5328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 descr="J:\UNIVERSIDAD\TECNOLOGIA DE SISTEMAS\PROYECTO DE GRADO\SOON\Documentacion\Diseño\Grafico\Imagenes\Screenshot_2017-11-28-13-10-30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915171"/>
            <a:ext cx="3316158" cy="5521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6480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Módulo de Emergencias</a:t>
            </a:r>
            <a:r>
              <a:rPr lang="es-CO" dirty="0"/>
              <a:t/>
            </a:r>
            <a:br>
              <a:rPr lang="es-CO" dirty="0"/>
            </a:br>
            <a:endParaRPr lang="es-CO" dirty="0"/>
          </a:p>
        </p:txBody>
      </p:sp>
      <p:pic>
        <p:nvPicPr>
          <p:cNvPr id="4" name="Imagen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491" y="1417639"/>
            <a:ext cx="2764559" cy="4359706"/>
          </a:xfrm>
          <a:prstGeom prst="rect">
            <a:avLst/>
          </a:prstGeom>
        </p:spPr>
      </p:pic>
      <p:pic>
        <p:nvPicPr>
          <p:cNvPr id="5" name="Marcador de contenido 4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050" y="1417639"/>
            <a:ext cx="2804968" cy="4359706"/>
          </a:xfrm>
          <a:prstGeom prst="rect">
            <a:avLst/>
          </a:prstGeom>
        </p:spPr>
      </p:pic>
      <p:pic>
        <p:nvPicPr>
          <p:cNvPr id="6" name="Imagen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608" y="1417639"/>
            <a:ext cx="2617355" cy="435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455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Bold"/>
              </a:rPr>
              <a:t>Por que usar SOON?</a:t>
            </a:r>
            <a:endParaRPr lang="es-CO" sz="32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Bold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Los estudiantes de primer semestre que ingresan a la universidad desconocen toda su distribución y  ubicación de los bloques salones y laboratorios asignados para sus clases. La universidad no tiene herramientas que faciliten información instantánea y </a:t>
            </a:r>
            <a:r>
              <a:rPr lang="es-CO" dirty="0" smtClean="0"/>
              <a:t>pronta.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349347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E3B9C7CC9E31B4AB67176CFABDCEF89" ma:contentTypeVersion="0" ma:contentTypeDescription="Crear nuevo documento." ma:contentTypeScope="" ma:versionID="58eca6e94df307946bbcf623fbeb208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f6edc329ff236629c56e3b879b320d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A1998A-10DE-4E5A-AFCE-9D130655EF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B7B06E4-6E57-4D0D-8547-C1D0CBEB7B9D}">
  <ds:schemaRefs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B63564D-F064-4A3B-8B09-ABBF037A7FE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203</Words>
  <Application>Microsoft Office PowerPoint</Application>
  <PresentationFormat>Personalizado</PresentationFormat>
  <Paragraphs>40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Arial</vt:lpstr>
      <vt:lpstr>Calibri</vt:lpstr>
      <vt:lpstr>Tahoma Bold</vt:lpstr>
      <vt:lpstr>Tema de Office</vt:lpstr>
      <vt:lpstr> DESARROLLO DEL APLICATIVO MÓVIL SOON PARA LA UNIVERSIDAD COOPERATIVA DE COLOMBIA SEDE  BOGOTÁ   Tecnología de Sistemas</vt:lpstr>
      <vt:lpstr>Modalidad de grado</vt:lpstr>
      <vt:lpstr>Objetivo General</vt:lpstr>
      <vt:lpstr>Que es SOON?</vt:lpstr>
      <vt:lpstr>Presentación de PowerPoint</vt:lpstr>
      <vt:lpstr>Modulo Bloques </vt:lpstr>
      <vt:lpstr>Módulo Calculadora Créditos </vt:lpstr>
      <vt:lpstr>Módulo de Emergencias </vt:lpstr>
      <vt:lpstr>Por que usar SOON?</vt:lpstr>
      <vt:lpstr>Presentación de PowerPoint</vt:lpstr>
      <vt:lpstr>Que esperamos de SOON </vt:lpstr>
      <vt:lpstr>Orígenes de Android</vt:lpstr>
      <vt:lpstr>Versiones</vt:lpstr>
      <vt:lpstr>Modelo vista controlador</vt:lpstr>
      <vt:lpstr>Activity</vt:lpstr>
      <vt:lpstr>Layout grafico</vt:lpstr>
      <vt:lpstr>Layout xml</vt:lpstr>
      <vt:lpstr>Emulador</vt:lpstr>
      <vt:lpstr>SQLite</vt:lpstr>
      <vt:lpstr>SQLite Manager</vt:lpstr>
      <vt:lpstr>SQLite Manager</vt:lpstr>
      <vt:lpstr>SQLite-Android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UN APLICATIVO PARA DISPOSITIVOS MOVILES SOBRE LAS SEDES DE LA UNIVERSIDAD COOPERATIVA EN BOGOTA .  Análisis Sistemático de literatura</dc:title>
  <dc:creator>Jonathan A. Hernandez Ruiz</dc:creator>
  <cp:lastModifiedBy>Jonathan A. Hernandez Ruiz</cp:lastModifiedBy>
  <cp:revision>24</cp:revision>
  <dcterms:modified xsi:type="dcterms:W3CDTF">2017-12-13T12:32:52Z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0x0101003E3B9C7CC9E31B4AB67176CFABDCEF89</vt:lpwstr>
  </property>
</Properties>
</file>