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707533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707533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7145e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7145e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c60e93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c60e93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87c7be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87c7be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87c7be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87c7be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61981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61981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61981d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61981d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661981d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661981d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61981d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61981d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80cb787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80cb787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87c7be5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87c7be5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87c7be5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687c7be5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Ajustar os códigos fontes para prints da ide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87c7be55_7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87c7be55_7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Ajustar os códigos fontes para prints da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680cb7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680cb7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6c60e938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6c60e938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c60e93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c60e93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acaba a parte de joão de prototype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707533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6707533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680cb78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680cb78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80cb787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80cb787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687c7be55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687c7be55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687c7be55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687c7be55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1981d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1981d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87c7be55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87c7be55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761ed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761ed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965319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965319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687c7be55_7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687c7be55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65a280e0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65a280e0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65a280e0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65a280e0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80cb78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80cb78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61981de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61981de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61981de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61981de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87c7be55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87c7be55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87c7be55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87c7be55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Acaba aqui, jardel abstract factory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87c7be5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87c7be5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ardelbrandon@gmail.com" TargetMode="External"/><Relationship Id="rId4" Type="http://schemas.openxmlformats.org/officeDocument/2006/relationships/hyperlink" Target="mailto:joao.santos@academico.ifpb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rizeno.wordpress.com/category/padroes-de-projeto/abstract-factory/" TargetMode="External"/><Relationship Id="rId4" Type="http://schemas.openxmlformats.org/officeDocument/2006/relationships/hyperlink" Target="https://www.thiengo.com.br/padrao-de-projeto-abstract-factory" TargetMode="External"/><Relationship Id="rId5" Type="http://schemas.openxmlformats.org/officeDocument/2006/relationships/hyperlink" Target="http://www.dsc.ufcg.edu.br/~jacques/cursos/map/html/pat/abstractfactory.htm" TargetMode="External"/><Relationship Id="rId6" Type="http://schemas.openxmlformats.org/officeDocument/2006/relationships/hyperlink" Target="https://www.devmedia.com.br/padrao-abstract-factory/23030" TargetMode="External"/><Relationship Id="rId7" Type="http://schemas.openxmlformats.org/officeDocument/2006/relationships/hyperlink" Target="https://edisciplinas.usp.br/pluginfile.php/2316238/mod_resource/content/1/Aula16_StrategyAbstractFactory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rizeno.wordpress.com/category/padroes-de-projeto/prototype/" TargetMode="External"/><Relationship Id="rId4" Type="http://schemas.openxmlformats.org/officeDocument/2006/relationships/hyperlink" Target="https://www.devmedia.com.br/padroes-de-projeto-em-net-prototype/4597" TargetMode="External"/><Relationship Id="rId5" Type="http://schemas.openxmlformats.org/officeDocument/2006/relationships/hyperlink" Target="https://pt.wikipedia.org/wiki/Prototype" TargetMode="External"/><Relationship Id="rId6" Type="http://schemas.openxmlformats.org/officeDocument/2006/relationships/hyperlink" Target="https://www.tutorialspoint.com/design_pattern/prototype_pattern.htm" TargetMode="External"/><Relationship Id="rId7" Type="http://schemas.openxmlformats.org/officeDocument/2006/relationships/hyperlink" Target="https://www.devmedia.com.br/implementando-padroes-criacionais-em-java/3418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10375"/>
            <a:ext cx="50175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Abstract Factory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Prototype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924925"/>
            <a:ext cx="398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REGIS. Jardel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jardelbrandon@gmail.com</a:t>
            </a:r>
            <a:r>
              <a:rPr lang="pt-BR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FILHO. João &lt;</a:t>
            </a: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joao.santos@academico.ifpb.edu.br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329750" y="190775"/>
            <a:ext cx="6484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em relação  ao Factory Method 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0" y="2087625"/>
            <a:ext cx="4360551" cy="26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350" y="2087625"/>
            <a:ext cx="4166676" cy="26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35875" y="358225"/>
            <a:ext cx="70389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84875" y="1204925"/>
            <a:ext cx="23400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padrão isola classes concretas. A factory encapsula a responsabilidade e o processo de criação de objetos, isolando clientes das classes de implementação.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5336925" y="1253925"/>
            <a:ext cx="234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Suportar novos tipos de produto exige estender a interface da fábrica, o que envolve mudar a classe AbstractFactory e todas as suas subclasses.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84875" y="3258650"/>
            <a:ext cx="23400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Produtos de uma determinada família devem funcionar conjuntamente e não misturados com os de outra família.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794250" y="393750"/>
            <a:ext cx="57342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Relações com outros padrões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Singleton;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Factory Method;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Facade;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Composite;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Prototype.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Imagine que temos uma aplicação para montagem de </a:t>
            </a:r>
            <a:r>
              <a:rPr lang="pt-BR"/>
              <a:t>armários</a:t>
            </a:r>
            <a:r>
              <a:rPr lang="pt-BR"/>
              <a:t> para cozinha. Nesta aplicação, é </a:t>
            </a:r>
            <a:r>
              <a:rPr lang="pt-BR"/>
              <a:t>possível</a:t>
            </a:r>
            <a:r>
              <a:rPr lang="pt-BR"/>
              <a:t> criar uma cozinha e nela organizar como será seu </a:t>
            </a:r>
            <a:r>
              <a:rPr lang="pt-BR"/>
              <a:t>armário</a:t>
            </a:r>
            <a:r>
              <a:rPr lang="pt-BR"/>
              <a:t>(posição e peças), as peças são </a:t>
            </a:r>
            <a:r>
              <a:rPr lang="pt-BR"/>
              <a:t>armários</a:t>
            </a:r>
            <a:r>
              <a:rPr lang="pt-BR"/>
              <a:t> de parede e de chão, de dois estilos: </a:t>
            </a:r>
            <a:r>
              <a:rPr lang="pt-BR"/>
              <a:t>clássico</a:t>
            </a:r>
            <a:r>
              <a:rPr lang="pt-BR"/>
              <a:t> e moderno. A atividade é propor a utilização do padrão Abstract Factory nesse contexto.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12055" l="18832" r="18518" t="19254"/>
          <a:stretch/>
        </p:blipFill>
        <p:spPr>
          <a:xfrm>
            <a:off x="1567300" y="1307850"/>
            <a:ext cx="5728499" cy="3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Prototype</a:t>
            </a:r>
            <a:endParaRPr sz="4800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"Especificar os tipos de objetos a serem criados usando uma instância como protótipo e criar novos objetos ao copiar este protótipo." [GoF]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2" type="body"/>
          </p:nvPr>
        </p:nvSpPr>
        <p:spPr>
          <a:xfrm>
            <a:off x="4933221" y="18706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 programar um jogo onde o jogador está em um labirinto repleto de monstros.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Inicialmente existem dois tipos de inimigos: Fantasmas e vampiros, imaginemos que uma classe abstrata Inimigo já foi criada, agora, cabe a nós implementarmos as classes concretas de cada inimigo e </a:t>
            </a:r>
            <a:r>
              <a:rPr lang="pt-BR"/>
              <a:t>utilizá</a:t>
            </a:r>
            <a:r>
              <a:rPr lang="pt-BR"/>
              <a:t>-las 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3825"/>
            <a:ext cx="3451325" cy="33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4933225" y="1203825"/>
            <a:ext cx="399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Exemplo: Um jogo de labirinto para computador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sem utilizar Design Patterns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2" type="body"/>
          </p:nvPr>
        </p:nvSpPr>
        <p:spPr>
          <a:xfrm>
            <a:off x="4700700" y="1567550"/>
            <a:ext cx="534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Inimigo fantasma =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Fantasma()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fantasma.setId(</a:t>
            </a:r>
            <a:r>
              <a:rPr lang="pt-BR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fantasma.setEnergia(</a:t>
            </a:r>
            <a:r>
              <a:rPr lang="pt-BR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fantasma.setForca(</a:t>
            </a:r>
            <a:r>
              <a:rPr lang="pt-BR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fantasma.setNivel(</a:t>
            </a:r>
            <a:r>
              <a:rPr lang="pt-BR" sz="11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fantasma.ataque()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//Só aqui que poderá atacar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Inimigo vampiro =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Vampiro()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…   Setup do novo vampiro      ...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//Se mais na frente eu quiser mais inimigos,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//Teremos mais repetições desse trecho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3873" r="0" t="2893"/>
          <a:stretch/>
        </p:blipFill>
        <p:spPr>
          <a:xfrm>
            <a:off x="1127149" y="1271866"/>
            <a:ext cx="3573550" cy="35025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4700700" y="12718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Exemplo de código fonte da classe principal (main):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Consequências negativas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pode ser visto a cada vez que se instanciar um inimigo tem que iniciá-lo corretamente antes de usá-lo se esta operação estiver relacionada outras operações mais custosas como acesso a banco de dados para preenchimento dos seus atributos já podemos contar com uma degradação de performance ali.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se o conjunto de atributos não varia para cada inimigo, por exemplo todo fantasma nível 1 tem 10 de energia e 20 de força, a repetição de código fica ainda mais redundante e desnecessária.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Possibilidade de inserir erros (bugs) por não iniciar corretamente os inimigos.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utilizando o padrão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930125" y="4385075"/>
            <a:ext cx="5052000" cy="610800"/>
          </a:xfrm>
          <a:prstGeom prst="snip1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4859950" y="3910200"/>
            <a:ext cx="1010400" cy="14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31"/>
          <p:cNvGrpSpPr/>
          <p:nvPr/>
        </p:nvGrpSpPr>
        <p:grpSpPr>
          <a:xfrm>
            <a:off x="1297500" y="1004725"/>
            <a:ext cx="7038899" cy="3991250"/>
            <a:chOff x="1297500" y="1004725"/>
            <a:chExt cx="7038899" cy="3991250"/>
          </a:xfrm>
        </p:grpSpPr>
        <p:grpSp>
          <p:nvGrpSpPr>
            <p:cNvPr id="260" name="Google Shape;260;p31"/>
            <p:cNvGrpSpPr/>
            <p:nvPr/>
          </p:nvGrpSpPr>
          <p:grpSpPr>
            <a:xfrm>
              <a:off x="1297500" y="1004725"/>
              <a:ext cx="7038899" cy="3991250"/>
              <a:chOff x="1297500" y="1004725"/>
              <a:chExt cx="7038899" cy="3991250"/>
            </a:xfrm>
          </p:grpSpPr>
          <p:sp>
            <p:nvSpPr>
              <p:cNvPr id="261" name="Google Shape;261;p31"/>
              <p:cNvSpPr txBox="1"/>
              <p:nvPr/>
            </p:nvSpPr>
            <p:spPr>
              <a:xfrm>
                <a:off x="2930125" y="4317075"/>
                <a:ext cx="5193300" cy="6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1397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5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protected Object clone() throws CloneNotSupportedException {</a:t>
                </a:r>
                <a:endParaRPr sz="105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457200" lvl="0" marL="0" marR="1397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5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 super.clone();</a:t>
                </a:r>
                <a:endParaRPr sz="105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1397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5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sz="105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62" name="Google Shape;262;p31"/>
              <p:cNvGrpSpPr/>
              <p:nvPr/>
            </p:nvGrpSpPr>
            <p:grpSpPr>
              <a:xfrm>
                <a:off x="1297500" y="1004725"/>
                <a:ext cx="7038899" cy="3312350"/>
                <a:chOff x="1297500" y="1004725"/>
                <a:chExt cx="7038899" cy="3312350"/>
              </a:xfrm>
            </p:grpSpPr>
            <p:grpSp>
              <p:nvGrpSpPr>
                <p:cNvPr id="263" name="Google Shape;263;p31"/>
                <p:cNvGrpSpPr/>
                <p:nvPr/>
              </p:nvGrpSpPr>
              <p:grpSpPr>
                <a:xfrm>
                  <a:off x="1297500" y="1004725"/>
                  <a:ext cx="7038899" cy="3242425"/>
                  <a:chOff x="1297500" y="1004725"/>
                  <a:chExt cx="7038899" cy="3242425"/>
                </a:xfrm>
              </p:grpSpPr>
              <p:pic>
                <p:nvPicPr>
                  <p:cNvPr id="264" name="Google Shape;264;p3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1297500" y="1004725"/>
                    <a:ext cx="7038899" cy="3242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65" name="Google Shape;265;p3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29985" l="62372" r="25988" t="45210"/>
                  <a:stretch/>
                </p:blipFill>
                <p:spPr>
                  <a:xfrm rot="-5400000">
                    <a:off x="3844250" y="1005718"/>
                    <a:ext cx="733799" cy="11763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66" name="Google Shape;266;p31"/>
                <p:cNvSpPr/>
                <p:nvPr/>
              </p:nvSpPr>
              <p:spPr>
                <a:xfrm>
                  <a:off x="5395375" y="4051575"/>
                  <a:ext cx="262800" cy="2655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00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267" name="Google Shape;267;p31"/>
            <p:cNvPicPr preferRelativeResize="0"/>
            <p:nvPr/>
          </p:nvPicPr>
          <p:blipFill rotWithShape="1">
            <a:blip r:embed="rId5">
              <a:alphaModFix/>
            </a:blip>
            <a:srcRect b="52618" l="41259" r="50001" t="43371"/>
            <a:stretch/>
          </p:blipFill>
          <p:spPr>
            <a:xfrm>
              <a:off x="2280050" y="3181050"/>
              <a:ext cx="1316401" cy="219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80300" y="383175"/>
            <a:ext cx="27834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658400" y="2064950"/>
            <a:ext cx="63171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“Abstract Factory - Fornece uma interface para criação de famílias de objetos relacionados ou dependentes sem especificar suas classes concretas.”[GoF]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utilizando o padrão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1297500" y="1244225"/>
            <a:ext cx="76731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RepoInimigos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HashMap&lt;String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Inimigo&gt; </a:t>
            </a:r>
            <a:r>
              <a:rPr i="1" lang="pt-BR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inimigosRepo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HashMap&lt;&gt;()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Inimigo </a:t>
            </a:r>
            <a:r>
              <a:rPr lang="pt-BR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getInimigo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 inimigoId) 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Inimigo protoInimigo = </a:t>
            </a:r>
            <a:r>
              <a:rPr i="1" lang="pt-BR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inimigosRepo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.get(inimigoId)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(Inimigo) protoInimigo.clone()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loadRepo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Fantasma fantasma =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fantasma.setId(</a:t>
            </a:r>
            <a:r>
              <a:rPr lang="pt-BR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fantasma.setEnergia(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fantasma.setForca(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fantasma.setNivel(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inimigosRepo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.put(fantasma.getId()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Vampiro  vampiro =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Vampiro()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//…    Setup do novo vampiro    ...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1297500" y="85882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Exemplo de código fonte da classe RepoInimigos: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utilizando o padrão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894900" y="1567550"/>
            <a:ext cx="81135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JogoLabirinto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RepoInimigos.</a:t>
            </a:r>
            <a:r>
              <a:rPr i="1"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loadRepo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Inimigo fantasma_clone = (Inimigo) RepoInimigos.</a:t>
            </a:r>
            <a:r>
              <a:rPr i="1"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getInimigo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//Id = 1 = fantasma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fantasma_clone.ataque()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//Fantasma já pode atacar pois o objeto veio completo!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Inimigo vampiro_clone = (Inimigo) RepoInimigos.</a:t>
            </a:r>
            <a:r>
              <a:rPr i="1"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getInimigo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//Id = 2 = besta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vampiro_clone.ataque()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Vampiro já pode atacar pois o objeto veio completo!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926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1297500" y="959850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Exemplo de código fonte da classe principal (main):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e aplicando o padrão prototype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9"/>
            <a:ext cx="7038900" cy="31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/>
        </p:nvSpPr>
        <p:spPr>
          <a:xfrm>
            <a:off x="1216675" y="107102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3F3F3"/>
                </a:solidFill>
              </a:rPr>
              <a:t>Estrutura: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prototype — uma classe que declara uma interface para objetos capazes de clonar a si mesmo.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prototype concreto — implementação de um prototype;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cliente — cria um novo objeto através de um prototype que é capaz de clonar a si mesmo.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as classes a instanciar forem especificadas em tempo de execução.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evitar a construção de uma hierarquia de classes de fábricas paralela à hierarquia de classes de produto;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as instâncias de uma classe possam ter uma dentre poucas combinações diferentes de estados. Pode ser mais conveniente instalar um número correspondente de protótipos e cloná-los, ao invés de instanciar a classe manualmente, cada vez com um estado apropriado.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297500" y="380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e aplicando o padrão prototype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Criar um objeto novo, mas aproveitar o estado previamente existente em outro objeto.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1216675" y="107102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3F3F3"/>
                </a:solidFill>
              </a:rPr>
              <a:t>Ideia:</a:t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26500"/>
            <a:ext cx="7038899" cy="26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e aplicando o padrão prototype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1216675" y="107102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3F3F3"/>
                </a:solidFill>
              </a:rPr>
              <a:t>Contextualização</a:t>
            </a:r>
            <a:r>
              <a:rPr lang="pt-BR" sz="2000">
                <a:solidFill>
                  <a:srgbClr val="F3F3F3"/>
                </a:solidFill>
              </a:rPr>
              <a:t>:</a:t>
            </a:r>
            <a:endParaRPr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3F3F3"/>
                </a:solidFill>
              </a:rPr>
              <a:t>:</a:t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9577" l="2032" r="1180" t="32967"/>
          <a:stretch/>
        </p:blipFill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e aplicando o padrão prototype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1135825" y="1419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Object.clone() é um ótimo exemplo de Prototype em Java: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4" name="Google Shape;324;p39"/>
          <p:cNvSpPr txBox="1"/>
          <p:nvPr/>
        </p:nvSpPr>
        <p:spPr>
          <a:xfrm>
            <a:off x="1297500" y="960925"/>
            <a:ext cx="7345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Exemplo: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25" y="1924875"/>
            <a:ext cx="720057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Clone superficial e clone profundo</a:t>
            </a:r>
            <a:endParaRPr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Cloneable {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pt-BR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//Tipo do atributo não é primitivo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Course course)  {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id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name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course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BBB529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BBB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BB52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1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Apresentação dos dois 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métodos</a:t>
            </a: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de clonagem a seguir */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1297500" y="96997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</a:rPr>
              <a:t>Classe exemplo: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 b="0" l="4607" r="0" t="6542"/>
          <a:stretch/>
        </p:blipFill>
        <p:spPr>
          <a:xfrm>
            <a:off x="5672875" y="2762900"/>
            <a:ext cx="3121375" cy="21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Clone superficial e clone profundo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/>
          <p:cNvSpPr txBox="1"/>
          <p:nvPr>
            <p:ph idx="2" type="body"/>
          </p:nvPr>
        </p:nvSpPr>
        <p:spPr>
          <a:xfrm>
            <a:off x="4858575" y="1437700"/>
            <a:ext cx="438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//Versão padrão do </a:t>
            </a:r>
            <a:r>
              <a:rPr lang="pt-BR">
                <a:solidFill>
                  <a:srgbClr val="FFFFFF"/>
                </a:solidFill>
              </a:rPr>
              <a:t>método</a:t>
            </a:r>
            <a:r>
              <a:rPr lang="pt-BR">
                <a:solidFill>
                  <a:srgbClr val="FFFFFF"/>
                </a:solidFill>
              </a:rPr>
              <a:t> clone(). Cria uma </a:t>
            </a:r>
            <a:r>
              <a:rPr lang="pt-BR">
                <a:solidFill>
                  <a:srgbClr val="FFFFFF"/>
                </a:solidFill>
              </a:rPr>
              <a:t>cópia</a:t>
            </a:r>
            <a:r>
              <a:rPr lang="pt-BR">
                <a:solidFill>
                  <a:srgbClr val="FFFFFF"/>
                </a:solidFill>
              </a:rPr>
              <a:t> superficial de qualquer objeto.</a:t>
            </a:r>
            <a:endParaRPr>
              <a:solidFill>
                <a:srgbClr val="FFFFFF"/>
              </a:solidFill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BB529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.clone()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(CloneNotSupportedException e)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e.printStackTrace()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00" y="1292575"/>
            <a:ext cx="3703926" cy="34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/>
        </p:nvSpPr>
        <p:spPr>
          <a:xfrm>
            <a:off x="1075200" y="888650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</a:rPr>
              <a:t>Clone s</a:t>
            </a:r>
            <a:r>
              <a:rPr lang="pt-BR" sz="1800">
                <a:solidFill>
                  <a:srgbClr val="F3F3F3"/>
                </a:solidFill>
              </a:rPr>
              <a:t>uperficial: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699900" y="529250"/>
            <a:ext cx="16884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Problema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Queremos que, dado um conjunto de carros, seja </a:t>
            </a:r>
            <a:r>
              <a:rPr lang="pt-BR"/>
              <a:t>possível</a:t>
            </a:r>
            <a:r>
              <a:rPr lang="pt-BR"/>
              <a:t> instanciar carros com mesma marca, mas </a:t>
            </a:r>
            <a:r>
              <a:rPr lang="pt-BR"/>
              <a:t>famílias</a:t>
            </a:r>
            <a:r>
              <a:rPr lang="pt-BR"/>
              <a:t> distintas.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Clone superficial e clone profundo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 txBox="1"/>
          <p:nvPr>
            <p:ph idx="2" type="body"/>
          </p:nvPr>
        </p:nvSpPr>
        <p:spPr>
          <a:xfrm>
            <a:off x="4953450" y="1437700"/>
            <a:ext cx="44379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//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Sobrescrevendo o método clone() e atribuindo clones para os atributos não primitivos, para dessa maneira realizar uma cópia profunda do objeto.</a:t>
            </a:r>
            <a:endParaRPr>
              <a:solidFill>
                <a:srgbClr val="FFFFFF"/>
              </a:solidFill>
            </a:endParaRPr>
          </a:p>
          <a:p>
            <a:pPr indent="0" lvl="0" marL="0" marR="1397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BB529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pt-BR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Student s = (Student)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.clone()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pt-BR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(Course) </a:t>
            </a:r>
            <a:r>
              <a:rPr lang="pt-BR" sz="12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.clone()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(CloneNotSupportedException ex) {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ex.printStackTrace()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null;</a:t>
            </a:r>
            <a:endParaRPr sz="12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1075200" y="888650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</a:rPr>
              <a:t>Clone profundo</a:t>
            </a:r>
            <a:r>
              <a:rPr lang="pt-BR" sz="1800">
                <a:solidFill>
                  <a:srgbClr val="F3F3F3"/>
                </a:solidFill>
              </a:rPr>
              <a:t>: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96" y="1305175"/>
            <a:ext cx="3685736" cy="34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357" name="Google Shape;357;p4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</a:t>
            </a:r>
            <a:r>
              <a:rPr lang="pt-BR"/>
              <a:t>oder aproveitar o estado existente de um objeto.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que um cliente crie novos objetos ao copiar objetos existentes, inclusive em tempo de execução.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</a:t>
            </a:r>
            <a:r>
              <a:rPr lang="pt-BR"/>
              <a:t>determinadas</a:t>
            </a:r>
            <a:r>
              <a:rPr lang="pt-BR"/>
              <a:t> </a:t>
            </a:r>
            <a:r>
              <a:rPr lang="pt-BR"/>
              <a:t>circunstâncias, copiar um objeto pode ser mais eficaz que criar um novo.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3"/>
          <p:cNvSpPr txBox="1"/>
          <p:nvPr>
            <p:ph idx="2" type="body"/>
          </p:nvPr>
        </p:nvSpPr>
        <p:spPr>
          <a:xfrm>
            <a:off x="4933225" y="1567550"/>
            <a:ext cx="34032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torna complexo se for considerado a possibilidade de existirem referências circulares nos atributos de um objeto.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Object.clone() pode ser usado como implementação do Prototype pattern em Java mas é preciso lembrar que ele só faz cópias rasas.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cada subclasse de um Prototype deve implementar a operação Clone, o que pode ser difícil. Como, Por exemplo, se for utilizar um classe já existente.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Relações com outros padrões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Basicamente o padrão prototype pode ser </a:t>
            </a:r>
            <a:r>
              <a:rPr lang="pt-BR"/>
              <a:t>implementado</a:t>
            </a:r>
            <a:r>
              <a:rPr lang="pt-BR"/>
              <a:t> em conjunto com quaisquer outros padrões, levando em consideração que o padrão consiste de uma  especificação de “Contrato de clonagem” da classe.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Prototype e Abstract Factory são padrões que competem entre si em várias situações. Porém eles também podem ser usados em conjunto.  Um Abstract Factory pode armazenar um conjunto de </a:t>
            </a:r>
            <a:r>
              <a:rPr lang="pt-BR"/>
              <a:t>protótipos</a:t>
            </a:r>
            <a:r>
              <a:rPr lang="pt-BR"/>
              <a:t> a partir dos quais podem ser clonados e retornados como objetos-produto.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BR"/>
              <a:t>Projetos que utilizam </a:t>
            </a:r>
            <a:r>
              <a:rPr lang="pt-BR"/>
              <a:t>intensamente</a:t>
            </a:r>
            <a:r>
              <a:rPr lang="pt-BR"/>
              <a:t> os padrões Composite e Decorator, também podem se beneficiar do uso do prototype.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1297500" y="14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1246950" y="770925"/>
            <a:ext cx="7406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Implemente o seguinte diagrama UML utilizando o padrão prototype, após, crie um objeto do tipo Gato e um objeto do tipo Ovelha e então realize 50 clonagens de cada.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051" y="1449825"/>
            <a:ext cx="6997800" cy="3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2079150" y="393750"/>
            <a:ext cx="51876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Abstract 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1221375" y="1339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https://brizeno.wordpress.com/category/padroes-de-projeto/abstract-factory/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https://www.thiengo.com.br/padrao-de-projeto-abstract-factory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http://www.dsc.ufcg.edu.br/~jacques/cursos/map/html/pat/abstractfactory.htm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https://www.devmedia.com.br/padrao-abstract-factory/23030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https://edisciplinas.usp.br/pluginfile.php/2316238/mod_resource/content/1/Aula16_StrategyAbstractFactory.pdf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Erich Gamma, Richard Helm, Ralph Johnson, and John Vlissides. 1995. Design Patterns: Elements of Reusable Object-Oriented Software. Addison-Wesley Longman Publishing Co., Inc., Boston, MA, USA.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1088175" y="393750"/>
            <a:ext cx="708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Prototype</a:t>
            </a:r>
            <a:endParaRPr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1297500" y="1567550"/>
            <a:ext cx="70389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https://brizeno.wordpress.com/category/padroes-de-projeto/prototype/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https://www.devmedia.com.br/padroes-de-projeto-em-net-prototype/4597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https://pt.wikipedia.org/wiki/Prototype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https://www.tutorialspoint.com/design_pattern/prototype_pattern.htm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https://www.devmedia.com.br/implementando-padroes-criacionais-em-java/34185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Erich Gamma, Richard Helm, Ralph Johnson, and John Vlissides. 1995. Design Patterns: Elements of Reusable Object-Oriented Software. Addison-Wesley Longman Publishing Co., Inc., Boston, MA, USA.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178700" y="186675"/>
            <a:ext cx="3022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Solução Sem Padrão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0" y="1048548"/>
            <a:ext cx="6667500" cy="38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088750" y="372725"/>
            <a:ext cx="49665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para o problema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29627"/>
          <a:stretch/>
        </p:blipFill>
        <p:spPr>
          <a:xfrm>
            <a:off x="767550" y="1136500"/>
            <a:ext cx="7668249" cy="36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65550" y="393750"/>
            <a:ext cx="7038900" cy="914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Verdana"/>
                <a:ea typeface="Verdana"/>
                <a:cs typeface="Verdana"/>
                <a:sym typeface="Verdana"/>
              </a:rPr>
              <a:t>Estrutura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903850" y="2818375"/>
            <a:ext cx="736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75" y="1370825"/>
            <a:ext cx="6783800" cy="33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11725"/>
            <a:ext cx="70389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007625"/>
            <a:ext cx="70389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Fábrica</a:t>
            </a:r>
            <a:r>
              <a:rPr lang="pt-BR"/>
              <a:t> Abstrata:  Define a interface de criação do produto abstrato, bem como fatora o </a:t>
            </a:r>
            <a:r>
              <a:rPr lang="pt-BR"/>
              <a:t>código</a:t>
            </a:r>
            <a:r>
              <a:rPr lang="pt-BR"/>
              <a:t> comum as </a:t>
            </a:r>
            <a:r>
              <a:rPr lang="pt-BR"/>
              <a:t>fábricas;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Fábrica</a:t>
            </a:r>
            <a:r>
              <a:rPr lang="pt-BR"/>
              <a:t> Concreta: Implementa as operações para criação de produtos concretos;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Produto Abstrato: Define uma interface de objetos de um tipo, bem como fatora o </a:t>
            </a:r>
            <a:r>
              <a:rPr lang="pt-BR"/>
              <a:t>código</a:t>
            </a:r>
            <a:r>
              <a:rPr lang="pt-BR"/>
              <a:t> comum aos produtos concretos;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Produto Concreto: Define um objeto produto concreto a ser criado pela </a:t>
            </a:r>
            <a:r>
              <a:rPr lang="pt-BR"/>
              <a:t>fábrica</a:t>
            </a:r>
            <a:r>
              <a:rPr lang="pt-BR"/>
              <a:t> concreta,  além de implementar a interface ProdutoAbstrato.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52550" y="419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Quando usar?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Quando um sistema deve ser independente de como seus produtos são criados, compostos e representados;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Quando um sistema deve ser configurado com uma entre várias famílias de produtos;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Quando uma família de produtos relacionados foi projetada para uso conjunto e você</a:t>
            </a:r>
            <a:r>
              <a:rPr lang="pt-BR"/>
              <a:t> </a:t>
            </a:r>
            <a:r>
              <a:rPr lang="pt-BR"/>
              <a:t>deve implementar essa restrição;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Quando você quer fornecer uma biblioteca de classes e quer revelar sua interface e não sua implementação.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209950" y="421025"/>
            <a:ext cx="4724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Janelas de Sistemas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39024"/>
          <a:stretch/>
        </p:blipFill>
        <p:spPr>
          <a:xfrm>
            <a:off x="1019325" y="1125725"/>
            <a:ext cx="7100149" cy="36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