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74" r:id="rId6"/>
    <p:sldId id="260" r:id="rId7"/>
    <p:sldId id="261" r:id="rId8"/>
    <p:sldId id="275" r:id="rId9"/>
    <p:sldId id="265" r:id="rId10"/>
    <p:sldId id="295" r:id="rId11"/>
    <p:sldId id="276" r:id="rId12"/>
    <p:sldId id="277" r:id="rId13"/>
    <p:sldId id="281" r:id="rId14"/>
    <p:sldId id="280" r:id="rId15"/>
    <p:sldId id="268" r:id="rId16"/>
    <p:sldId id="279" r:id="rId17"/>
    <p:sldId id="282" r:id="rId18"/>
    <p:sldId id="283" r:id="rId19"/>
    <p:sldId id="284" r:id="rId20"/>
    <p:sldId id="269" r:id="rId21"/>
    <p:sldId id="285" r:id="rId22"/>
    <p:sldId id="286" r:id="rId23"/>
    <p:sldId id="287" r:id="rId24"/>
    <p:sldId id="270" r:id="rId25"/>
    <p:sldId id="291" r:id="rId26"/>
    <p:sldId id="288" r:id="rId27"/>
    <p:sldId id="289" r:id="rId28"/>
    <p:sldId id="290" r:id="rId29"/>
    <p:sldId id="271" r:id="rId30"/>
    <p:sldId id="292" r:id="rId31"/>
    <p:sldId id="272" r:id="rId32"/>
    <p:sldId id="294" r:id="rId33"/>
    <p:sldId id="293" r:id="rId3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206" autoAdjust="0"/>
  </p:normalViewPr>
  <p:slideViewPr>
    <p:cSldViewPr snapToGrid="0">
      <p:cViewPr>
        <p:scale>
          <a:sx n="62" d="100"/>
          <a:sy n="62" d="100"/>
        </p:scale>
        <p:origin x="105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43C6A-440B-4485-8A14-EF65DA48C994}" type="datetimeFigureOut">
              <a:rPr lang="pt-BR" smtClean="0"/>
              <a:t>13/08/2024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68427-5C93-49F5-BB8B-DEAFA01697E2}" type="slidenum">
              <a:rPr lang="pt-BR" smtClean="0"/>
              <a:t>‹nº›</a:t>
            </a:fld>
            <a:endParaRPr lang="pt-BR"/>
          </a:p>
        </p:txBody>
      </p:sp>
    </p:spTree>
    <p:extLst>
      <p:ext uri="{BB962C8B-B14F-4D97-AF65-F5344CB8AC3E}">
        <p14:creationId xmlns:p14="http://schemas.microsoft.com/office/powerpoint/2010/main" val="377327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6668427-5C93-49F5-BB8B-DEAFA01697E2}" type="slidenum">
              <a:rPr lang="pt-BR" smtClean="0"/>
              <a:t>1</a:t>
            </a:fld>
            <a:endParaRPr lang="pt-BR" dirty="0"/>
          </a:p>
        </p:txBody>
      </p:sp>
    </p:spTree>
    <p:extLst>
      <p:ext uri="{BB962C8B-B14F-4D97-AF65-F5344CB8AC3E}">
        <p14:creationId xmlns:p14="http://schemas.microsoft.com/office/powerpoint/2010/main" val="348033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6668427-5C93-49F5-BB8B-DEAFA01697E2}" type="slidenum">
              <a:rPr lang="pt-BR" smtClean="0"/>
              <a:t>4</a:t>
            </a:fld>
            <a:endParaRPr lang="pt-BR"/>
          </a:p>
        </p:txBody>
      </p:sp>
    </p:spTree>
    <p:extLst>
      <p:ext uri="{BB962C8B-B14F-4D97-AF65-F5344CB8AC3E}">
        <p14:creationId xmlns:p14="http://schemas.microsoft.com/office/powerpoint/2010/main" val="160474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8F7FE-3321-4FD2-804F-0F6DA1EBC5D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43FA6D3-6064-44F3-B165-740669F3F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9EAE476-6223-4F3C-84F6-E9333EEE5A97}"/>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5" name="Espaço Reservado para Rodapé 4">
            <a:extLst>
              <a:ext uri="{FF2B5EF4-FFF2-40B4-BE49-F238E27FC236}">
                <a16:creationId xmlns:a16="http://schemas.microsoft.com/office/drawing/2014/main" id="{494D9D1F-0EC0-4439-8F5D-6B30B72BC46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FA37343-AAC2-40C9-901B-8622B46516B2}"/>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192227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02B6F-AEB7-4300-90EA-534F15C21B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0AC7A94-6A5E-47DA-B855-69517F0F7E0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A9D8D31-61EB-4C44-B355-2F44D3CF62FC}"/>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5" name="Espaço Reservado para Rodapé 4">
            <a:extLst>
              <a:ext uri="{FF2B5EF4-FFF2-40B4-BE49-F238E27FC236}">
                <a16:creationId xmlns:a16="http://schemas.microsoft.com/office/drawing/2014/main" id="{CF969D2A-1F00-4742-9F99-6CD5E53824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B2C89EE-5989-428B-AD16-03336FB2ACB3}"/>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399337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EF066C1-05D3-4DBF-AB00-B7AA1DECC54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EE857D1-DEB7-467E-904A-912642A11B8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B932B8-76DB-4615-8353-28F706DF14A2}"/>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5" name="Espaço Reservado para Rodapé 4">
            <a:extLst>
              <a:ext uri="{FF2B5EF4-FFF2-40B4-BE49-F238E27FC236}">
                <a16:creationId xmlns:a16="http://schemas.microsoft.com/office/drawing/2014/main" id="{F2AA51B9-92C8-4A4D-AE63-018C89B995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4B98778-EB10-4EC8-BCA4-8589E36E46FF}"/>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268573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67EF9-549D-4769-8479-43B7B09CE46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7398D84-3488-4AF1-B9C5-F04B6EC6A8F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53C435A-B3BF-4E55-818E-101258E64248}"/>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5" name="Espaço Reservado para Rodapé 4">
            <a:extLst>
              <a:ext uri="{FF2B5EF4-FFF2-40B4-BE49-F238E27FC236}">
                <a16:creationId xmlns:a16="http://schemas.microsoft.com/office/drawing/2014/main" id="{31D9138E-27C7-480F-9199-01C68B5606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053C736-0662-4ACD-92C7-AD0222761369}"/>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306206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D2FC9-2350-4360-A590-BE95F54D360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6E3572C-63E6-4CA8-B882-7037A2923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FBB8D5E-B07B-4E85-A99C-2078ADF02466}"/>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5" name="Espaço Reservado para Rodapé 4">
            <a:extLst>
              <a:ext uri="{FF2B5EF4-FFF2-40B4-BE49-F238E27FC236}">
                <a16:creationId xmlns:a16="http://schemas.microsoft.com/office/drawing/2014/main" id="{4CED8DCC-50DA-452A-87B2-BDA2741D1C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86AF766-EFC7-4D98-8382-1C00F60084F2}"/>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165370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B1074-5816-49DB-BCAD-2BC989F6A8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F7C6EB5-2DFF-40BE-A8F0-D32470118CF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5DDDF57-52B8-4C02-A641-AC95966D1DA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C61F75D-68FF-49DF-8A86-2ABDC7E4F326}"/>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6" name="Espaço Reservado para Rodapé 5">
            <a:extLst>
              <a:ext uri="{FF2B5EF4-FFF2-40B4-BE49-F238E27FC236}">
                <a16:creationId xmlns:a16="http://schemas.microsoft.com/office/drawing/2014/main" id="{66F437C7-729E-433D-B5CA-72BB9A8EF39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FDD545-DC4E-4A39-AC27-B53C1D9293E6}"/>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186130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6ADA9-5290-4301-9C2A-5A5D9256FF4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8A9BC67-AEA5-47EF-A9BF-98524678A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0E73673-CE2D-4A52-A8D5-E79E190B35E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DA2AF57-322E-45AE-8593-CA2525B5F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98C2074-5F99-478F-AF3D-A05F6BC4C08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4218B31-78FD-4969-8FCC-FA0C7D448E65}"/>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8" name="Espaço Reservado para Rodapé 7">
            <a:extLst>
              <a:ext uri="{FF2B5EF4-FFF2-40B4-BE49-F238E27FC236}">
                <a16:creationId xmlns:a16="http://schemas.microsoft.com/office/drawing/2014/main" id="{963E0F39-8881-46AB-8016-3F587153D2C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5A1BCFC-F56E-4F49-9E98-D0B7BBC1CF1A}"/>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257055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C1E6C-2EE7-45BC-AEC6-ECFB97F8B7E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BB6C24C-EDBD-445E-B1FD-9850592C1DBA}"/>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4" name="Espaço Reservado para Rodapé 3">
            <a:extLst>
              <a:ext uri="{FF2B5EF4-FFF2-40B4-BE49-F238E27FC236}">
                <a16:creationId xmlns:a16="http://schemas.microsoft.com/office/drawing/2014/main" id="{5EE6BB02-8A0A-45F2-85A0-07467CF0067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AF70B06-D5E0-4B8A-AA7F-72F60A6E6861}"/>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1697258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A33B428-3CA6-494A-A458-E12FF9D96A20}"/>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3" name="Espaço Reservado para Rodapé 2">
            <a:extLst>
              <a:ext uri="{FF2B5EF4-FFF2-40B4-BE49-F238E27FC236}">
                <a16:creationId xmlns:a16="http://schemas.microsoft.com/office/drawing/2014/main" id="{8B509559-FC10-428D-8A20-4D3E4A4EF0C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6E24AC9-943C-46AA-BDDC-CC77060AE84A}"/>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258067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6BD49-B3CA-4352-9D95-AC85374824D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3974369-3232-4E56-9E06-7F6BE4ECC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311D689-3833-42C0-AFFD-FDF2939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1857B4C-D403-4C34-A41E-DD9F0D10537E}"/>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6" name="Espaço Reservado para Rodapé 5">
            <a:extLst>
              <a:ext uri="{FF2B5EF4-FFF2-40B4-BE49-F238E27FC236}">
                <a16:creationId xmlns:a16="http://schemas.microsoft.com/office/drawing/2014/main" id="{3119C8BB-77AA-495F-8869-AED583EBC59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CC56F5-B79E-4748-873A-EE77378F22A7}"/>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41819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995DF-0806-4BCF-ACFD-61B0CEF013D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E4BC09E-BAAF-422C-B497-A00B48C30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9BF070-E865-4F57-8850-BCDC84F66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A9488AB-F3BD-446D-B94D-84F643C121D7}"/>
              </a:ext>
            </a:extLst>
          </p:cNvPr>
          <p:cNvSpPr>
            <a:spLocks noGrp="1"/>
          </p:cNvSpPr>
          <p:nvPr>
            <p:ph type="dt" sz="half" idx="10"/>
          </p:nvPr>
        </p:nvSpPr>
        <p:spPr/>
        <p:txBody>
          <a:bodyPr/>
          <a:lstStyle/>
          <a:p>
            <a:fld id="{A56DB2AF-F374-4662-B9F7-CCEF5AC758ED}" type="datetimeFigureOut">
              <a:rPr lang="pt-BR" smtClean="0"/>
              <a:t>13/08/2024</a:t>
            </a:fld>
            <a:endParaRPr lang="pt-BR"/>
          </a:p>
        </p:txBody>
      </p:sp>
      <p:sp>
        <p:nvSpPr>
          <p:cNvPr id="6" name="Espaço Reservado para Rodapé 5">
            <a:extLst>
              <a:ext uri="{FF2B5EF4-FFF2-40B4-BE49-F238E27FC236}">
                <a16:creationId xmlns:a16="http://schemas.microsoft.com/office/drawing/2014/main" id="{444C758D-8D25-4FF8-892D-F8F0D89E9A9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DA9B299-B964-41A9-AA36-60E5A812CFCD}"/>
              </a:ext>
            </a:extLst>
          </p:cNvPr>
          <p:cNvSpPr>
            <a:spLocks noGrp="1"/>
          </p:cNvSpPr>
          <p:nvPr>
            <p:ph type="sldNum" sz="quarter" idx="12"/>
          </p:nvPr>
        </p:nvSpPr>
        <p:spPr/>
        <p:txBody>
          <a:bodyPr/>
          <a:lstStyle/>
          <a:p>
            <a:fld id="{22A3F611-506C-4C10-985A-1749A95CA6A9}" type="slidenum">
              <a:rPr lang="pt-BR" smtClean="0"/>
              <a:t>‹nº›</a:t>
            </a:fld>
            <a:endParaRPr lang="pt-BR"/>
          </a:p>
        </p:txBody>
      </p:sp>
    </p:spTree>
    <p:extLst>
      <p:ext uri="{BB962C8B-B14F-4D97-AF65-F5344CB8AC3E}">
        <p14:creationId xmlns:p14="http://schemas.microsoft.com/office/powerpoint/2010/main" val="5381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6013149-1469-4376-AE48-6BC42717E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1F9455D-F4F4-4758-B505-F317B3C3F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91839A9-6F07-434C-9CBD-BAAAB9AB5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DB2AF-F374-4662-B9F7-CCEF5AC758ED}" type="datetimeFigureOut">
              <a:rPr lang="pt-BR" smtClean="0"/>
              <a:t>13/08/2024</a:t>
            </a:fld>
            <a:endParaRPr lang="pt-BR"/>
          </a:p>
        </p:txBody>
      </p:sp>
      <p:sp>
        <p:nvSpPr>
          <p:cNvPr id="5" name="Espaço Reservado para Rodapé 4">
            <a:extLst>
              <a:ext uri="{FF2B5EF4-FFF2-40B4-BE49-F238E27FC236}">
                <a16:creationId xmlns:a16="http://schemas.microsoft.com/office/drawing/2014/main" id="{5DB841F4-E007-4ADD-B4FB-75FF39BE3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72462DC-3332-43DC-8C67-F908434D7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3F611-506C-4C10-985A-1749A95CA6A9}" type="slidenum">
              <a:rPr lang="pt-BR" smtClean="0"/>
              <a:t>‹nº›</a:t>
            </a:fld>
            <a:endParaRPr lang="pt-BR"/>
          </a:p>
        </p:txBody>
      </p:sp>
    </p:spTree>
    <p:extLst>
      <p:ext uri="{BB962C8B-B14F-4D97-AF65-F5344CB8AC3E}">
        <p14:creationId xmlns:p14="http://schemas.microsoft.com/office/powerpoint/2010/main" val="2027542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package" Target="../embeddings/Microsoft_Word_Document.docx"/><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package" Target="../embeddings/Microsoft_Word_Document1.docx"/><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package" Target="../embeddings/Microsoft_Word_Document2.docx"/><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package" Target="../embeddings/Microsoft_Word_Document3.docx"/><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emf"/><Relationship Id="rId5" Type="http://schemas.openxmlformats.org/officeDocument/2006/relationships/package" Target="../embeddings/Microsoft_Word_Document4.docx"/><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0.emf"/><Relationship Id="rId5" Type="http://schemas.openxmlformats.org/officeDocument/2006/relationships/package" Target="../embeddings/Microsoft_Word_Document5.docx"/><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4.emf"/><Relationship Id="rId5" Type="http://schemas.openxmlformats.org/officeDocument/2006/relationships/package" Target="../embeddings/Microsoft_Word_Document6.docx"/><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6.emf"/><Relationship Id="rId5" Type="http://schemas.openxmlformats.org/officeDocument/2006/relationships/package" Target="../embeddings/Microsoft_Word_Document7.docx"/><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8.emf"/><Relationship Id="rId5" Type="http://schemas.openxmlformats.org/officeDocument/2006/relationships/package" Target="../embeddings/Microsoft_Word_Document8.docx"/><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ardesonEngCivil/PSContBea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ctoverse.github.com/2021"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nastruct.readthedocs.io/"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ogo ifce Morada Nova">
            <a:extLst>
              <a:ext uri="{FF2B5EF4-FFF2-40B4-BE49-F238E27FC236}">
                <a16:creationId xmlns:a16="http://schemas.microsoft.com/office/drawing/2014/main" id="{BF5D690A-0110-7F88-4A24-DD1E713D1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581" y="244141"/>
            <a:ext cx="3708487" cy="1345821"/>
          </a:xfrm>
          <a:prstGeom prst="rect">
            <a:avLst/>
          </a:prstGeom>
          <a:ln>
            <a:noFill/>
          </a:ln>
        </p:spPr>
        <p:style>
          <a:lnRef idx="2">
            <a:schemeClr val="dk1"/>
          </a:lnRef>
          <a:fillRef idx="1">
            <a:schemeClr val="lt1"/>
          </a:fillRef>
          <a:effectRef idx="0">
            <a:schemeClr val="dk1"/>
          </a:effectRef>
          <a:fontRef idx="minor">
            <a:schemeClr val="dk1"/>
          </a:fontRef>
        </p:style>
      </p:pic>
      <p:sp>
        <p:nvSpPr>
          <p:cNvPr id="7" name="CaixaDeTexto 6">
            <a:extLst>
              <a:ext uri="{FF2B5EF4-FFF2-40B4-BE49-F238E27FC236}">
                <a16:creationId xmlns:a16="http://schemas.microsoft.com/office/drawing/2014/main" id="{719C2D7F-0880-40F9-A4C7-2F118EBCAB92}"/>
              </a:ext>
            </a:extLst>
          </p:cNvPr>
          <p:cNvSpPr txBox="1"/>
          <p:nvPr/>
        </p:nvSpPr>
        <p:spPr>
          <a:xfrm>
            <a:off x="445294" y="1821090"/>
            <a:ext cx="11301412" cy="523220"/>
          </a:xfrm>
          <a:prstGeom prst="rect">
            <a:avLst/>
          </a:prstGeom>
          <a:noFill/>
        </p:spPr>
        <p:txBody>
          <a:bodyPr wrap="square" rtlCol="0">
            <a:spAutoFit/>
          </a:bodyPr>
          <a:lstStyle/>
          <a:p>
            <a:pPr algn="ctr"/>
            <a:r>
              <a:rPr lang="pt-BR" sz="2800" dirty="0">
                <a:latin typeface="Times New Roman" panose="02020603050405020304" pitchFamily="18" charset="0"/>
                <a:cs typeface="Times New Roman" panose="02020603050405020304" pitchFamily="18" charset="0"/>
              </a:rPr>
              <a:t>Trabalho de Conclusão de Curso Bacharelado em Engenharia Civil</a:t>
            </a:r>
          </a:p>
        </p:txBody>
      </p:sp>
      <p:sp>
        <p:nvSpPr>
          <p:cNvPr id="9" name="CaixaDeTexto 8">
            <a:extLst>
              <a:ext uri="{FF2B5EF4-FFF2-40B4-BE49-F238E27FC236}">
                <a16:creationId xmlns:a16="http://schemas.microsoft.com/office/drawing/2014/main" id="{AA7D1770-A52E-463E-89F7-2CD0327B6122}"/>
              </a:ext>
            </a:extLst>
          </p:cNvPr>
          <p:cNvSpPr txBox="1"/>
          <p:nvPr/>
        </p:nvSpPr>
        <p:spPr>
          <a:xfrm>
            <a:off x="1094479" y="2661076"/>
            <a:ext cx="10250690" cy="1384995"/>
          </a:xfrm>
          <a:prstGeom prst="rect">
            <a:avLst/>
          </a:prstGeom>
          <a:solidFill>
            <a:schemeClr val="bg1">
              <a:lumMod val="75000"/>
            </a:schemeClr>
          </a:solidFill>
        </p:spPr>
        <p:txBody>
          <a:bodyPr wrap="square" rtlCol="0">
            <a:spAutoFit/>
          </a:bodyPr>
          <a:lstStyle/>
          <a:p>
            <a:pPr algn="ctr"/>
            <a:r>
              <a:rPr lang="pt-BR" sz="2800" b="1" dirty="0">
                <a:latin typeface="Times New Roman" panose="02020603050405020304" pitchFamily="18" charset="0"/>
                <a:cs typeface="Times New Roman" panose="02020603050405020304" pitchFamily="18" charset="0"/>
              </a:rPr>
              <a:t>IMPLEMENTAÇÃO DE FERRAMENTA COMPUTACIONAL PARA VERIFICAÇÃO DE TENSÕES EM VIGAS CONTÍNUAS PROTENDIDAS</a:t>
            </a:r>
          </a:p>
        </p:txBody>
      </p:sp>
      <p:sp>
        <p:nvSpPr>
          <p:cNvPr id="10" name="CaixaDeTexto 9">
            <a:extLst>
              <a:ext uri="{FF2B5EF4-FFF2-40B4-BE49-F238E27FC236}">
                <a16:creationId xmlns:a16="http://schemas.microsoft.com/office/drawing/2014/main" id="{9008FCC9-AF93-4457-856A-BA662D8039CE}"/>
              </a:ext>
            </a:extLst>
          </p:cNvPr>
          <p:cNvSpPr txBox="1"/>
          <p:nvPr/>
        </p:nvSpPr>
        <p:spPr>
          <a:xfrm>
            <a:off x="445294" y="4362837"/>
            <a:ext cx="11301412" cy="954107"/>
          </a:xfrm>
          <a:prstGeom prst="rect">
            <a:avLst/>
          </a:prstGeom>
          <a:noFill/>
        </p:spPr>
        <p:txBody>
          <a:bodyPr wrap="square" rtlCol="0">
            <a:spAutoFit/>
          </a:bodyPr>
          <a:lstStyle/>
          <a:p>
            <a:pPr algn="ctr"/>
            <a:r>
              <a:rPr lang="pt-BR" sz="2800" dirty="0">
                <a:latin typeface="Times New Roman" panose="02020603050405020304" pitchFamily="18" charset="0"/>
                <a:cs typeface="Times New Roman" panose="02020603050405020304" pitchFamily="18" charset="0"/>
              </a:rPr>
              <a:t>Aluno: Jardeson Leitão Monteiro</a:t>
            </a:r>
          </a:p>
          <a:p>
            <a:pPr algn="ctr"/>
            <a:r>
              <a:rPr lang="pt-BR" sz="2800" dirty="0">
                <a:latin typeface="Times New Roman" panose="02020603050405020304" pitchFamily="18" charset="0"/>
                <a:cs typeface="Times New Roman" panose="02020603050405020304" pitchFamily="18" charset="0"/>
              </a:rPr>
              <a:t>Orientador: Prof. Me. Mauricio Alves de Melo</a:t>
            </a:r>
          </a:p>
        </p:txBody>
      </p:sp>
      <p:sp>
        <p:nvSpPr>
          <p:cNvPr id="11" name="CaixaDeTexto 10">
            <a:extLst>
              <a:ext uri="{FF2B5EF4-FFF2-40B4-BE49-F238E27FC236}">
                <a16:creationId xmlns:a16="http://schemas.microsoft.com/office/drawing/2014/main" id="{F787D0D5-6E3E-F3E1-A314-54A425914641}"/>
              </a:ext>
            </a:extLst>
          </p:cNvPr>
          <p:cNvSpPr txBox="1"/>
          <p:nvPr/>
        </p:nvSpPr>
        <p:spPr>
          <a:xfrm>
            <a:off x="4746990" y="5618169"/>
            <a:ext cx="269802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2400" dirty="0">
                <a:latin typeface="Times New Roman" panose="02020603050405020304" pitchFamily="18" charset="0"/>
                <a:cs typeface="Times New Roman" panose="02020603050405020304" pitchFamily="18" charset="0"/>
              </a:rPr>
              <a:t>Morada Nova -  CE</a:t>
            </a:r>
          </a:p>
          <a:p>
            <a:pPr algn="ctr"/>
            <a:r>
              <a:rPr lang="pt-BR" sz="2400" dirty="0">
                <a:latin typeface="Times New Roman" panose="02020603050405020304" pitchFamily="18" charset="0"/>
                <a:cs typeface="Times New Roman" panose="02020603050405020304" pitchFamily="18" charset="0"/>
              </a:rPr>
              <a:t>2024</a:t>
            </a:r>
          </a:p>
        </p:txBody>
      </p:sp>
    </p:spTree>
    <p:extLst>
      <p:ext uri="{BB962C8B-B14F-4D97-AF65-F5344CB8AC3E}">
        <p14:creationId xmlns:p14="http://schemas.microsoft.com/office/powerpoint/2010/main" val="366327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5C62801-AF8A-4670-82CE-90CFB6E6241D}"/>
              </a:ext>
            </a:extLst>
          </p:cNvPr>
          <p:cNvSpPr txBox="1"/>
          <p:nvPr/>
        </p:nvSpPr>
        <p:spPr>
          <a:xfrm>
            <a:off x="0" y="461025"/>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3. DESENVOLVIMENTO</a:t>
            </a:r>
          </a:p>
        </p:txBody>
      </p:sp>
      <p:sp>
        <p:nvSpPr>
          <p:cNvPr id="3" name="CaixaDeTexto 2">
            <a:extLst>
              <a:ext uri="{FF2B5EF4-FFF2-40B4-BE49-F238E27FC236}">
                <a16:creationId xmlns:a16="http://schemas.microsoft.com/office/drawing/2014/main" id="{B1AFE909-DF91-44D1-868F-2A1295206B30}"/>
              </a:ext>
            </a:extLst>
          </p:cNvPr>
          <p:cNvSpPr txBox="1"/>
          <p:nvPr/>
        </p:nvSpPr>
        <p:spPr>
          <a:xfrm>
            <a:off x="552450" y="1161486"/>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Principais Classes e Relacionamento do </a:t>
            </a:r>
            <a:r>
              <a:rPr lang="pt-BR" sz="2800" b="1" dirty="0" err="1">
                <a:latin typeface="Times New Roman" panose="02020603050405020304" pitchFamily="18" charset="0"/>
                <a:cs typeface="Times New Roman" panose="02020603050405020304" pitchFamily="18" charset="0"/>
              </a:rPr>
              <a:t>PSContBeam</a:t>
            </a:r>
            <a:endParaRPr lang="pt-BR" sz="2800" b="1"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2A471C48-25BA-4490-A18C-F8DEB6A2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6" name="CaixaDeTexto 5">
            <a:extLst>
              <a:ext uri="{FF2B5EF4-FFF2-40B4-BE49-F238E27FC236}">
                <a16:creationId xmlns:a16="http://schemas.microsoft.com/office/drawing/2014/main" id="{A25846AC-DDC1-48E4-AEF4-B0A0DD2209EE}"/>
              </a:ext>
            </a:extLst>
          </p:cNvPr>
          <p:cNvSpPr txBox="1"/>
          <p:nvPr/>
        </p:nvSpPr>
        <p:spPr>
          <a:xfrm>
            <a:off x="4348237" y="6282089"/>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pic>
        <p:nvPicPr>
          <p:cNvPr id="7" name="Imagem 6">
            <a:extLst>
              <a:ext uri="{FF2B5EF4-FFF2-40B4-BE49-F238E27FC236}">
                <a16:creationId xmlns:a16="http://schemas.microsoft.com/office/drawing/2014/main" id="{A36C33A8-AA81-45EC-A8A7-56728A503D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09450" y="1623190"/>
            <a:ext cx="8973099" cy="4572952"/>
          </a:xfrm>
          <a:prstGeom prst="rect">
            <a:avLst/>
          </a:prstGeom>
        </p:spPr>
      </p:pic>
    </p:spTree>
    <p:extLst>
      <p:ext uri="{BB962C8B-B14F-4D97-AF65-F5344CB8AC3E}">
        <p14:creationId xmlns:p14="http://schemas.microsoft.com/office/powerpoint/2010/main" val="79912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5C62801-AF8A-4670-82CE-90CFB6E6241D}"/>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3. DESENVOLVIMENTO</a:t>
            </a:r>
          </a:p>
        </p:txBody>
      </p:sp>
      <p:sp>
        <p:nvSpPr>
          <p:cNvPr id="3" name="CaixaDeTexto 2">
            <a:extLst>
              <a:ext uri="{FF2B5EF4-FFF2-40B4-BE49-F238E27FC236}">
                <a16:creationId xmlns:a16="http://schemas.microsoft.com/office/drawing/2014/main" id="{B1AFE909-DF91-44D1-868F-2A1295206B30}"/>
              </a:ext>
            </a:extLst>
          </p:cNvPr>
          <p:cNvSpPr txBox="1"/>
          <p:nvPr/>
        </p:nvSpPr>
        <p:spPr>
          <a:xfrm>
            <a:off x="514350" y="1361453"/>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Dados de Entrada</a:t>
            </a:r>
          </a:p>
        </p:txBody>
      </p:sp>
      <p:pic>
        <p:nvPicPr>
          <p:cNvPr id="4" name="Imagem 3">
            <a:extLst>
              <a:ext uri="{FF2B5EF4-FFF2-40B4-BE49-F238E27FC236}">
                <a16:creationId xmlns:a16="http://schemas.microsoft.com/office/drawing/2014/main" id="{2A471C48-25BA-4490-A18C-F8DEB6A2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6" name="CaixaDeTexto 5">
            <a:extLst>
              <a:ext uri="{FF2B5EF4-FFF2-40B4-BE49-F238E27FC236}">
                <a16:creationId xmlns:a16="http://schemas.microsoft.com/office/drawing/2014/main" id="{DBD116FE-51F3-4284-9796-D31AACAABA43}"/>
              </a:ext>
            </a:extLst>
          </p:cNvPr>
          <p:cNvSpPr txBox="1"/>
          <p:nvPr/>
        </p:nvSpPr>
        <p:spPr>
          <a:xfrm>
            <a:off x="514350" y="1974920"/>
            <a:ext cx="11087100" cy="3785652"/>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	Os dados de entrada que são repassados pelo </a:t>
            </a:r>
            <a:r>
              <a:rPr lang="pt-BR" sz="2400" dirty="0" err="1">
                <a:latin typeface="Times New Roman" panose="02020603050405020304" pitchFamily="18" charset="0"/>
                <a:cs typeface="Times New Roman" panose="02020603050405020304" pitchFamily="18" charset="0"/>
              </a:rPr>
              <a:t>arquivo.json</a:t>
            </a:r>
            <a:r>
              <a:rPr lang="pt-BR" sz="2400" dirty="0">
                <a:latin typeface="Times New Roman" panose="02020603050405020304" pitchFamily="18" charset="0"/>
                <a:cs typeface="Times New Roman" panose="02020603050405020304" pitchFamily="18" charset="0"/>
              </a:rPr>
              <a:t> são interpretados pelo código main.py como um dicionário Python. Dentro deste dicionário os dados são divididos em cinco grupos sendo eles.</a:t>
            </a:r>
          </a:p>
          <a:p>
            <a:pPr algn="just"/>
            <a:r>
              <a:rPr lang="pt-BR" sz="24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Estrutura</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Propriedades</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Traçado</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Carregamento</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Concreto</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Força de </a:t>
            </a:r>
            <a:r>
              <a:rPr lang="pt-BR" sz="2400" dirty="0" err="1">
                <a:latin typeface="Times New Roman" panose="02020603050405020304" pitchFamily="18" charset="0"/>
                <a:cs typeface="Times New Roman" panose="02020603050405020304" pitchFamily="18" charset="0"/>
              </a:rPr>
              <a:t>protensão</a:t>
            </a: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8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5C62801-AF8A-4670-82CE-90CFB6E6241D}"/>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3. DESENVOLVIMENTO</a:t>
            </a:r>
          </a:p>
        </p:txBody>
      </p:sp>
      <p:sp>
        <p:nvSpPr>
          <p:cNvPr id="3" name="CaixaDeTexto 2">
            <a:extLst>
              <a:ext uri="{FF2B5EF4-FFF2-40B4-BE49-F238E27FC236}">
                <a16:creationId xmlns:a16="http://schemas.microsoft.com/office/drawing/2014/main" id="{B1AFE909-DF91-44D1-868F-2A1295206B30}"/>
              </a:ext>
            </a:extLst>
          </p:cNvPr>
          <p:cNvSpPr txBox="1"/>
          <p:nvPr/>
        </p:nvSpPr>
        <p:spPr>
          <a:xfrm>
            <a:off x="514350" y="1293384"/>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Aplicação do Método das Forças Nodais</a:t>
            </a:r>
          </a:p>
        </p:txBody>
      </p:sp>
      <p:pic>
        <p:nvPicPr>
          <p:cNvPr id="4" name="Imagem 3">
            <a:extLst>
              <a:ext uri="{FF2B5EF4-FFF2-40B4-BE49-F238E27FC236}">
                <a16:creationId xmlns:a16="http://schemas.microsoft.com/office/drawing/2014/main" id="{2A471C48-25BA-4490-A18C-F8DEB6A2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6" name="CaixaDeTexto 5">
            <a:extLst>
              <a:ext uri="{FF2B5EF4-FFF2-40B4-BE49-F238E27FC236}">
                <a16:creationId xmlns:a16="http://schemas.microsoft.com/office/drawing/2014/main" id="{DBD116FE-51F3-4284-9796-D31AACAABA43}"/>
              </a:ext>
            </a:extLst>
          </p:cNvPr>
          <p:cNvSpPr txBox="1"/>
          <p:nvPr/>
        </p:nvSpPr>
        <p:spPr>
          <a:xfrm>
            <a:off x="552450" y="1968001"/>
            <a:ext cx="11087100" cy="461665"/>
          </a:xfrm>
          <a:prstGeom prst="rect">
            <a:avLst/>
          </a:prstGeom>
          <a:noFill/>
        </p:spPr>
        <p:txBody>
          <a:bodyPr wrap="square" rtlCol="0">
            <a:spAutoFit/>
          </a:bodyPr>
          <a:lstStyle/>
          <a:p>
            <a:pPr algn="just"/>
            <a:r>
              <a:rPr lang="pt-BR" sz="2400" dirty="0" err="1">
                <a:latin typeface="Times New Roman" panose="02020603050405020304" pitchFamily="18" charset="0"/>
                <a:cs typeface="Times New Roman" panose="02020603050405020304" pitchFamily="18" charset="0"/>
              </a:rPr>
              <a:t>Discretização</a:t>
            </a:r>
            <a:r>
              <a:rPr lang="pt-BR" sz="2400" dirty="0">
                <a:latin typeface="Times New Roman" panose="02020603050405020304" pitchFamily="18" charset="0"/>
                <a:cs typeface="Times New Roman" panose="02020603050405020304" pitchFamily="18" charset="0"/>
              </a:rPr>
              <a:t>  - </a:t>
            </a:r>
            <a:r>
              <a:rPr lang="pt-BR" sz="2400" i="1" dirty="0" err="1">
                <a:latin typeface="Times New Roman" panose="02020603050405020304" pitchFamily="18" charset="0"/>
                <a:cs typeface="Times New Roman" panose="02020603050405020304" pitchFamily="18" charset="0"/>
              </a:rPr>
              <a:t>class</a:t>
            </a:r>
            <a:r>
              <a:rPr lang="pt-BR" sz="2400" dirty="0">
                <a:latin typeface="Times New Roman" panose="02020603050405020304" pitchFamily="18" charset="0"/>
                <a:cs typeface="Times New Roman" panose="02020603050405020304" pitchFamily="18" charset="0"/>
              </a:rPr>
              <a:t> </a:t>
            </a:r>
            <a:r>
              <a:rPr lang="pt-BR" sz="2400" i="1" dirty="0" err="1">
                <a:latin typeface="Times New Roman" panose="02020603050405020304" pitchFamily="18" charset="0"/>
                <a:cs typeface="Times New Roman" panose="02020603050405020304" pitchFamily="18" charset="0"/>
              </a:rPr>
              <a:t>MomentoNodais</a:t>
            </a:r>
            <a:r>
              <a:rPr lang="pt-BR" sz="2400" i="1" dirty="0">
                <a:latin typeface="Times New Roman" panose="02020603050405020304" pitchFamily="18" charset="0"/>
                <a:cs typeface="Times New Roman" panose="02020603050405020304" pitchFamily="18" charset="0"/>
              </a:rPr>
              <a:t>(**</a:t>
            </a:r>
            <a:r>
              <a:rPr lang="pt-BR" sz="2400" i="1" dirty="0" err="1">
                <a:latin typeface="Times New Roman" panose="02020603050405020304" pitchFamily="18" charset="0"/>
                <a:cs typeface="Times New Roman" panose="02020603050405020304" pitchFamily="18" charset="0"/>
              </a:rPr>
              <a:t>kwargs</a:t>
            </a:r>
            <a:r>
              <a:rPr lang="pt-BR" sz="2400" i="1" dirty="0">
                <a:latin typeface="Times New Roman" panose="02020603050405020304" pitchFamily="18" charset="0"/>
                <a:cs typeface="Times New Roman" panose="02020603050405020304" pitchFamily="18" charset="0"/>
              </a:rPr>
              <a:t>).</a:t>
            </a:r>
            <a:r>
              <a:rPr lang="pt-BR" sz="2400" i="1" dirty="0" err="1">
                <a:latin typeface="Times New Roman" panose="02020603050405020304" pitchFamily="18" charset="0"/>
                <a:cs typeface="Times New Roman" panose="02020603050405020304" pitchFamily="18" charset="0"/>
              </a:rPr>
              <a:t>discretize</a:t>
            </a:r>
            <a:r>
              <a:rPr lang="pt-BR" sz="2400" i="1" dirty="0">
                <a:latin typeface="Times New Roman" panose="02020603050405020304" pitchFamily="18" charset="0"/>
                <a:cs typeface="Times New Roman" panose="02020603050405020304" pitchFamily="18" charset="0"/>
              </a:rPr>
              <a:t>()</a:t>
            </a:r>
          </a:p>
        </p:txBody>
      </p:sp>
      <p:pic>
        <p:nvPicPr>
          <p:cNvPr id="11" name="Imagem 10">
            <a:extLst>
              <a:ext uri="{FF2B5EF4-FFF2-40B4-BE49-F238E27FC236}">
                <a16:creationId xmlns:a16="http://schemas.microsoft.com/office/drawing/2014/main" id="{68BC22DC-806D-4E3D-BA89-09E107777FC6}"/>
              </a:ext>
            </a:extLst>
          </p:cNvPr>
          <p:cNvPicPr/>
          <p:nvPr/>
        </p:nvPicPr>
        <p:blipFill>
          <a:blip r:embed="rId3">
            <a:extLst>
              <a:ext uri="{28A0092B-C50C-407E-A947-70E740481C1C}">
                <a14:useLocalDpi xmlns:a14="http://schemas.microsoft.com/office/drawing/2010/main" val="0"/>
              </a:ext>
            </a:extLst>
          </a:blip>
          <a:stretch>
            <a:fillRect/>
          </a:stretch>
        </p:blipFill>
        <p:spPr>
          <a:xfrm>
            <a:off x="4311725" y="2568175"/>
            <a:ext cx="3492350" cy="3660109"/>
          </a:xfrm>
          <a:prstGeom prst="rect">
            <a:avLst/>
          </a:prstGeom>
        </p:spPr>
      </p:pic>
      <p:sp>
        <p:nvSpPr>
          <p:cNvPr id="13" name="CaixaDeTexto 12">
            <a:extLst>
              <a:ext uri="{FF2B5EF4-FFF2-40B4-BE49-F238E27FC236}">
                <a16:creationId xmlns:a16="http://schemas.microsoft.com/office/drawing/2014/main" id="{E1B14643-32DA-4EF6-838E-1793654E4C95}"/>
              </a:ext>
            </a:extLst>
          </p:cNvPr>
          <p:cNvSpPr txBox="1"/>
          <p:nvPr/>
        </p:nvSpPr>
        <p:spPr>
          <a:xfrm>
            <a:off x="4308552" y="6228284"/>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Tree>
    <p:extLst>
      <p:ext uri="{BB962C8B-B14F-4D97-AF65-F5344CB8AC3E}">
        <p14:creationId xmlns:p14="http://schemas.microsoft.com/office/powerpoint/2010/main" val="32553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5C62801-AF8A-4670-82CE-90CFB6E6241D}"/>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3. DESENVOLVIMENTO</a:t>
            </a:r>
          </a:p>
        </p:txBody>
      </p:sp>
      <p:sp>
        <p:nvSpPr>
          <p:cNvPr id="3" name="CaixaDeTexto 2">
            <a:extLst>
              <a:ext uri="{FF2B5EF4-FFF2-40B4-BE49-F238E27FC236}">
                <a16:creationId xmlns:a16="http://schemas.microsoft.com/office/drawing/2014/main" id="{B1AFE909-DF91-44D1-868F-2A1295206B30}"/>
              </a:ext>
            </a:extLst>
          </p:cNvPr>
          <p:cNvSpPr txBox="1"/>
          <p:nvPr/>
        </p:nvSpPr>
        <p:spPr>
          <a:xfrm>
            <a:off x="514350" y="1443038"/>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Aplicação do Método das Forças Nodais</a:t>
            </a:r>
          </a:p>
        </p:txBody>
      </p:sp>
      <p:pic>
        <p:nvPicPr>
          <p:cNvPr id="4" name="Imagem 3">
            <a:extLst>
              <a:ext uri="{FF2B5EF4-FFF2-40B4-BE49-F238E27FC236}">
                <a16:creationId xmlns:a16="http://schemas.microsoft.com/office/drawing/2014/main" id="{2A471C48-25BA-4490-A18C-F8DEB6A2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6" name="CaixaDeTexto 5">
            <a:extLst>
              <a:ext uri="{FF2B5EF4-FFF2-40B4-BE49-F238E27FC236}">
                <a16:creationId xmlns:a16="http://schemas.microsoft.com/office/drawing/2014/main" id="{DBD116FE-51F3-4284-9796-D31AACAABA43}"/>
              </a:ext>
            </a:extLst>
          </p:cNvPr>
          <p:cNvSpPr txBox="1"/>
          <p:nvPr/>
        </p:nvSpPr>
        <p:spPr>
          <a:xfrm>
            <a:off x="514350" y="1968001"/>
            <a:ext cx="11087100" cy="4093428"/>
          </a:xfrm>
          <a:prstGeom prst="rect">
            <a:avLst/>
          </a:prstGeom>
          <a:noFill/>
        </p:spPr>
        <p:txBody>
          <a:bodyPr wrap="square" rtlCol="0">
            <a:spAutoFit/>
          </a:bodyPr>
          <a:lstStyle/>
          <a:p>
            <a:pPr algn="just"/>
            <a:r>
              <a:rPr lang="pt-BR" sz="2000" dirty="0">
                <a:latin typeface="Times New Roman" panose="02020603050405020304" pitchFamily="18" charset="0"/>
                <a:cs typeface="Times New Roman" panose="02020603050405020304" pitchFamily="18" charset="0"/>
              </a:rPr>
              <a:t>Tipos de traçados - abstrações de </a:t>
            </a:r>
            <a:r>
              <a:rPr lang="pt-BR" sz="2000" i="1" dirty="0" err="1">
                <a:latin typeface="Times New Roman" panose="02020603050405020304" pitchFamily="18" charset="0"/>
                <a:cs typeface="Times New Roman" panose="02020603050405020304" pitchFamily="18" charset="0"/>
              </a:rPr>
              <a:t>class</a:t>
            </a:r>
            <a:r>
              <a:rPr lang="pt-BR" sz="2000" i="1" dirty="0">
                <a:latin typeface="Times New Roman" panose="02020603050405020304" pitchFamily="18" charset="0"/>
                <a:cs typeface="Times New Roman" panose="02020603050405020304" pitchFamily="18" charset="0"/>
              </a:rPr>
              <a:t> </a:t>
            </a:r>
            <a:r>
              <a:rPr lang="pt-BR" sz="2000" i="1" dirty="0" err="1">
                <a:latin typeface="Times New Roman" panose="02020603050405020304" pitchFamily="18" charset="0"/>
                <a:cs typeface="Times New Roman" panose="02020603050405020304" pitchFamily="18" charset="0"/>
              </a:rPr>
              <a:t>Tracado</a:t>
            </a:r>
            <a:r>
              <a:rPr lang="pt-BR" sz="2000" i="1" dirty="0">
                <a:latin typeface="Times New Roman" panose="02020603050405020304" pitchFamily="18" charset="0"/>
                <a:cs typeface="Times New Roman" panose="02020603050405020304" pitchFamily="18" charset="0"/>
              </a:rPr>
              <a:t>()</a:t>
            </a:r>
          </a:p>
          <a:p>
            <a:pPr algn="just"/>
            <a:endParaRPr lang="pt-BR"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BR" sz="2000" dirty="0" err="1">
                <a:latin typeface="Times New Roman" panose="02020603050405020304" pitchFamily="18" charset="0"/>
                <a:cs typeface="Times New Roman" panose="02020603050405020304" pitchFamily="18" charset="0"/>
              </a:rPr>
              <a:t>Retilineo</a:t>
            </a:r>
            <a:r>
              <a:rPr lang="pt-BR" sz="2000" dirty="0">
                <a:latin typeface="Times New Roman" panose="02020603050405020304" pitchFamily="18" charset="0"/>
                <a:cs typeface="Times New Roman" panose="02020603050405020304" pitchFamily="18" charset="0"/>
              </a:rPr>
              <a:t>  - </a:t>
            </a:r>
          </a:p>
          <a:p>
            <a:pPr marL="342900" indent="-342900" algn="just">
              <a:buFont typeface="Wingdings" panose="05000000000000000000" pitchFamily="2" charset="2"/>
              <a:buChar char="Ø"/>
            </a:pPr>
            <a:r>
              <a:rPr lang="pt-BR" sz="2000" dirty="0" err="1">
                <a:latin typeface="Times New Roman" panose="02020603050405020304" pitchFamily="18" charset="0"/>
                <a:cs typeface="Times New Roman" panose="02020603050405020304" pitchFamily="18" charset="0"/>
              </a:rPr>
              <a:t>Parabola</a:t>
            </a:r>
            <a:r>
              <a:rPr lang="pt-BR" sz="2000" dirty="0">
                <a:latin typeface="Times New Roman" panose="02020603050405020304" pitchFamily="18" charset="0"/>
                <a:cs typeface="Times New Roman" panose="02020603050405020304" pitchFamily="18" charset="0"/>
              </a:rPr>
              <a:t> simples -  </a:t>
            </a:r>
          </a:p>
          <a:p>
            <a:pPr algn="just"/>
            <a:r>
              <a:rPr lang="pt-BR"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pt-BR" sz="2000" dirty="0" err="1">
                <a:latin typeface="Times New Roman" panose="02020603050405020304" pitchFamily="18" charset="0"/>
                <a:cs typeface="Times New Roman" panose="02020603050405020304" pitchFamily="18" charset="0"/>
              </a:rPr>
              <a:t>Parabola</a:t>
            </a:r>
            <a:r>
              <a:rPr lang="pt-BR" sz="2000" dirty="0">
                <a:latin typeface="Times New Roman" panose="02020603050405020304" pitchFamily="18" charset="0"/>
                <a:cs typeface="Times New Roman" panose="02020603050405020304" pitchFamily="18" charset="0"/>
              </a:rPr>
              <a:t> Inflexão -</a:t>
            </a:r>
          </a:p>
          <a:p>
            <a:pPr algn="just"/>
            <a:endParaRPr lang="pt-BR" sz="2000" dirty="0">
              <a:latin typeface="Times New Roman" panose="02020603050405020304" pitchFamily="18" charset="0"/>
              <a:cs typeface="Times New Roman" panose="02020603050405020304" pitchFamily="18" charset="0"/>
            </a:endParaRPr>
          </a:p>
          <a:p>
            <a:pPr algn="just"/>
            <a:endParaRPr lang="pt-BR" sz="2000" dirty="0">
              <a:latin typeface="Times New Roman" panose="02020603050405020304" pitchFamily="18" charset="0"/>
              <a:cs typeface="Times New Roman" panose="02020603050405020304" pitchFamily="18" charset="0"/>
            </a:endParaRPr>
          </a:p>
          <a:p>
            <a:pPr algn="just"/>
            <a:r>
              <a:rPr lang="pt-BR" sz="2000" dirty="0">
                <a:latin typeface="Times New Roman" panose="02020603050405020304" pitchFamily="18" charset="0"/>
                <a:cs typeface="Times New Roman" panose="02020603050405020304" pitchFamily="18" charset="0"/>
              </a:rPr>
              <a:t>Cálculo da área - </a:t>
            </a:r>
            <a:r>
              <a:rPr lang="pt-BR" sz="2000" i="1" dirty="0" err="1">
                <a:latin typeface="Times New Roman" panose="02020603050405020304" pitchFamily="18" charset="0"/>
                <a:cs typeface="Times New Roman" panose="02020603050405020304" pitchFamily="18" charset="0"/>
              </a:rPr>
              <a:t>class</a:t>
            </a:r>
            <a:r>
              <a:rPr lang="pt-BR" sz="2000" i="1" dirty="0">
                <a:latin typeface="Times New Roman" panose="02020603050405020304" pitchFamily="18" charset="0"/>
                <a:cs typeface="Times New Roman" panose="02020603050405020304" pitchFamily="18" charset="0"/>
              </a:rPr>
              <a:t> Gauss()</a:t>
            </a:r>
          </a:p>
          <a:p>
            <a:pPr algn="just"/>
            <a:endParaRPr lang="pt-BR" sz="2000" dirty="0">
              <a:latin typeface="Times New Roman" panose="02020603050405020304" pitchFamily="18" charset="0"/>
              <a:cs typeface="Times New Roman" panose="02020603050405020304" pitchFamily="18" charset="0"/>
            </a:endParaRPr>
          </a:p>
          <a:p>
            <a:pPr algn="just"/>
            <a:endParaRPr lang="pt-BR" sz="2000" dirty="0">
              <a:latin typeface="Times New Roman" panose="02020603050405020304" pitchFamily="18" charset="0"/>
              <a:cs typeface="Times New Roman" panose="02020603050405020304" pitchFamily="18" charset="0"/>
            </a:endParaRPr>
          </a:p>
          <a:p>
            <a:pPr algn="just"/>
            <a:endParaRPr lang="pt-BR" sz="2000" dirty="0">
              <a:latin typeface="Times New Roman" panose="02020603050405020304" pitchFamily="18" charset="0"/>
              <a:cs typeface="Times New Roman" panose="02020603050405020304" pitchFamily="18" charset="0"/>
            </a:endParaRPr>
          </a:p>
          <a:p>
            <a:pPr algn="just"/>
            <a:r>
              <a:rPr lang="pt-BR" sz="2000" dirty="0">
                <a:latin typeface="Times New Roman" panose="02020603050405020304" pitchFamily="18" charset="0"/>
                <a:cs typeface="Times New Roman" panose="02020603050405020304" pitchFamily="18" charset="0"/>
              </a:rPr>
              <a:t>Calculo dos Momentos nodais - </a:t>
            </a:r>
            <a:r>
              <a:rPr lang="pt-BR" sz="2000" i="1" dirty="0">
                <a:latin typeface="Times New Roman" panose="02020603050405020304" pitchFamily="18" charset="0"/>
                <a:cs typeface="Times New Roman" panose="02020603050405020304" pitchFamily="18" charset="0"/>
              </a:rPr>
              <a:t>@</a:t>
            </a:r>
            <a:r>
              <a:rPr lang="pt-BR" sz="2000" i="1" dirty="0" err="1">
                <a:latin typeface="Times New Roman" panose="02020603050405020304" pitchFamily="18" charset="0"/>
                <a:cs typeface="Times New Roman" panose="02020603050405020304" pitchFamily="18" charset="0"/>
              </a:rPr>
              <a:t>porperty</a:t>
            </a:r>
            <a:r>
              <a:rPr lang="pt-BR" sz="2000" i="1" dirty="0">
                <a:latin typeface="Times New Roman" panose="02020603050405020304" pitchFamily="18" charset="0"/>
                <a:cs typeface="Times New Roman" panose="02020603050405020304" pitchFamily="18" charset="0"/>
              </a:rPr>
              <a:t> m</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A8069D8-0199-4C8C-96C6-FED71B8AC09D}"/>
                  </a:ext>
                </a:extLst>
              </p:cNvPr>
              <p:cNvSpPr txBox="1"/>
              <p:nvPr/>
            </p:nvSpPr>
            <p:spPr>
              <a:xfrm>
                <a:off x="725382" y="6061429"/>
                <a:ext cx="5115487" cy="538417"/>
              </a:xfrm>
              <a:prstGeom prst="rect">
                <a:avLst/>
              </a:prstGeom>
              <a:noFill/>
            </p:spPr>
            <p:txBody>
              <a:bodyPr wrap="square" lIns="0" tIns="0" rIns="0" bIns="0" rtlCol="0">
                <a:spAutoFit/>
              </a:bodyPr>
              <a:lstStyle/>
              <a:p>
                <a:r>
                  <a:rPr lang="pt-BR" sz="2000" dirty="0">
                    <a:latin typeface="Times New Roman" panose="02020603050405020304" pitchFamily="18" charset="0"/>
                    <a:cs typeface="Times New Roman" panose="02020603050405020304" pitchFamily="18" charset="0"/>
                  </a:rPr>
                  <a:t>  M =  -</a:t>
                </a:r>
                <a14:m>
                  <m:oMath xmlns:m="http://schemas.openxmlformats.org/officeDocument/2006/math">
                    <m:f>
                      <m:fPr>
                        <m:ctrlPr>
                          <a:rPr lang="pt-BR" sz="2400" i="1" smtClean="0">
                            <a:latin typeface="Cambria Math" panose="02040503050406030204" pitchFamily="18" charset="0"/>
                          </a:rPr>
                        </m:ctrlPr>
                      </m:fPr>
                      <m:num>
                        <m:r>
                          <a:rPr lang="pt-BR" sz="2400" b="0" i="1" smtClean="0">
                            <a:latin typeface="Cambria Math" panose="02040503050406030204" pitchFamily="18" charset="0"/>
                          </a:rPr>
                          <m:t>𝑓𝑚</m:t>
                        </m:r>
                        <m:r>
                          <a:rPr lang="pt-BR" sz="2400" b="0" i="1" smtClean="0">
                            <a:latin typeface="Cambria Math" panose="02040503050406030204" pitchFamily="18" charset="0"/>
                          </a:rPr>
                          <m:t>é</m:t>
                        </m:r>
                        <m:r>
                          <a:rPr lang="pt-BR" sz="2400" b="0" i="1" smtClean="0">
                            <a:latin typeface="Cambria Math" panose="02040503050406030204" pitchFamily="18" charset="0"/>
                          </a:rPr>
                          <m:t>𝑑</m:t>
                        </m:r>
                        <m:r>
                          <a:rPr lang="pt-BR" sz="2400" b="0" i="1" smtClean="0">
                            <a:latin typeface="Cambria Math" panose="02040503050406030204" pitchFamily="18" charset="0"/>
                          </a:rPr>
                          <m:t>∗</m:t>
                        </m:r>
                        <m:r>
                          <a:rPr lang="pt-BR" sz="2400" b="0" i="1" smtClean="0">
                            <a:latin typeface="Cambria Math" panose="02040503050406030204" pitchFamily="18" charset="0"/>
                          </a:rPr>
                          <m:t>𝐴</m:t>
                        </m:r>
                      </m:num>
                      <m:den>
                        <m:r>
                          <a:rPr lang="pt-BR" sz="2400" b="0" i="1" smtClean="0">
                            <a:latin typeface="Cambria Math" panose="02040503050406030204" pitchFamily="18" charset="0"/>
                          </a:rPr>
                          <m:t>𝐿</m:t>
                        </m:r>
                      </m:den>
                    </m:f>
                  </m:oMath>
                </a14:m>
                <a:endParaRPr lang="pt-BR" sz="2000" dirty="0">
                  <a:latin typeface="Times New Roman" panose="02020603050405020304" pitchFamily="18" charset="0"/>
                  <a:cs typeface="Times New Roman" panose="02020603050405020304" pitchFamily="18" charset="0"/>
                </a:endParaRPr>
              </a:p>
            </p:txBody>
          </p:sp>
        </mc:Choice>
        <mc:Fallback xmlns="">
          <p:sp>
            <p:nvSpPr>
              <p:cNvPr id="7" name="CaixaDeTexto 6">
                <a:extLst>
                  <a:ext uri="{FF2B5EF4-FFF2-40B4-BE49-F238E27FC236}">
                    <a16:creationId xmlns:a16="http://schemas.microsoft.com/office/drawing/2014/main" id="{3A8069D8-0199-4C8C-96C6-FED71B8AC09D}"/>
                  </a:ext>
                </a:extLst>
              </p:cNvPr>
              <p:cNvSpPr txBox="1">
                <a:spLocks noRot="1" noChangeAspect="1" noMove="1" noResize="1" noEditPoints="1" noAdjustHandles="1" noChangeArrowheads="1" noChangeShapeType="1" noTextEdit="1"/>
              </p:cNvSpPr>
              <p:nvPr/>
            </p:nvSpPr>
            <p:spPr>
              <a:xfrm>
                <a:off x="725382" y="6061429"/>
                <a:ext cx="5115487" cy="538417"/>
              </a:xfrm>
              <a:prstGeom prst="rect">
                <a:avLst/>
              </a:prstGeom>
              <a:blipFill>
                <a:blip r:embed="rId3"/>
                <a:stretch>
                  <a:fillRect l="-596" b="-1011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7">
                <a:extLst>
                  <a:ext uri="{FF2B5EF4-FFF2-40B4-BE49-F238E27FC236}">
                    <a16:creationId xmlns:a16="http://schemas.microsoft.com/office/drawing/2014/main" id="{8DFC87F3-E0B7-4660-AB02-2C7C8727B15E}"/>
                  </a:ext>
                </a:extLst>
              </p:cNvPr>
              <p:cNvSpPr/>
              <p:nvPr/>
            </p:nvSpPr>
            <p:spPr>
              <a:xfrm>
                <a:off x="665855" y="4716092"/>
                <a:ext cx="283430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subSup"/>
                          <m:ctrlPr>
                            <a:rPr lang="pt-BR" i="1">
                              <a:latin typeface="Cambria Math" panose="02040503050406030204" pitchFamily="18" charset="0"/>
                            </a:rPr>
                          </m:ctrlPr>
                        </m:naryPr>
                        <m:sub>
                          <m:r>
                            <a:rPr lang="pt-BR" i="0">
                              <a:latin typeface="Cambria Math" panose="02040503050406030204" pitchFamily="18" charset="0"/>
                            </a:rPr>
                            <m:t>−1</m:t>
                          </m:r>
                        </m:sub>
                        <m:sup>
                          <m:r>
                            <a:rPr lang="pt-BR" i="0">
                              <a:latin typeface="Cambria Math" panose="02040503050406030204" pitchFamily="18" charset="0"/>
                            </a:rPr>
                            <m:t>1</m:t>
                          </m:r>
                        </m:sup>
                        <m:e>
                          <m:r>
                            <a:rPr lang="pt-BR" i="1">
                              <a:latin typeface="Cambria Math" panose="02040503050406030204" pitchFamily="18" charset="0"/>
                            </a:rPr>
                            <m:t>𝑃</m:t>
                          </m:r>
                          <m:r>
                            <a:rPr lang="pt-BR" i="0">
                              <a:latin typeface="Cambria Math" panose="02040503050406030204" pitchFamily="18" charset="0"/>
                            </a:rPr>
                            <m:t>(</m:t>
                          </m:r>
                          <m:r>
                            <m:rPr>
                              <m:sty m:val="p"/>
                            </m:rPr>
                            <a:rPr lang="pt-BR" i="0">
                              <a:latin typeface="Cambria Math" panose="02040503050406030204" pitchFamily="18" charset="0"/>
                            </a:rPr>
                            <m:t>ξ</m:t>
                          </m:r>
                          <m:r>
                            <a:rPr lang="pt-BR" i="0">
                              <a:latin typeface="Cambria Math" panose="02040503050406030204" pitchFamily="18" charset="0"/>
                            </a:rPr>
                            <m:t>)</m:t>
                          </m:r>
                          <m:r>
                            <a:rPr lang="pt-BR" i="1">
                              <a:latin typeface="Cambria Math" panose="02040503050406030204" pitchFamily="18" charset="0"/>
                            </a:rPr>
                            <m:t>𝑑</m:t>
                          </m:r>
                          <m:r>
                            <m:rPr>
                              <m:sty m:val="p"/>
                            </m:rPr>
                            <a:rPr lang="pt-BR" i="0">
                              <a:latin typeface="Cambria Math" panose="02040503050406030204" pitchFamily="18" charset="0"/>
                            </a:rPr>
                            <m:t>ξ</m:t>
                          </m:r>
                          <m:r>
                            <a:rPr lang="pt-BR" i="0">
                              <a:latin typeface="Cambria Math" panose="02040503050406030204" pitchFamily="18" charset="0"/>
                            </a:rPr>
                            <m:t> = </m:t>
                          </m:r>
                          <m:nary>
                            <m:naryPr>
                              <m:chr m:val="∑"/>
                              <m:limLoc m:val="undOvr"/>
                              <m:ctrlPr>
                                <a:rPr lang="pt-BR" i="1">
                                  <a:latin typeface="Cambria Math" panose="02040503050406030204" pitchFamily="18" charset="0"/>
                                </a:rPr>
                              </m:ctrlPr>
                            </m:naryPr>
                            <m:sub>
                              <m:r>
                                <a:rPr lang="pt-BR" i="1">
                                  <a:latin typeface="Cambria Math" panose="02040503050406030204" pitchFamily="18" charset="0"/>
                                </a:rPr>
                                <m:t>𝑖</m:t>
                              </m:r>
                              <m:r>
                                <a:rPr lang="pt-BR" i="0">
                                  <a:latin typeface="Cambria Math" panose="02040503050406030204" pitchFamily="18" charset="0"/>
                                </a:rPr>
                                <m:t> = 1</m:t>
                              </m:r>
                            </m:sub>
                            <m:sup>
                              <m:r>
                                <a:rPr lang="pt-BR" i="1">
                                  <a:latin typeface="Cambria Math" panose="02040503050406030204" pitchFamily="18" charset="0"/>
                                </a:rPr>
                                <m:t>𝑛</m:t>
                              </m:r>
                            </m:sup>
                            <m:e>
                              <m:d>
                                <m:dPr>
                                  <m:beg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𝑃</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ξ</m:t>
                                      </m:r>
                                    </m:e>
                                    <m:sub>
                                      <m:r>
                                        <a:rPr lang="pt-BR" i="1">
                                          <a:latin typeface="Cambria Math" panose="02040503050406030204" pitchFamily="18" charset="0"/>
                                        </a:rPr>
                                        <m:t>𝑖</m:t>
                                      </m:r>
                                    </m:sub>
                                  </m:sSub>
                                </m:e>
                              </m:d>
                            </m:e>
                          </m:nary>
                        </m:e>
                      </m:nary>
                    </m:oMath>
                  </m:oMathPara>
                </a14:m>
                <a:endParaRPr lang="pt-BR" dirty="0"/>
              </a:p>
            </p:txBody>
          </p:sp>
        </mc:Choice>
        <mc:Fallback xmlns="">
          <p:sp>
            <p:nvSpPr>
              <p:cNvPr id="8" name="Retângulo 7">
                <a:extLst>
                  <a:ext uri="{FF2B5EF4-FFF2-40B4-BE49-F238E27FC236}">
                    <a16:creationId xmlns:a16="http://schemas.microsoft.com/office/drawing/2014/main" id="{8DFC87F3-E0B7-4660-AB02-2C7C8727B15E}"/>
                  </a:ext>
                </a:extLst>
              </p:cNvPr>
              <p:cNvSpPr>
                <a:spLocks noRot="1" noChangeAspect="1" noMove="1" noResize="1" noEditPoints="1" noAdjustHandles="1" noChangeArrowheads="1" noChangeShapeType="1" noTextEdit="1"/>
              </p:cNvSpPr>
              <p:nvPr/>
            </p:nvSpPr>
            <p:spPr>
              <a:xfrm>
                <a:off x="665855" y="4716092"/>
                <a:ext cx="2834301" cy="84856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0B5B0FF3-C9D9-42D9-A744-2834071A841E}"/>
                  </a:ext>
                </a:extLst>
              </p:cNvPr>
              <p:cNvSpPr/>
              <p:nvPr/>
            </p:nvSpPr>
            <p:spPr>
              <a:xfrm>
                <a:off x="2133441" y="2603389"/>
                <a:ext cx="23113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𝑟𝑒𝑡</m:t>
                          </m:r>
                        </m:sub>
                      </m:sSub>
                      <m:r>
                        <a:rPr lang="pt-BR" i="0">
                          <a:latin typeface="Cambria Math" panose="02040503050406030204" pitchFamily="18" charset="0"/>
                        </a:rPr>
                        <m:t>(</m:t>
                      </m:r>
                      <m:r>
                        <a:rPr lang="pt-BR" i="1">
                          <a:latin typeface="Cambria Math" panose="02040503050406030204" pitchFamily="18" charset="0"/>
                        </a:rPr>
                        <m:t>𝑥</m:t>
                      </m:r>
                      <m:r>
                        <a:rPr lang="pt-BR" i="0">
                          <a:latin typeface="Cambria Math" panose="02040503050406030204" pitchFamily="18" charset="0"/>
                        </a:rPr>
                        <m:t>) = </m:t>
                      </m:r>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𝑥</m:t>
                      </m:r>
                      <m:r>
                        <a:rPr lang="pt-BR" i="0">
                          <a:latin typeface="Cambria Math" panose="02040503050406030204" pitchFamily="18" charset="0"/>
                        </a:rPr>
                        <m:t> + </m:t>
                      </m:r>
                      <m:r>
                        <a:rPr lang="pt-BR" i="1">
                          <a:latin typeface="Cambria Math" panose="02040503050406030204" pitchFamily="18" charset="0"/>
                        </a:rPr>
                        <m:t>𝑏</m:t>
                      </m:r>
                    </m:oMath>
                  </m:oMathPara>
                </a14:m>
                <a:endParaRPr lang="pt-BR" dirty="0"/>
              </a:p>
            </p:txBody>
          </p:sp>
        </mc:Choice>
        <mc:Fallback xmlns="">
          <p:sp>
            <p:nvSpPr>
              <p:cNvPr id="12" name="Retângulo 11">
                <a:extLst>
                  <a:ext uri="{FF2B5EF4-FFF2-40B4-BE49-F238E27FC236}">
                    <a16:creationId xmlns:a16="http://schemas.microsoft.com/office/drawing/2014/main" id="{0B5B0FF3-C9D9-42D9-A744-2834071A841E}"/>
                  </a:ext>
                </a:extLst>
              </p:cNvPr>
              <p:cNvSpPr>
                <a:spLocks noRot="1" noChangeAspect="1" noMove="1" noResize="1" noEditPoints="1" noAdjustHandles="1" noChangeArrowheads="1" noChangeShapeType="1" noTextEdit="1"/>
              </p:cNvSpPr>
              <p:nvPr/>
            </p:nvSpPr>
            <p:spPr>
              <a:xfrm>
                <a:off x="2133441" y="2603389"/>
                <a:ext cx="2311337" cy="369332"/>
              </a:xfrm>
              <a:prstGeom prst="rect">
                <a:avLst/>
              </a:prstGeom>
              <a:blipFill>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4C179756-078A-4917-8751-99EE73E56455}"/>
                  </a:ext>
                </a:extLst>
              </p:cNvPr>
              <p:cNvSpPr/>
              <p:nvPr/>
            </p:nvSpPr>
            <p:spPr>
              <a:xfrm>
                <a:off x="2793557" y="2911463"/>
                <a:ext cx="3302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𝑐𝑢𝑟𝑣𝑜</m:t>
                          </m:r>
                        </m:sub>
                      </m:sSub>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 </m:t>
                      </m:r>
                      <m:r>
                        <a:rPr lang="pt-BR" i="1">
                          <a:latin typeface="Cambria Math" panose="02040503050406030204" pitchFamily="18" charset="0"/>
                        </a:rPr>
                        <m:t>𝑐</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r>
                        <a:rPr lang="pt-BR">
                          <a:latin typeface="Cambria Math" panose="02040503050406030204" pitchFamily="18" charset="0"/>
                        </a:rPr>
                        <m:t> + </m:t>
                      </m:r>
                      <m:r>
                        <m:rPr>
                          <m:sty m:val="p"/>
                        </m:rPr>
                        <a:rPr lang="pt-BR">
                          <a:latin typeface="Cambria Math" panose="02040503050406030204" pitchFamily="18" charset="0"/>
                        </a:rPr>
                        <m:t>d</m:t>
                      </m:r>
                      <m:r>
                        <a:rPr lang="pt-BR" i="1">
                          <a:latin typeface="Cambria Math" panose="02040503050406030204" pitchFamily="18" charset="0"/>
                        </a:rPr>
                        <m:t>∗</m:t>
                      </m:r>
                      <m:r>
                        <a:rPr lang="pt-BR" i="1">
                          <a:latin typeface="Cambria Math" panose="02040503050406030204" pitchFamily="18" charset="0"/>
                        </a:rPr>
                        <m:t>𝑥</m:t>
                      </m:r>
                      <m:r>
                        <a:rPr lang="pt-BR">
                          <a:latin typeface="Cambria Math" panose="02040503050406030204" pitchFamily="18" charset="0"/>
                        </a:rPr>
                        <m:t>+</m:t>
                      </m:r>
                      <m:r>
                        <a:rPr lang="pt-BR" i="1">
                          <a:latin typeface="Cambria Math" panose="02040503050406030204" pitchFamily="18" charset="0"/>
                        </a:rPr>
                        <m:t>𝑒</m:t>
                      </m:r>
                    </m:oMath>
                  </m:oMathPara>
                </a14:m>
                <a:endParaRPr lang="pt-BR" dirty="0"/>
              </a:p>
            </p:txBody>
          </p:sp>
        </mc:Choice>
        <mc:Fallback xmlns="">
          <p:sp>
            <p:nvSpPr>
              <p:cNvPr id="13" name="Retângulo 12">
                <a:extLst>
                  <a:ext uri="{FF2B5EF4-FFF2-40B4-BE49-F238E27FC236}">
                    <a16:creationId xmlns:a16="http://schemas.microsoft.com/office/drawing/2014/main" id="{4C179756-078A-4917-8751-99EE73E56455}"/>
                  </a:ext>
                </a:extLst>
              </p:cNvPr>
              <p:cNvSpPr>
                <a:spLocks noRot="1" noChangeAspect="1" noMove="1" noResize="1" noEditPoints="1" noAdjustHandles="1" noChangeArrowheads="1" noChangeShapeType="1" noTextEdit="1"/>
              </p:cNvSpPr>
              <p:nvPr/>
            </p:nvSpPr>
            <p:spPr>
              <a:xfrm>
                <a:off x="2793557" y="2911463"/>
                <a:ext cx="3302443" cy="369332"/>
              </a:xfrm>
              <a:prstGeom prst="rect">
                <a:avLst/>
              </a:prstGeom>
              <a:blipFill>
                <a:blip r:embed="rId6"/>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FEEF40A4-EF00-4FA9-B81B-4188017AEFF6}"/>
                  </a:ext>
                </a:extLst>
              </p:cNvPr>
              <p:cNvSpPr/>
              <p:nvPr/>
            </p:nvSpPr>
            <p:spPr>
              <a:xfrm>
                <a:off x="3048533" y="3201061"/>
                <a:ext cx="7426213"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𝑖𝑛𝑓</m:t>
                          </m:r>
                        </m:sub>
                      </m:sSub>
                      <m:d>
                        <m:dPr>
                          <m:ctrlPr>
                            <a:rPr lang="pt-BR" i="1">
                              <a:latin typeface="Cambria Math" panose="02040503050406030204" pitchFamily="18" charset="0"/>
                            </a:rPr>
                          </m:ctrlPr>
                        </m:dPr>
                        <m:e>
                          <m:r>
                            <a:rPr lang="pt-BR" i="1">
                              <a:latin typeface="Cambria Math" panose="02040503050406030204" pitchFamily="18" charset="0"/>
                            </a:rPr>
                            <m:t>𝑥</m:t>
                          </m:r>
                        </m:e>
                      </m:d>
                      <m:r>
                        <a:rPr lang="pt-BR" i="0">
                          <a:latin typeface="Cambria Math" panose="02040503050406030204" pitchFamily="18" charset="0"/>
                        </a:rPr>
                        <m:t>= </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d>
                                <m:dPr>
                                  <m:begChr m:val=""/>
                                  <m:ctrlPr>
                                    <a:rPr lang="pt-BR" i="1">
                                      <a:latin typeface="Cambria Math" panose="02040503050406030204" pitchFamily="18" charset="0"/>
                                    </a:rPr>
                                  </m:ctrlPr>
                                </m:dPr>
                                <m:e>
                                  <m:r>
                                    <a:rPr lang="pt-BR" i="1">
                                      <a:latin typeface="Cambria Math" panose="02040503050406030204" pitchFamily="18" charset="0"/>
                                    </a:rPr>
                                    <m:t>𝑓</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0">
                                          <a:latin typeface="Cambria Math" panose="02040503050406030204" pitchFamily="18" charset="0"/>
                                        </a:rPr>
                                        <m:t>2</m:t>
                                      </m:r>
                                    </m:sup>
                                  </m:sSup>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𝑖𝑛𝑓</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i="0">
                                      <a:latin typeface="Cambria Math" panose="02040503050406030204" pitchFamily="18" charset="0"/>
                                    </a:rPr>
                                    <m:t>),   </m:t>
                                  </m:r>
                                  <m:r>
                                    <a:rPr lang="pt-BR" i="1">
                                      <a:latin typeface="Cambria Math" panose="02040503050406030204" pitchFamily="18" charset="0"/>
                                    </a:rPr>
                                    <m:t>𝑠𝑒</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i="0">
                                      <a:latin typeface="Cambria Math" panose="02040503050406030204" pitchFamily="18" charset="0"/>
                                    </a:rPr>
                                    <m:t> ≤ </m:t>
                                  </m:r>
                                  <m:r>
                                    <a:rPr lang="pt-BR" i="1">
                                      <a:latin typeface="Cambria Math" panose="02040503050406030204" pitchFamily="18" charset="0"/>
                                    </a:rPr>
                                    <m:t>𝑥</m:t>
                                  </m:r>
                                  <m:r>
                                    <a:rPr lang="pt-BR" i="0">
                                      <a:latin typeface="Cambria Math" panose="02040503050406030204" pitchFamily="18" charset="0"/>
                                    </a:rPr>
                                    <m:t> &lt; </m:t>
                                  </m:r>
                                  <m:r>
                                    <a:rPr lang="pt-BR" i="1">
                                      <a:latin typeface="Cambria Math" panose="02040503050406030204" pitchFamily="18" charset="0"/>
                                    </a:rPr>
                                    <m:t>𝑘</m:t>
                                  </m:r>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𝑓</m:t>
                                      </m:r>
                                    </m:sub>
                                  </m:sSub>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d>
                            </m:e>
                            <m:e>
                              <m:r>
                                <a:rPr lang="pt-BR" i="0">
                                  <a:latin typeface="Cambria Math" panose="02040503050406030204" pitchFamily="18" charset="0"/>
                                </a:rPr>
                                <m:t>&amp;</m:t>
                              </m:r>
                              <m:r>
                                <a:rPr lang="pt-BR" i="1">
                                  <a:latin typeface="Cambria Math" panose="02040503050406030204" pitchFamily="18" charset="0"/>
                                </a:rPr>
                                <m:t>𝑔</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𝑓</m:t>
                                          </m:r>
                                        </m:sub>
                                      </m:sSub>
                                      <m:r>
                                        <a:rPr lang="pt-BR" i="0">
                                          <a:latin typeface="Cambria Math" panose="02040503050406030204" pitchFamily="18" charset="0"/>
                                        </a:rPr>
                                        <m:t> − </m:t>
                                      </m:r>
                                      <m:r>
                                        <a:rPr lang="pt-BR" i="1">
                                          <a:latin typeface="Cambria Math" panose="02040503050406030204" pitchFamily="18" charset="0"/>
                                        </a:rPr>
                                        <m:t>𝑥</m:t>
                                      </m:r>
                                    </m:e>
                                  </m:d>
                                </m:e>
                                <m:sup>
                                  <m:r>
                                    <a:rPr lang="pt-BR" i="0">
                                      <a:latin typeface="Cambria Math" panose="02040503050406030204" pitchFamily="18" charset="0"/>
                                    </a:rPr>
                                    <m:t>2</m:t>
                                  </m:r>
                                </m:sup>
                              </m:sSup>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𝑖𝑛𝑓</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𝑓</m:t>
                                  </m:r>
                                </m:sub>
                              </m:sSub>
                              <m:r>
                                <a:rPr lang="pt-BR" i="0">
                                  <a:latin typeface="Cambria Math" panose="02040503050406030204" pitchFamily="18" charset="0"/>
                                </a:rPr>
                                <m:t>),   </m:t>
                              </m:r>
                              <m:r>
                                <a:rPr lang="pt-BR" i="1">
                                  <a:latin typeface="Cambria Math" panose="02040503050406030204" pitchFamily="18" charset="0"/>
                                </a:rPr>
                                <m:t>𝑠𝑒</m:t>
                              </m:r>
                              <m:r>
                                <a:rPr lang="pt-BR" i="0">
                                  <a:latin typeface="Cambria Math" panose="02040503050406030204" pitchFamily="18" charset="0"/>
                                </a:rPr>
                                <m:t>  </m:t>
                              </m:r>
                              <m:r>
                                <a:rPr lang="pt-BR" i="1">
                                  <a:latin typeface="Cambria Math" panose="02040503050406030204" pitchFamily="18" charset="0"/>
                                </a:rPr>
                                <m:t>𝑘</m:t>
                              </m:r>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𝑓</m:t>
                                  </m:r>
                                </m:sub>
                              </m:sSub>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i="0">
                                  <a:latin typeface="Cambria Math" panose="02040503050406030204" pitchFamily="18" charset="0"/>
                                </a:rPr>
                                <m:t>) ≤ </m:t>
                              </m:r>
                              <m:r>
                                <a:rPr lang="pt-BR" i="1">
                                  <a:latin typeface="Cambria Math" panose="02040503050406030204" pitchFamily="18" charset="0"/>
                                </a:rPr>
                                <m:t>𝑥</m:t>
                              </m:r>
                              <m:r>
                                <a:rPr lang="pt-BR" i="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𝑓</m:t>
                                  </m:r>
                                </m:sub>
                              </m:sSub>
                            </m:e>
                          </m:eqArr>
                        </m:e>
                      </m:d>
                    </m:oMath>
                  </m:oMathPara>
                </a14:m>
                <a:endParaRPr lang="pt-BR" dirty="0"/>
              </a:p>
            </p:txBody>
          </p:sp>
        </mc:Choice>
        <mc:Fallback xmlns="">
          <p:sp>
            <p:nvSpPr>
              <p:cNvPr id="14" name="Retângulo 13">
                <a:extLst>
                  <a:ext uri="{FF2B5EF4-FFF2-40B4-BE49-F238E27FC236}">
                    <a16:creationId xmlns:a16="http://schemas.microsoft.com/office/drawing/2014/main" id="{FEEF40A4-EF00-4FA9-B81B-4188017AEFF6}"/>
                  </a:ext>
                </a:extLst>
              </p:cNvPr>
              <p:cNvSpPr>
                <a:spLocks noRot="1" noChangeAspect="1" noMove="1" noResize="1" noEditPoints="1" noAdjustHandles="1" noChangeArrowheads="1" noChangeShapeType="1" noTextEdit="1"/>
              </p:cNvSpPr>
              <p:nvPr/>
            </p:nvSpPr>
            <p:spPr>
              <a:xfrm>
                <a:off x="3048533" y="3201061"/>
                <a:ext cx="7426213" cy="976614"/>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63750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5C62801-AF8A-4670-82CE-90CFB6E6241D}"/>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3. DESENVOLVIMENTO</a:t>
            </a:r>
          </a:p>
        </p:txBody>
      </p:sp>
      <p:sp>
        <p:nvSpPr>
          <p:cNvPr id="3" name="CaixaDeTexto 2">
            <a:extLst>
              <a:ext uri="{FF2B5EF4-FFF2-40B4-BE49-F238E27FC236}">
                <a16:creationId xmlns:a16="http://schemas.microsoft.com/office/drawing/2014/main" id="{B1AFE909-DF91-44D1-868F-2A1295206B30}"/>
              </a:ext>
            </a:extLst>
          </p:cNvPr>
          <p:cNvSpPr txBox="1"/>
          <p:nvPr/>
        </p:nvSpPr>
        <p:spPr>
          <a:xfrm>
            <a:off x="514350" y="1443038"/>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Apresentação dos Resultados</a:t>
            </a:r>
          </a:p>
        </p:txBody>
      </p:sp>
      <p:pic>
        <p:nvPicPr>
          <p:cNvPr id="4" name="Imagem 3">
            <a:extLst>
              <a:ext uri="{FF2B5EF4-FFF2-40B4-BE49-F238E27FC236}">
                <a16:creationId xmlns:a16="http://schemas.microsoft.com/office/drawing/2014/main" id="{2A471C48-25BA-4490-A18C-F8DEB6A2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7" name="CaixaDeTexto 6">
            <a:extLst>
              <a:ext uri="{FF2B5EF4-FFF2-40B4-BE49-F238E27FC236}">
                <a16:creationId xmlns:a16="http://schemas.microsoft.com/office/drawing/2014/main" id="{8EA1205F-45AE-470F-9453-CEAC2B268C22}"/>
              </a:ext>
            </a:extLst>
          </p:cNvPr>
          <p:cNvSpPr txBox="1"/>
          <p:nvPr/>
        </p:nvSpPr>
        <p:spPr>
          <a:xfrm>
            <a:off x="552450" y="2090172"/>
            <a:ext cx="11087100" cy="3349956"/>
          </a:xfrm>
          <a:prstGeom prst="rect">
            <a:avLst/>
          </a:prstGeom>
          <a:noFill/>
        </p:spPr>
        <p:txBody>
          <a:bodyPr wrap="square" rtlCol="0">
            <a:spAutoFit/>
          </a:bodyPr>
          <a:lstStyle/>
          <a:p>
            <a:pPr algn="just">
              <a:lnSpc>
                <a:spcPct val="150000"/>
              </a:lnSpc>
            </a:pPr>
            <a:r>
              <a:rPr lang="pt-BR" sz="2400" dirty="0">
                <a:latin typeface="Times New Roman" panose="02020603050405020304" pitchFamily="18" charset="0"/>
                <a:cs typeface="Times New Roman" panose="02020603050405020304" pitchFamily="18" charset="0"/>
              </a:rPr>
              <a:t> 	A </a:t>
            </a:r>
            <a:r>
              <a:rPr lang="pt-BR" sz="2400" i="1" dirty="0" err="1">
                <a:latin typeface="Times New Roman" panose="02020603050405020304" pitchFamily="18" charset="0"/>
                <a:cs typeface="Times New Roman" panose="02020603050405020304" pitchFamily="18" charset="0"/>
              </a:rPr>
              <a:t>class</a:t>
            </a:r>
            <a:r>
              <a:rPr lang="pt-BR" sz="2400" i="1" dirty="0">
                <a:latin typeface="Times New Roman" panose="02020603050405020304" pitchFamily="18" charset="0"/>
                <a:cs typeface="Times New Roman" panose="02020603050405020304" pitchFamily="18" charset="0"/>
              </a:rPr>
              <a:t> </a:t>
            </a:r>
            <a:r>
              <a:rPr lang="pt-BR" sz="2400" i="1" dirty="0" err="1">
                <a:latin typeface="Times New Roman" panose="02020603050405020304" pitchFamily="18" charset="0"/>
                <a:cs typeface="Times New Roman" panose="02020603050405020304" pitchFamily="18" charset="0"/>
              </a:rPr>
              <a:t>Tensao</a:t>
            </a:r>
            <a:r>
              <a:rPr lang="pt-BR" sz="2400" i="1" dirty="0">
                <a:latin typeface="Times New Roman" panose="02020603050405020304" pitchFamily="18" charset="0"/>
                <a:cs typeface="Times New Roman" panose="02020603050405020304" pitchFamily="18" charset="0"/>
              </a:rPr>
              <a:t>(**</a:t>
            </a:r>
            <a:r>
              <a:rPr lang="pt-BR" sz="2400" i="1" dirty="0" err="1">
                <a:latin typeface="Times New Roman" panose="02020603050405020304" pitchFamily="18" charset="0"/>
                <a:cs typeface="Times New Roman" panose="02020603050405020304" pitchFamily="18" charset="0"/>
              </a:rPr>
              <a:t>kwargs</a:t>
            </a:r>
            <a:r>
              <a:rPr lang="pt-BR" sz="2400" i="1"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é a responsável por calcular e apresentar os resultados de tensões para os estado limites.</a:t>
            </a:r>
          </a:p>
          <a:p>
            <a:pPr marL="457200" indent="-457200" algn="just">
              <a:lnSpc>
                <a:spcPct val="150000"/>
              </a:lnSpc>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ELS-F: </a:t>
            </a:r>
            <a:r>
              <a:rPr lang="pt-BR" sz="2400" dirty="0" err="1">
                <a:latin typeface="Times New Roman" panose="02020603050405020304" pitchFamily="18" charset="0"/>
                <a:cs typeface="Times New Roman" panose="02020603050405020304" pitchFamily="18" charset="0"/>
              </a:rPr>
              <a:t>plot_els_f</a:t>
            </a:r>
            <a:r>
              <a:rPr lang="pt-BR" sz="2400" dirty="0">
                <a:latin typeface="Times New Roman" panose="02020603050405020304" pitchFamily="18" charset="0"/>
                <a:cs typeface="Times New Roman" panose="02020603050405020304" pitchFamily="18" charset="0"/>
              </a:rPr>
              <a:t>(**</a:t>
            </a:r>
            <a:r>
              <a:rPr lang="pt-BR" sz="2400" dirty="0" err="1">
                <a:latin typeface="Times New Roman" panose="02020603050405020304" pitchFamily="18" charset="0"/>
                <a:cs typeface="Times New Roman" panose="02020603050405020304" pitchFamily="18" charset="0"/>
              </a:rPr>
              <a:t>kwargs</a:t>
            </a:r>
            <a:r>
              <a:rPr lang="pt-BR" sz="24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ELS-D: </a:t>
            </a:r>
            <a:r>
              <a:rPr lang="pt-BR" sz="2400" dirty="0" err="1">
                <a:latin typeface="Times New Roman" panose="02020603050405020304" pitchFamily="18" charset="0"/>
                <a:cs typeface="Times New Roman" panose="02020603050405020304" pitchFamily="18" charset="0"/>
              </a:rPr>
              <a:t>plot_els_d</a:t>
            </a:r>
            <a:r>
              <a:rPr lang="pt-BR" sz="2400" dirty="0">
                <a:latin typeface="Times New Roman" panose="02020603050405020304" pitchFamily="18" charset="0"/>
                <a:cs typeface="Times New Roman" panose="02020603050405020304" pitchFamily="18" charset="0"/>
              </a:rPr>
              <a:t>(**</a:t>
            </a:r>
            <a:r>
              <a:rPr lang="pt-BR" sz="2400" dirty="0" err="1">
                <a:latin typeface="Times New Roman" panose="02020603050405020304" pitchFamily="18" charset="0"/>
                <a:cs typeface="Times New Roman" panose="02020603050405020304" pitchFamily="18" charset="0"/>
              </a:rPr>
              <a:t>kwargs</a:t>
            </a:r>
            <a:r>
              <a:rPr lang="pt-BR" sz="24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ELU-ATO : </a:t>
            </a:r>
            <a:r>
              <a:rPr lang="pt-BR" sz="2400" dirty="0" err="1">
                <a:latin typeface="Times New Roman" panose="02020603050405020304" pitchFamily="18" charset="0"/>
                <a:cs typeface="Times New Roman" panose="02020603050405020304" pitchFamily="18" charset="0"/>
              </a:rPr>
              <a:t>plot_elu_ato</a:t>
            </a:r>
            <a:r>
              <a:rPr lang="pt-BR" sz="2400" dirty="0">
                <a:latin typeface="Times New Roman" panose="02020603050405020304" pitchFamily="18" charset="0"/>
                <a:cs typeface="Times New Roman" panose="02020603050405020304" pitchFamily="18" charset="0"/>
              </a:rPr>
              <a:t> (**</a:t>
            </a:r>
            <a:r>
              <a:rPr lang="pt-BR" sz="2400" dirty="0" err="1">
                <a:latin typeface="Times New Roman" panose="02020603050405020304" pitchFamily="18" charset="0"/>
                <a:cs typeface="Times New Roman" panose="02020603050405020304" pitchFamily="18" charset="0"/>
              </a:rPr>
              <a:t>kwargs</a:t>
            </a:r>
            <a:r>
              <a:rPr lang="pt-BR" sz="24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Ø"/>
            </a:pP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81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5A6D7F-EEF1-49F9-B983-C75DC9F44C60}"/>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1D9B9E4-D481-4C2A-8E83-355DAB6AFF4F}"/>
              </a:ext>
            </a:extLst>
          </p:cNvPr>
          <p:cNvSpPr txBox="1"/>
          <p:nvPr/>
        </p:nvSpPr>
        <p:spPr>
          <a:xfrm>
            <a:off x="552450" y="1316799"/>
            <a:ext cx="11087100" cy="3785652"/>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	Foram elaborados três exemplos de vigas hiperestáticas protendidas para validar a eficácia do </a:t>
            </a:r>
            <a:r>
              <a:rPr lang="pt-BR" sz="2400" dirty="0" err="1">
                <a:latin typeface="Times New Roman" panose="02020603050405020304" pitchFamily="18" charset="0"/>
                <a:cs typeface="Times New Roman" panose="02020603050405020304" pitchFamily="18" charset="0"/>
              </a:rPr>
              <a:t>PSContBeam</a:t>
            </a:r>
            <a:r>
              <a:rPr lang="pt-BR" sz="2400" dirty="0">
                <a:latin typeface="Times New Roman" panose="02020603050405020304" pitchFamily="18" charset="0"/>
                <a:cs typeface="Times New Roman" panose="02020603050405020304" pitchFamily="18" charset="0"/>
              </a:rPr>
              <a:t>. Os resultados obtidos foram comparados com os resultados fornecidos pelo V-PRO do TQS, para exemplos 02 e 03, e resultados calculados com auxílio de planilha eletrônica para o exemplo 01.	</a:t>
            </a:r>
          </a:p>
          <a:p>
            <a:pPr algn="just"/>
            <a:r>
              <a:rPr lang="pt-BR" sz="2400" dirty="0">
                <a:latin typeface="Times New Roman" panose="02020603050405020304" pitchFamily="18" charset="0"/>
                <a:cs typeface="Times New Roman" panose="02020603050405020304" pitchFamily="18" charset="0"/>
              </a:rPr>
              <a:t>	Para calcular o erro percentual do </a:t>
            </a:r>
            <a:r>
              <a:rPr lang="pt-BR" sz="2400" dirty="0" err="1">
                <a:latin typeface="Times New Roman" panose="02020603050405020304" pitchFamily="18" charset="0"/>
                <a:cs typeface="Times New Roman" panose="02020603050405020304" pitchFamily="18" charset="0"/>
              </a:rPr>
              <a:t>PSContBeam</a:t>
            </a:r>
            <a:r>
              <a:rPr lang="pt-BR" sz="2400" dirty="0">
                <a:latin typeface="Times New Roman" panose="02020603050405020304" pitchFamily="18" charset="0"/>
                <a:cs typeface="Times New Roman" panose="02020603050405020304" pitchFamily="18" charset="0"/>
              </a:rPr>
              <a:t> em relação às outras ferramentas mencionadas anteriormente, os dados foram normalizados com base no maior valor absoluto da tensão analisada. Esse procedimento foi adotado para evitar que, em valores onde as tensões estivessem entre 0 e 1, o cálculo do erro relativo resultasse em um valor exageradamente elevado, o que não corresponderia, na prática, a uma diferença tão significativa quanto à proposta pelo erro relativo.</a:t>
            </a:r>
          </a:p>
        </p:txBody>
      </p:sp>
      <p:pic>
        <p:nvPicPr>
          <p:cNvPr id="4" name="Imagem 3">
            <a:extLst>
              <a:ext uri="{FF2B5EF4-FFF2-40B4-BE49-F238E27FC236}">
                <a16:creationId xmlns:a16="http://schemas.microsoft.com/office/drawing/2014/main" id="{EBD4C531-0928-4E0F-8C6A-05E734C22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D54C6B5B-9751-4C37-87C8-4F27482DFE97}"/>
                  </a:ext>
                </a:extLst>
              </p:cNvPr>
              <p:cNvSpPr txBox="1"/>
              <p:nvPr/>
            </p:nvSpPr>
            <p:spPr>
              <a:xfrm>
                <a:off x="552450" y="5239055"/>
                <a:ext cx="5115487" cy="574196"/>
              </a:xfrm>
              <a:prstGeom prst="rect">
                <a:avLst/>
              </a:prstGeom>
              <a:noFill/>
            </p:spPr>
            <p:txBody>
              <a:bodyPr wrap="square" lIns="0" tIns="0" rIns="0" bIns="0" rtlCol="0">
                <a:spAutoFit/>
              </a:bodyPr>
              <a:lstStyle/>
              <a:p>
                <a:r>
                  <a:rPr lang="pt-BR" sz="2800" dirty="0">
                    <a:latin typeface="Times New Roman" panose="02020603050405020304" pitchFamily="18" charset="0"/>
                    <a:cs typeface="Times New Roman" panose="02020603050405020304" pitchFamily="18" charset="0"/>
                  </a:rPr>
                  <a:t>  ERRO(%) = </a:t>
                </a:r>
                <a:r>
                  <a:rPr lang="pt-BR" sz="2800" dirty="0" err="1">
                    <a:latin typeface="Times New Roman" panose="02020603050405020304" pitchFamily="18" charset="0"/>
                    <a:cs typeface="Times New Roman" panose="02020603050405020304" pitchFamily="18" charset="0"/>
                  </a:rPr>
                  <a:t>abs</a:t>
                </a:r>
                <a:r>
                  <a:rPr lang="pt-BR"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pt-BR" sz="2800" i="1" smtClean="0">
                            <a:latin typeface="Cambria Math" panose="02040503050406030204" pitchFamily="18" charset="0"/>
                          </a:rPr>
                        </m:ctrlPr>
                      </m:fPr>
                      <m:num>
                        <m:r>
                          <a:rPr lang="pt-BR" sz="2800" b="0" i="1" smtClean="0">
                            <a:latin typeface="Cambria Math" panose="02040503050406030204" pitchFamily="18" charset="0"/>
                          </a:rPr>
                          <m:t>𝑣𝑒</m:t>
                        </m:r>
                        <m:r>
                          <a:rPr lang="pt-BR" sz="2800" b="0" i="1" smtClean="0">
                            <a:latin typeface="Cambria Math" panose="02040503050406030204" pitchFamily="18" charset="0"/>
                          </a:rPr>
                          <m:t> − </m:t>
                        </m:r>
                        <m:r>
                          <a:rPr lang="pt-BR" sz="2800" b="0" i="1" smtClean="0">
                            <a:latin typeface="Cambria Math" panose="02040503050406030204" pitchFamily="18" charset="0"/>
                          </a:rPr>
                          <m:t>𝑣𝑝</m:t>
                        </m:r>
                      </m:num>
                      <m:den>
                        <m:r>
                          <a:rPr lang="pt-BR" sz="2800" b="0" i="1" smtClean="0">
                            <a:latin typeface="Cambria Math" panose="02040503050406030204" pitchFamily="18" charset="0"/>
                          </a:rPr>
                          <m:t>𝑁</m:t>
                        </m:r>
                      </m:den>
                    </m:f>
                    <m:r>
                      <a:rPr lang="pt-BR" sz="2800" b="0" i="0" smtClean="0">
                        <a:latin typeface="Cambria Math" panose="02040503050406030204" pitchFamily="18" charset="0"/>
                      </a:rPr>
                      <m:t> ∗100</m:t>
                    </m:r>
                  </m:oMath>
                </a14:m>
                <a:r>
                  <a:rPr lang="pt-BR" sz="2800" dirty="0">
                    <a:latin typeface="Times New Roman" panose="02020603050405020304" pitchFamily="18" charset="0"/>
                    <a:cs typeface="Times New Roman" panose="02020603050405020304" pitchFamily="18" charset="0"/>
                  </a:rPr>
                  <a:t>)</a:t>
                </a:r>
              </a:p>
            </p:txBody>
          </p:sp>
        </mc:Choice>
        <mc:Fallback xmlns="">
          <p:sp>
            <p:nvSpPr>
              <p:cNvPr id="8" name="CaixaDeTexto 7">
                <a:extLst>
                  <a:ext uri="{FF2B5EF4-FFF2-40B4-BE49-F238E27FC236}">
                    <a16:creationId xmlns:a16="http://schemas.microsoft.com/office/drawing/2014/main" id="{D54C6B5B-9751-4C37-87C8-4F27482DFE97}"/>
                  </a:ext>
                </a:extLst>
              </p:cNvPr>
              <p:cNvSpPr txBox="1">
                <a:spLocks noRot="1" noChangeAspect="1" noMove="1" noResize="1" noEditPoints="1" noAdjustHandles="1" noChangeArrowheads="1" noChangeShapeType="1" noTextEdit="1"/>
              </p:cNvSpPr>
              <p:nvPr/>
            </p:nvSpPr>
            <p:spPr>
              <a:xfrm>
                <a:off x="552450" y="5239055"/>
                <a:ext cx="5115487" cy="574196"/>
              </a:xfrm>
              <a:prstGeom prst="rect">
                <a:avLst/>
              </a:prstGeom>
              <a:blipFill>
                <a:blip r:embed="rId3"/>
                <a:stretch>
                  <a:fillRect l="-834" t="-10526" b="-20000"/>
                </a:stretch>
              </a:blipFill>
            </p:spPr>
            <p:txBody>
              <a:bodyPr/>
              <a:lstStyle/>
              <a:p>
                <a:r>
                  <a:rPr lang="pt-BR">
                    <a:noFill/>
                  </a:rPr>
                  <a:t> </a:t>
                </a:r>
              </a:p>
            </p:txBody>
          </p:sp>
        </mc:Fallback>
      </mc:AlternateContent>
    </p:spTree>
    <p:extLst>
      <p:ext uri="{BB962C8B-B14F-4D97-AF65-F5344CB8AC3E}">
        <p14:creationId xmlns:p14="http://schemas.microsoft.com/office/powerpoint/2010/main" val="258911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5A6D7F-EEF1-49F9-B983-C75DC9F44C60}"/>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1D9B9E4-D481-4C2A-8E83-355DAB6AFF4F}"/>
              </a:ext>
            </a:extLst>
          </p:cNvPr>
          <p:cNvSpPr txBox="1"/>
          <p:nvPr/>
        </p:nvSpPr>
        <p:spPr>
          <a:xfrm>
            <a:off x="514350" y="1286993"/>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01</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EBD4C531-0928-4E0F-8C6A-05E734C22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pic>
        <p:nvPicPr>
          <p:cNvPr id="7" name="Imagem 6">
            <a:extLst>
              <a:ext uri="{FF2B5EF4-FFF2-40B4-BE49-F238E27FC236}">
                <a16:creationId xmlns:a16="http://schemas.microsoft.com/office/drawing/2014/main" id="{16757148-7A61-4827-84E4-6B415A088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32" y="3913912"/>
            <a:ext cx="10293141" cy="1820636"/>
          </a:xfrm>
          <a:prstGeom prst="rect">
            <a:avLst/>
          </a:prstGeom>
        </p:spPr>
      </p:pic>
      <p:sp>
        <p:nvSpPr>
          <p:cNvPr id="8" name="CaixaDeTexto 7">
            <a:extLst>
              <a:ext uri="{FF2B5EF4-FFF2-40B4-BE49-F238E27FC236}">
                <a16:creationId xmlns:a16="http://schemas.microsoft.com/office/drawing/2014/main" id="{602C1F58-057A-4859-ADD7-0FFE2F4AB284}"/>
              </a:ext>
            </a:extLst>
          </p:cNvPr>
          <p:cNvSpPr txBox="1"/>
          <p:nvPr/>
        </p:nvSpPr>
        <p:spPr>
          <a:xfrm>
            <a:off x="514350" y="1974920"/>
            <a:ext cx="11087100" cy="1938992"/>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 = 30 </a:t>
            </a:r>
            <a:r>
              <a:rPr lang="pt-BR" sz="2400" dirty="0" err="1">
                <a:latin typeface="Times New Roman" panose="02020603050405020304" pitchFamily="18" charset="0"/>
                <a:cs typeface="Times New Roman" panose="02020603050405020304" pitchFamily="18" charset="0"/>
              </a:rPr>
              <a:t>Gpa</a:t>
            </a:r>
            <a:endParaRPr lang="pt-BR" sz="2400" dirty="0">
              <a:latin typeface="Times New Roman" panose="02020603050405020304" pitchFamily="18" charset="0"/>
              <a:cs typeface="Times New Roman" panose="02020603050405020304" pitchFamily="18" charset="0"/>
            </a:endParaRPr>
          </a:p>
          <a:p>
            <a:pPr algn="just"/>
            <a:r>
              <a:rPr lang="pt-BR" sz="2400" dirty="0">
                <a:latin typeface="Times New Roman" panose="02020603050405020304" pitchFamily="18" charset="0"/>
                <a:cs typeface="Times New Roman" panose="02020603050405020304" pitchFamily="18" charset="0"/>
              </a:rPr>
              <a:t>Seção transversal: Retangular 20x50cm</a:t>
            </a:r>
          </a:p>
          <a:p>
            <a:pPr algn="just"/>
            <a:r>
              <a:rPr lang="pt-BR" sz="2400" dirty="0">
                <a:latin typeface="Times New Roman" panose="02020603050405020304" pitchFamily="18" charset="0"/>
                <a:cs typeface="Times New Roman" panose="02020603050405020304" pitchFamily="18" charset="0"/>
              </a:rPr>
              <a:t>W = 2,083x10</a:t>
            </a:r>
            <a:r>
              <a:rPr lang="pt-BR" sz="2400" baseline="30000" dirty="0">
                <a:latin typeface="Times New Roman" panose="02020603050405020304" pitchFamily="18" charset="0"/>
                <a:cs typeface="Times New Roman" panose="02020603050405020304" pitchFamily="18" charset="0"/>
              </a:rPr>
              <a:t>-3</a:t>
            </a:r>
            <a:r>
              <a:rPr lang="pt-BR" sz="2400" dirty="0">
                <a:latin typeface="Times New Roman" panose="02020603050405020304" pitchFamily="18" charset="0"/>
                <a:cs typeface="Times New Roman" panose="02020603050405020304" pitchFamily="18" charset="0"/>
              </a:rPr>
              <a:t> m</a:t>
            </a:r>
            <a:r>
              <a:rPr lang="pt-BR" sz="2400" baseline="30000" dirty="0">
                <a:latin typeface="Times New Roman" panose="02020603050405020304" pitchFamily="18" charset="0"/>
                <a:cs typeface="Times New Roman" panose="02020603050405020304" pitchFamily="18" charset="0"/>
              </a:rPr>
              <a:t>3</a:t>
            </a:r>
          </a:p>
          <a:p>
            <a:pPr algn="just"/>
            <a:r>
              <a:rPr lang="pt-BR" sz="2400" dirty="0">
                <a:latin typeface="Times New Roman" panose="02020603050405020304" pitchFamily="18" charset="0"/>
                <a:cs typeface="Times New Roman" panose="02020603050405020304" pitchFamily="18" charset="0"/>
              </a:rPr>
              <a:t>Traçado do cabo: Retilíneo</a:t>
            </a:r>
          </a:p>
          <a:p>
            <a:pPr algn="just"/>
            <a:r>
              <a:rPr lang="pt-BR" sz="2400" dirty="0">
                <a:latin typeface="Times New Roman" panose="02020603050405020304" pitchFamily="18" charset="0"/>
                <a:cs typeface="Times New Roman" panose="02020603050405020304" pitchFamily="18" charset="0"/>
              </a:rPr>
              <a:t>Força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 14,9 tf</a:t>
            </a:r>
          </a:p>
        </p:txBody>
      </p:sp>
      <p:sp>
        <p:nvSpPr>
          <p:cNvPr id="9" name="CaixaDeTexto 8">
            <a:extLst>
              <a:ext uri="{FF2B5EF4-FFF2-40B4-BE49-F238E27FC236}">
                <a16:creationId xmlns:a16="http://schemas.microsoft.com/office/drawing/2014/main" id="{D86ADD48-1F7E-494B-B3CC-CF6AED70535D}"/>
              </a:ext>
            </a:extLst>
          </p:cNvPr>
          <p:cNvSpPr txBox="1"/>
          <p:nvPr/>
        </p:nvSpPr>
        <p:spPr>
          <a:xfrm>
            <a:off x="4348238" y="5826810"/>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Tree>
    <p:extLst>
      <p:ext uri="{BB962C8B-B14F-4D97-AF65-F5344CB8AC3E}">
        <p14:creationId xmlns:p14="http://schemas.microsoft.com/office/powerpoint/2010/main" val="108985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5A6D7F-EEF1-49F9-B983-C75DC9F44C60}"/>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1D9B9E4-D481-4C2A-8E83-355DAB6AFF4F}"/>
              </a:ext>
            </a:extLst>
          </p:cNvPr>
          <p:cNvSpPr txBox="1"/>
          <p:nvPr/>
        </p:nvSpPr>
        <p:spPr>
          <a:xfrm>
            <a:off x="514350" y="1236437"/>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01</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EBD4C531-0928-4E0F-8C6A-05E734C22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8" name="CaixaDeTexto 7">
            <a:extLst>
              <a:ext uri="{FF2B5EF4-FFF2-40B4-BE49-F238E27FC236}">
                <a16:creationId xmlns:a16="http://schemas.microsoft.com/office/drawing/2014/main" id="{602C1F58-057A-4859-ADD7-0FFE2F4AB284}"/>
              </a:ext>
            </a:extLst>
          </p:cNvPr>
          <p:cNvSpPr txBox="1"/>
          <p:nvPr/>
        </p:nvSpPr>
        <p:spPr>
          <a:xfrm>
            <a:off x="552450" y="1776260"/>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ELS-F</a:t>
            </a:r>
          </a:p>
        </p:txBody>
      </p:sp>
      <p:pic>
        <p:nvPicPr>
          <p:cNvPr id="10" name="Imagem 9">
            <a:extLst>
              <a:ext uri="{FF2B5EF4-FFF2-40B4-BE49-F238E27FC236}">
                <a16:creationId xmlns:a16="http://schemas.microsoft.com/office/drawing/2014/main" id="{26694AE7-7E8B-4637-B54B-0FD55DCD5112}"/>
              </a:ext>
            </a:extLst>
          </p:cNvPr>
          <p:cNvPicPr/>
          <p:nvPr/>
        </p:nvPicPr>
        <p:blipFill rotWithShape="1">
          <a:blip r:embed="rId4">
            <a:extLst>
              <a:ext uri="{28A0092B-C50C-407E-A947-70E740481C1C}">
                <a14:useLocalDpi xmlns:a14="http://schemas.microsoft.com/office/drawing/2010/main" val="0"/>
              </a:ext>
            </a:extLst>
          </a:blip>
          <a:srcRect l="7313" r="4029"/>
          <a:stretch/>
        </p:blipFill>
        <p:spPr>
          <a:xfrm>
            <a:off x="5762251" y="2321417"/>
            <a:ext cx="6124949" cy="3458012"/>
          </a:xfrm>
          <a:prstGeom prst="rect">
            <a:avLst/>
          </a:prstGeom>
        </p:spPr>
      </p:pic>
      <p:graphicFrame>
        <p:nvGraphicFramePr>
          <p:cNvPr id="13" name="Objeto 12">
            <a:extLst>
              <a:ext uri="{FF2B5EF4-FFF2-40B4-BE49-F238E27FC236}">
                <a16:creationId xmlns:a16="http://schemas.microsoft.com/office/drawing/2014/main" id="{9AD8D434-9660-4D73-A300-F534A8943133}"/>
              </a:ext>
            </a:extLst>
          </p:cNvPr>
          <p:cNvGraphicFramePr>
            <a:graphicFrameLocks noChangeAspect="1"/>
          </p:cNvGraphicFramePr>
          <p:nvPr>
            <p:extLst>
              <p:ext uri="{D42A27DB-BD31-4B8C-83A1-F6EECF244321}">
                <p14:modId xmlns:p14="http://schemas.microsoft.com/office/powerpoint/2010/main" val="2995083869"/>
              </p:ext>
            </p:extLst>
          </p:nvPr>
        </p:nvGraphicFramePr>
        <p:xfrm>
          <a:off x="0" y="2321416"/>
          <a:ext cx="5762249" cy="4307983"/>
        </p:xfrm>
        <a:graphic>
          <a:graphicData uri="http://schemas.openxmlformats.org/presentationml/2006/ole">
            <mc:AlternateContent xmlns:mc="http://schemas.openxmlformats.org/markup-compatibility/2006">
              <mc:Choice xmlns:v="urn:schemas-microsoft-com:vml" Requires="v">
                <p:oleObj spid="_x0000_s2099" name="Document" r:id="rId5" imgW="5756946" imgH="4475321" progId="Word.Document.12">
                  <p:embed/>
                </p:oleObj>
              </mc:Choice>
              <mc:Fallback>
                <p:oleObj name="Document" r:id="rId5" imgW="5756946" imgH="4475321" progId="Word.Document.12">
                  <p:embed/>
                  <p:pic>
                    <p:nvPicPr>
                      <p:cNvPr id="0" name=""/>
                      <p:cNvPicPr/>
                      <p:nvPr/>
                    </p:nvPicPr>
                    <p:blipFill>
                      <a:blip r:embed="rId6"/>
                      <a:stretch>
                        <a:fillRect/>
                      </a:stretch>
                    </p:blipFill>
                    <p:spPr>
                      <a:xfrm>
                        <a:off x="0" y="2321416"/>
                        <a:ext cx="5762249" cy="4307983"/>
                      </a:xfrm>
                      <a:prstGeom prst="rect">
                        <a:avLst/>
                      </a:prstGeom>
                    </p:spPr>
                  </p:pic>
                </p:oleObj>
              </mc:Fallback>
            </mc:AlternateContent>
          </a:graphicData>
        </a:graphic>
      </p:graphicFrame>
      <p:sp>
        <p:nvSpPr>
          <p:cNvPr id="14" name="CaixaDeTexto 13">
            <a:extLst>
              <a:ext uri="{FF2B5EF4-FFF2-40B4-BE49-F238E27FC236}">
                <a16:creationId xmlns:a16="http://schemas.microsoft.com/office/drawing/2014/main" id="{669FBA0D-B4A2-4730-A26D-28F5C5A8B11C}"/>
              </a:ext>
            </a:extLst>
          </p:cNvPr>
          <p:cNvSpPr txBox="1"/>
          <p:nvPr/>
        </p:nvSpPr>
        <p:spPr>
          <a:xfrm>
            <a:off x="1026813" y="6341128"/>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5" name="CaixaDeTexto 14">
            <a:extLst>
              <a:ext uri="{FF2B5EF4-FFF2-40B4-BE49-F238E27FC236}">
                <a16:creationId xmlns:a16="http://schemas.microsoft.com/office/drawing/2014/main" id="{C964E137-8A92-41E2-B01A-7DFA0B00E9AD}"/>
              </a:ext>
            </a:extLst>
          </p:cNvPr>
          <p:cNvSpPr txBox="1"/>
          <p:nvPr/>
        </p:nvSpPr>
        <p:spPr>
          <a:xfrm>
            <a:off x="7076963" y="5752066"/>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5" name="Retângulo 4">
            <a:extLst>
              <a:ext uri="{FF2B5EF4-FFF2-40B4-BE49-F238E27FC236}">
                <a16:creationId xmlns:a16="http://schemas.microsoft.com/office/drawing/2014/main" id="{A95A13E0-56B5-4549-B745-A1C8D2D38FCA}"/>
              </a:ext>
            </a:extLst>
          </p:cNvPr>
          <p:cNvSpPr/>
          <p:nvPr/>
        </p:nvSpPr>
        <p:spPr>
          <a:xfrm>
            <a:off x="4967940" y="4585975"/>
            <a:ext cx="411421" cy="172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7309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5A6D7F-EEF1-49F9-B983-C75DC9F44C60}"/>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1D9B9E4-D481-4C2A-8E83-355DAB6AFF4F}"/>
              </a:ext>
            </a:extLst>
          </p:cNvPr>
          <p:cNvSpPr txBox="1"/>
          <p:nvPr/>
        </p:nvSpPr>
        <p:spPr>
          <a:xfrm>
            <a:off x="514350" y="1296844"/>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01</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EBD4C531-0928-4E0F-8C6A-05E734C22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8" name="CaixaDeTexto 7">
            <a:extLst>
              <a:ext uri="{FF2B5EF4-FFF2-40B4-BE49-F238E27FC236}">
                <a16:creationId xmlns:a16="http://schemas.microsoft.com/office/drawing/2014/main" id="{602C1F58-057A-4859-ADD7-0FFE2F4AB284}"/>
              </a:ext>
            </a:extLst>
          </p:cNvPr>
          <p:cNvSpPr txBox="1"/>
          <p:nvPr/>
        </p:nvSpPr>
        <p:spPr>
          <a:xfrm>
            <a:off x="514350" y="1773898"/>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ELS-D</a:t>
            </a:r>
          </a:p>
        </p:txBody>
      </p:sp>
      <p:pic>
        <p:nvPicPr>
          <p:cNvPr id="9" name="Imagem 8">
            <a:extLst>
              <a:ext uri="{FF2B5EF4-FFF2-40B4-BE49-F238E27FC236}">
                <a16:creationId xmlns:a16="http://schemas.microsoft.com/office/drawing/2014/main" id="{7DA4120D-48B2-4F53-8183-63EFB992C678}"/>
              </a:ext>
            </a:extLst>
          </p:cNvPr>
          <p:cNvPicPr/>
          <p:nvPr/>
        </p:nvPicPr>
        <p:blipFill rotWithShape="1">
          <a:blip r:embed="rId4">
            <a:extLst>
              <a:ext uri="{28A0092B-C50C-407E-A947-70E740481C1C}">
                <a14:useLocalDpi xmlns:a14="http://schemas.microsoft.com/office/drawing/2010/main" val="0"/>
              </a:ext>
            </a:extLst>
          </a:blip>
          <a:srcRect l="7354" r="5802"/>
          <a:stretch/>
        </p:blipFill>
        <p:spPr>
          <a:xfrm>
            <a:off x="5857407" y="2375030"/>
            <a:ext cx="6029793" cy="3350785"/>
          </a:xfrm>
          <a:prstGeom prst="rect">
            <a:avLst/>
          </a:prstGeom>
        </p:spPr>
      </p:pic>
      <p:graphicFrame>
        <p:nvGraphicFramePr>
          <p:cNvPr id="12" name="Objeto 11">
            <a:extLst>
              <a:ext uri="{FF2B5EF4-FFF2-40B4-BE49-F238E27FC236}">
                <a16:creationId xmlns:a16="http://schemas.microsoft.com/office/drawing/2014/main" id="{1797EFA2-6CB2-46E4-A5D3-AB58E3C6EFC7}"/>
              </a:ext>
            </a:extLst>
          </p:cNvPr>
          <p:cNvGraphicFramePr>
            <a:graphicFrameLocks noChangeAspect="1"/>
          </p:cNvGraphicFramePr>
          <p:nvPr>
            <p:extLst>
              <p:ext uri="{D42A27DB-BD31-4B8C-83A1-F6EECF244321}">
                <p14:modId xmlns:p14="http://schemas.microsoft.com/office/powerpoint/2010/main" val="4004772656"/>
              </p:ext>
            </p:extLst>
          </p:nvPr>
        </p:nvGraphicFramePr>
        <p:xfrm>
          <a:off x="0" y="2382837"/>
          <a:ext cx="5756275" cy="4192775"/>
        </p:xfrm>
        <a:graphic>
          <a:graphicData uri="http://schemas.openxmlformats.org/presentationml/2006/ole">
            <mc:AlternateContent xmlns:mc="http://schemas.openxmlformats.org/markup-compatibility/2006">
              <mc:Choice xmlns:v="urn:schemas-microsoft-com:vml" Requires="v">
                <p:oleObj spid="_x0000_s3124" name="Document" r:id="rId5" imgW="5756946" imgH="4475321" progId="Word.Document.12">
                  <p:embed/>
                </p:oleObj>
              </mc:Choice>
              <mc:Fallback>
                <p:oleObj name="Document" r:id="rId5" imgW="5756946" imgH="4475321" progId="Word.Document.12">
                  <p:embed/>
                  <p:pic>
                    <p:nvPicPr>
                      <p:cNvPr id="13" name="Objeto 12">
                        <a:extLst>
                          <a:ext uri="{FF2B5EF4-FFF2-40B4-BE49-F238E27FC236}">
                            <a16:creationId xmlns:a16="http://schemas.microsoft.com/office/drawing/2014/main" id="{9AD8D434-9660-4D73-A300-F534A8943133}"/>
                          </a:ext>
                        </a:extLst>
                      </p:cNvPr>
                      <p:cNvPicPr/>
                      <p:nvPr/>
                    </p:nvPicPr>
                    <p:blipFill>
                      <a:blip r:embed="rId6"/>
                      <a:stretch>
                        <a:fillRect/>
                      </a:stretch>
                    </p:blipFill>
                    <p:spPr>
                      <a:xfrm>
                        <a:off x="0" y="2382837"/>
                        <a:ext cx="5756275" cy="4192775"/>
                      </a:xfrm>
                      <a:prstGeom prst="rect">
                        <a:avLst/>
                      </a:prstGeom>
                    </p:spPr>
                  </p:pic>
                </p:oleObj>
              </mc:Fallback>
            </mc:AlternateContent>
          </a:graphicData>
        </a:graphic>
      </p:graphicFrame>
      <p:sp>
        <p:nvSpPr>
          <p:cNvPr id="13" name="CaixaDeTexto 12">
            <a:extLst>
              <a:ext uri="{FF2B5EF4-FFF2-40B4-BE49-F238E27FC236}">
                <a16:creationId xmlns:a16="http://schemas.microsoft.com/office/drawing/2014/main" id="{4B265E77-F114-4B0B-AFE1-E85D86530B20}"/>
              </a:ext>
            </a:extLst>
          </p:cNvPr>
          <p:cNvSpPr txBox="1"/>
          <p:nvPr/>
        </p:nvSpPr>
        <p:spPr>
          <a:xfrm>
            <a:off x="1013366" y="634240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4" name="CaixaDeTexto 13">
            <a:extLst>
              <a:ext uri="{FF2B5EF4-FFF2-40B4-BE49-F238E27FC236}">
                <a16:creationId xmlns:a16="http://schemas.microsoft.com/office/drawing/2014/main" id="{0C38E8FA-BCA2-4DD4-AE16-9B3E908A8ED3}"/>
              </a:ext>
            </a:extLst>
          </p:cNvPr>
          <p:cNvSpPr txBox="1"/>
          <p:nvPr/>
        </p:nvSpPr>
        <p:spPr>
          <a:xfrm>
            <a:off x="7124541" y="572581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0" name="Retângulo 9">
            <a:extLst>
              <a:ext uri="{FF2B5EF4-FFF2-40B4-BE49-F238E27FC236}">
                <a16:creationId xmlns:a16="http://schemas.microsoft.com/office/drawing/2014/main" id="{C01A2F82-33F7-469C-9366-E1E2334997DC}"/>
              </a:ext>
            </a:extLst>
          </p:cNvPr>
          <p:cNvSpPr/>
          <p:nvPr/>
        </p:nvSpPr>
        <p:spPr>
          <a:xfrm>
            <a:off x="4967940" y="4585975"/>
            <a:ext cx="411421" cy="172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545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5A6D7F-EEF1-49F9-B983-C75DC9F44C60}"/>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1D9B9E4-D481-4C2A-8E83-355DAB6AFF4F}"/>
              </a:ext>
            </a:extLst>
          </p:cNvPr>
          <p:cNvSpPr txBox="1"/>
          <p:nvPr/>
        </p:nvSpPr>
        <p:spPr>
          <a:xfrm>
            <a:off x="514350" y="1260490"/>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01</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EBD4C531-0928-4E0F-8C6A-05E734C22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8" name="CaixaDeTexto 7">
            <a:extLst>
              <a:ext uri="{FF2B5EF4-FFF2-40B4-BE49-F238E27FC236}">
                <a16:creationId xmlns:a16="http://schemas.microsoft.com/office/drawing/2014/main" id="{602C1F58-057A-4859-ADD7-0FFE2F4AB284}"/>
              </a:ext>
            </a:extLst>
          </p:cNvPr>
          <p:cNvSpPr txBox="1"/>
          <p:nvPr/>
        </p:nvSpPr>
        <p:spPr>
          <a:xfrm>
            <a:off x="514350" y="1800061"/>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ELU-ATO</a:t>
            </a:r>
          </a:p>
        </p:txBody>
      </p:sp>
      <p:pic>
        <p:nvPicPr>
          <p:cNvPr id="10" name="Imagem 9">
            <a:extLst>
              <a:ext uri="{FF2B5EF4-FFF2-40B4-BE49-F238E27FC236}">
                <a16:creationId xmlns:a16="http://schemas.microsoft.com/office/drawing/2014/main" id="{0CC958B7-529D-4D08-AEAB-134FCB70B850}"/>
              </a:ext>
            </a:extLst>
          </p:cNvPr>
          <p:cNvPicPr/>
          <p:nvPr/>
        </p:nvPicPr>
        <p:blipFill rotWithShape="1">
          <a:blip r:embed="rId4">
            <a:extLst>
              <a:ext uri="{28A0092B-C50C-407E-A947-70E740481C1C}">
                <a14:useLocalDpi xmlns:a14="http://schemas.microsoft.com/office/drawing/2010/main" val="0"/>
              </a:ext>
            </a:extLst>
          </a:blip>
          <a:srcRect l="6734" r="3619"/>
          <a:stretch/>
        </p:blipFill>
        <p:spPr>
          <a:xfrm>
            <a:off x="6163727" y="2283756"/>
            <a:ext cx="5762250" cy="3350785"/>
          </a:xfrm>
          <a:prstGeom prst="rect">
            <a:avLst/>
          </a:prstGeom>
        </p:spPr>
      </p:pic>
      <p:graphicFrame>
        <p:nvGraphicFramePr>
          <p:cNvPr id="15" name="Objeto 14">
            <a:extLst>
              <a:ext uri="{FF2B5EF4-FFF2-40B4-BE49-F238E27FC236}">
                <a16:creationId xmlns:a16="http://schemas.microsoft.com/office/drawing/2014/main" id="{CDF6D95C-F14A-459E-A51B-15FC9BAA87AA}"/>
              </a:ext>
            </a:extLst>
          </p:cNvPr>
          <p:cNvGraphicFramePr>
            <a:graphicFrameLocks noChangeAspect="1"/>
          </p:cNvGraphicFramePr>
          <p:nvPr>
            <p:extLst>
              <p:ext uri="{D42A27DB-BD31-4B8C-83A1-F6EECF244321}">
                <p14:modId xmlns:p14="http://schemas.microsoft.com/office/powerpoint/2010/main" val="3344958765"/>
              </p:ext>
            </p:extLst>
          </p:nvPr>
        </p:nvGraphicFramePr>
        <p:xfrm>
          <a:off x="266023" y="2350991"/>
          <a:ext cx="5756275" cy="4157385"/>
        </p:xfrm>
        <a:graphic>
          <a:graphicData uri="http://schemas.openxmlformats.org/presentationml/2006/ole">
            <mc:AlternateContent xmlns:mc="http://schemas.openxmlformats.org/markup-compatibility/2006">
              <mc:Choice xmlns:v="urn:schemas-microsoft-com:vml" Requires="v">
                <p:oleObj spid="_x0000_s4148" name="Document" r:id="rId5" imgW="5756946" imgH="4383517" progId="Word.Document.12">
                  <p:embed/>
                </p:oleObj>
              </mc:Choice>
              <mc:Fallback>
                <p:oleObj name="Document" r:id="rId5" imgW="5756946" imgH="4383517" progId="Word.Document.12">
                  <p:embed/>
                  <p:pic>
                    <p:nvPicPr>
                      <p:cNvPr id="0" name=""/>
                      <p:cNvPicPr/>
                      <p:nvPr/>
                    </p:nvPicPr>
                    <p:blipFill>
                      <a:blip r:embed="rId6"/>
                      <a:stretch>
                        <a:fillRect/>
                      </a:stretch>
                    </p:blipFill>
                    <p:spPr>
                      <a:xfrm>
                        <a:off x="266023" y="2350991"/>
                        <a:ext cx="5756275" cy="4157385"/>
                      </a:xfrm>
                      <a:prstGeom prst="rect">
                        <a:avLst/>
                      </a:prstGeom>
                    </p:spPr>
                  </p:pic>
                </p:oleObj>
              </mc:Fallback>
            </mc:AlternateContent>
          </a:graphicData>
        </a:graphic>
      </p:graphicFrame>
      <p:sp>
        <p:nvSpPr>
          <p:cNvPr id="16" name="CaixaDeTexto 15">
            <a:extLst>
              <a:ext uri="{FF2B5EF4-FFF2-40B4-BE49-F238E27FC236}">
                <a16:creationId xmlns:a16="http://schemas.microsoft.com/office/drawing/2014/main" id="{0AFEC689-7BE2-4BC6-8A95-2BB43E7B044A}"/>
              </a:ext>
            </a:extLst>
          </p:cNvPr>
          <p:cNvSpPr txBox="1"/>
          <p:nvPr/>
        </p:nvSpPr>
        <p:spPr>
          <a:xfrm>
            <a:off x="1396398" y="634240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7" name="CaixaDeTexto 16">
            <a:extLst>
              <a:ext uri="{FF2B5EF4-FFF2-40B4-BE49-F238E27FC236}">
                <a16:creationId xmlns:a16="http://schemas.microsoft.com/office/drawing/2014/main" id="{255015B5-3225-4785-BCC9-3F3FB57155B8}"/>
              </a:ext>
            </a:extLst>
          </p:cNvPr>
          <p:cNvSpPr txBox="1"/>
          <p:nvPr/>
        </p:nvSpPr>
        <p:spPr>
          <a:xfrm>
            <a:off x="7297090" y="5869379"/>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1" name="Retângulo 10">
            <a:extLst>
              <a:ext uri="{FF2B5EF4-FFF2-40B4-BE49-F238E27FC236}">
                <a16:creationId xmlns:a16="http://schemas.microsoft.com/office/drawing/2014/main" id="{AD76FE28-F366-4460-A28A-E7BEE3B9F50C}"/>
              </a:ext>
            </a:extLst>
          </p:cNvPr>
          <p:cNvSpPr/>
          <p:nvPr/>
        </p:nvSpPr>
        <p:spPr>
          <a:xfrm>
            <a:off x="2601258" y="4542944"/>
            <a:ext cx="411421" cy="172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3896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8FBCBF-A6C8-4262-AC44-0EDBD6FD54AB}"/>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SUMÁRIO</a:t>
            </a:r>
          </a:p>
        </p:txBody>
      </p:sp>
      <p:sp>
        <p:nvSpPr>
          <p:cNvPr id="4" name="CaixaDeTexto 3">
            <a:extLst>
              <a:ext uri="{FF2B5EF4-FFF2-40B4-BE49-F238E27FC236}">
                <a16:creationId xmlns:a16="http://schemas.microsoft.com/office/drawing/2014/main" id="{B76DEF19-2017-48AF-B127-263F67454F6F}"/>
              </a:ext>
            </a:extLst>
          </p:cNvPr>
          <p:cNvSpPr txBox="1"/>
          <p:nvPr/>
        </p:nvSpPr>
        <p:spPr>
          <a:xfrm>
            <a:off x="552450" y="1336775"/>
            <a:ext cx="11087100" cy="3108543"/>
          </a:xfrm>
          <a:prstGeom prst="rect">
            <a:avLst/>
          </a:prstGeom>
          <a:noFill/>
        </p:spPr>
        <p:txBody>
          <a:bodyPr wrap="square" rtlCol="0">
            <a:spAutoFit/>
          </a:bodyPr>
          <a:lstStyle/>
          <a:p>
            <a:pPr marL="457200" indent="-457200">
              <a:buFont typeface="+mj-lt"/>
              <a:buAutoNum type="arabicPeriod"/>
            </a:pPr>
            <a:r>
              <a:rPr lang="pt-BR" sz="2800" dirty="0">
                <a:latin typeface="Times New Roman" panose="02020603050405020304" pitchFamily="18" charset="0"/>
                <a:cs typeface="Times New Roman" panose="02020603050405020304" pitchFamily="18" charset="0"/>
              </a:rPr>
              <a:t>Introdução</a:t>
            </a:r>
          </a:p>
          <a:p>
            <a:pPr marL="457200" indent="-457200">
              <a:buFont typeface="+mj-lt"/>
              <a:buAutoNum type="arabicPeriod"/>
            </a:pPr>
            <a:r>
              <a:rPr lang="pt-BR" sz="2800" dirty="0">
                <a:latin typeface="Times New Roman" panose="02020603050405020304" pitchFamily="18" charset="0"/>
                <a:cs typeface="Times New Roman" panose="02020603050405020304" pitchFamily="18" charset="0"/>
              </a:rPr>
              <a:t>Revisão da Literatura</a:t>
            </a:r>
          </a:p>
          <a:p>
            <a:pPr marL="457200" indent="-457200">
              <a:buFont typeface="+mj-lt"/>
              <a:buAutoNum type="arabicPeriod"/>
            </a:pPr>
            <a:r>
              <a:rPr lang="pt-BR" sz="2800" dirty="0">
                <a:latin typeface="Times New Roman" panose="02020603050405020304" pitchFamily="18" charset="0"/>
                <a:cs typeface="Times New Roman" panose="02020603050405020304" pitchFamily="18" charset="0"/>
              </a:rPr>
              <a:t>Desenvolvimento</a:t>
            </a:r>
          </a:p>
          <a:p>
            <a:pPr marL="457200" indent="-457200">
              <a:buFont typeface="+mj-lt"/>
              <a:buAutoNum type="arabicPeriod"/>
            </a:pPr>
            <a:r>
              <a:rPr lang="pt-BR" sz="2800" dirty="0">
                <a:latin typeface="Times New Roman" panose="02020603050405020304" pitchFamily="18" charset="0"/>
                <a:cs typeface="Times New Roman" panose="02020603050405020304" pitchFamily="18" charset="0"/>
              </a:rPr>
              <a:t>Aplicações Numéricas</a:t>
            </a:r>
          </a:p>
          <a:p>
            <a:pPr marL="457200" indent="-457200">
              <a:buFont typeface="+mj-lt"/>
              <a:buAutoNum type="arabicPeriod"/>
            </a:pPr>
            <a:r>
              <a:rPr lang="pt-BR" sz="2800" dirty="0">
                <a:latin typeface="Times New Roman" panose="02020603050405020304" pitchFamily="18" charset="0"/>
                <a:cs typeface="Times New Roman" panose="02020603050405020304" pitchFamily="18" charset="0"/>
              </a:rPr>
              <a:t>Conclusão</a:t>
            </a:r>
          </a:p>
          <a:p>
            <a:r>
              <a:rPr lang="pt-BR" sz="2800" dirty="0">
                <a:latin typeface="Times New Roman" panose="02020603050405020304" pitchFamily="18" charset="0"/>
                <a:cs typeface="Times New Roman" panose="02020603050405020304" pitchFamily="18" charset="0"/>
              </a:rPr>
              <a:t>      Referencias </a:t>
            </a:r>
          </a:p>
          <a:p>
            <a:endParaRPr lang="pt-BR" sz="2800"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4ECEC3D4-51AF-49CA-87EF-E0D1B9F30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Tree>
    <p:extLst>
      <p:ext uri="{BB962C8B-B14F-4D97-AF65-F5344CB8AC3E}">
        <p14:creationId xmlns:p14="http://schemas.microsoft.com/office/powerpoint/2010/main" val="70129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14350" y="1384681"/>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02</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14350" y="1974920"/>
            <a:ext cx="11087100" cy="1938992"/>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 = 30 </a:t>
            </a:r>
            <a:r>
              <a:rPr lang="pt-BR" sz="2400" dirty="0" err="1">
                <a:latin typeface="Times New Roman" panose="02020603050405020304" pitchFamily="18" charset="0"/>
                <a:cs typeface="Times New Roman" panose="02020603050405020304" pitchFamily="18" charset="0"/>
              </a:rPr>
              <a:t>Gpa</a:t>
            </a:r>
            <a:endParaRPr lang="pt-BR" sz="2400" dirty="0">
              <a:latin typeface="Times New Roman" panose="02020603050405020304" pitchFamily="18" charset="0"/>
              <a:cs typeface="Times New Roman" panose="02020603050405020304" pitchFamily="18" charset="0"/>
            </a:endParaRPr>
          </a:p>
          <a:p>
            <a:pPr algn="just"/>
            <a:r>
              <a:rPr lang="pt-BR" sz="2400" dirty="0">
                <a:latin typeface="Times New Roman" panose="02020603050405020304" pitchFamily="18" charset="0"/>
                <a:cs typeface="Times New Roman" panose="02020603050405020304" pitchFamily="18" charset="0"/>
              </a:rPr>
              <a:t>Seção transversal: Retangular 20x50cm</a:t>
            </a:r>
          </a:p>
          <a:p>
            <a:pPr algn="just"/>
            <a:r>
              <a:rPr lang="pt-BR" sz="2400" dirty="0">
                <a:latin typeface="Times New Roman" panose="02020603050405020304" pitchFamily="18" charset="0"/>
                <a:cs typeface="Times New Roman" panose="02020603050405020304" pitchFamily="18" charset="0"/>
              </a:rPr>
              <a:t>W = 2,083x10</a:t>
            </a:r>
            <a:r>
              <a:rPr lang="pt-BR" sz="2400" baseline="30000" dirty="0">
                <a:latin typeface="Times New Roman" panose="02020603050405020304" pitchFamily="18" charset="0"/>
                <a:cs typeface="Times New Roman" panose="02020603050405020304" pitchFamily="18" charset="0"/>
              </a:rPr>
              <a:t>-3</a:t>
            </a:r>
            <a:r>
              <a:rPr lang="pt-BR" sz="2400" dirty="0">
                <a:latin typeface="Times New Roman" panose="02020603050405020304" pitchFamily="18" charset="0"/>
                <a:cs typeface="Times New Roman" panose="02020603050405020304" pitchFamily="18" charset="0"/>
              </a:rPr>
              <a:t> m</a:t>
            </a:r>
            <a:r>
              <a:rPr lang="pt-BR" sz="2400" baseline="30000" dirty="0">
                <a:latin typeface="Times New Roman" panose="02020603050405020304" pitchFamily="18" charset="0"/>
                <a:cs typeface="Times New Roman" panose="02020603050405020304" pitchFamily="18" charset="0"/>
              </a:rPr>
              <a:t>3</a:t>
            </a:r>
          </a:p>
          <a:p>
            <a:pPr algn="just"/>
            <a:r>
              <a:rPr lang="pt-BR" sz="2400" dirty="0">
                <a:latin typeface="Times New Roman" panose="02020603050405020304" pitchFamily="18" charset="0"/>
                <a:cs typeface="Times New Roman" panose="02020603050405020304" pitchFamily="18" charset="0"/>
              </a:rPr>
              <a:t>Traçado do cabo: </a:t>
            </a:r>
            <a:r>
              <a:rPr lang="pt-BR" sz="2400" dirty="0" err="1">
                <a:latin typeface="Times New Roman" panose="02020603050405020304" pitchFamily="18" charset="0"/>
                <a:cs typeface="Times New Roman" panose="02020603050405020304" pitchFamily="18" charset="0"/>
              </a:rPr>
              <a:t>Parabola</a:t>
            </a:r>
            <a:r>
              <a:rPr lang="pt-BR" sz="2400" dirty="0">
                <a:latin typeface="Times New Roman" panose="02020603050405020304" pitchFamily="18" charset="0"/>
                <a:cs typeface="Times New Roman" panose="02020603050405020304" pitchFamily="18" charset="0"/>
              </a:rPr>
              <a:t> simples</a:t>
            </a:r>
          </a:p>
          <a:p>
            <a:pPr algn="just"/>
            <a:r>
              <a:rPr lang="pt-BR" sz="2400" dirty="0">
                <a:latin typeface="Times New Roman" panose="02020603050405020304" pitchFamily="18" charset="0"/>
                <a:cs typeface="Times New Roman" panose="02020603050405020304" pitchFamily="18" charset="0"/>
              </a:rPr>
              <a:t>Força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 14,9 tf</a:t>
            </a:r>
          </a:p>
        </p:txBody>
      </p:sp>
      <p:pic>
        <p:nvPicPr>
          <p:cNvPr id="6" name="Imagem 5">
            <a:extLst>
              <a:ext uri="{FF2B5EF4-FFF2-40B4-BE49-F238E27FC236}">
                <a16:creationId xmlns:a16="http://schemas.microsoft.com/office/drawing/2014/main" id="{244D4C62-2998-4E87-95CB-DDB917989E04}"/>
              </a:ext>
            </a:extLst>
          </p:cNvPr>
          <p:cNvPicPr/>
          <p:nvPr/>
        </p:nvPicPr>
        <p:blipFill>
          <a:blip r:embed="rId3">
            <a:extLst>
              <a:ext uri="{28A0092B-C50C-407E-A947-70E740481C1C}">
                <a14:useLocalDpi xmlns:a14="http://schemas.microsoft.com/office/drawing/2010/main" val="0"/>
              </a:ext>
            </a:extLst>
          </a:blip>
          <a:stretch>
            <a:fillRect/>
          </a:stretch>
        </p:blipFill>
        <p:spPr>
          <a:xfrm>
            <a:off x="819247" y="3980931"/>
            <a:ext cx="10477304" cy="1938992"/>
          </a:xfrm>
          <a:prstGeom prst="rect">
            <a:avLst/>
          </a:prstGeom>
        </p:spPr>
      </p:pic>
      <p:sp>
        <p:nvSpPr>
          <p:cNvPr id="7" name="CaixaDeTexto 6">
            <a:extLst>
              <a:ext uri="{FF2B5EF4-FFF2-40B4-BE49-F238E27FC236}">
                <a16:creationId xmlns:a16="http://schemas.microsoft.com/office/drawing/2014/main" id="{9F73789A-E871-4BD2-88E4-59F1291ABE0E}"/>
              </a:ext>
            </a:extLst>
          </p:cNvPr>
          <p:cNvSpPr txBox="1"/>
          <p:nvPr/>
        </p:nvSpPr>
        <p:spPr>
          <a:xfrm>
            <a:off x="4348238" y="5873367"/>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Tree>
    <p:extLst>
      <p:ext uri="{BB962C8B-B14F-4D97-AF65-F5344CB8AC3E}">
        <p14:creationId xmlns:p14="http://schemas.microsoft.com/office/powerpoint/2010/main" val="35419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14350" y="1207999"/>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02</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14350" y="1733704"/>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ELS-F</a:t>
            </a:r>
          </a:p>
        </p:txBody>
      </p:sp>
      <p:pic>
        <p:nvPicPr>
          <p:cNvPr id="7" name="Imagem 6">
            <a:extLst>
              <a:ext uri="{FF2B5EF4-FFF2-40B4-BE49-F238E27FC236}">
                <a16:creationId xmlns:a16="http://schemas.microsoft.com/office/drawing/2014/main" id="{7556C748-988A-4FDB-BED7-E559E36610ED}"/>
              </a:ext>
            </a:extLst>
          </p:cNvPr>
          <p:cNvPicPr/>
          <p:nvPr/>
        </p:nvPicPr>
        <p:blipFill rotWithShape="1">
          <a:blip r:embed="rId4">
            <a:extLst>
              <a:ext uri="{28A0092B-C50C-407E-A947-70E740481C1C}">
                <a14:useLocalDpi xmlns:a14="http://schemas.microsoft.com/office/drawing/2010/main" val="0"/>
              </a:ext>
            </a:extLst>
          </a:blip>
          <a:srcRect l="7159" r="3097"/>
          <a:stretch/>
        </p:blipFill>
        <p:spPr>
          <a:xfrm>
            <a:off x="5729567" y="2205752"/>
            <a:ext cx="6171079" cy="3616823"/>
          </a:xfrm>
          <a:prstGeom prst="rect">
            <a:avLst/>
          </a:prstGeom>
        </p:spPr>
      </p:pic>
      <p:graphicFrame>
        <p:nvGraphicFramePr>
          <p:cNvPr id="9" name="Objeto 8">
            <a:extLst>
              <a:ext uri="{FF2B5EF4-FFF2-40B4-BE49-F238E27FC236}">
                <a16:creationId xmlns:a16="http://schemas.microsoft.com/office/drawing/2014/main" id="{6ACF33F0-1450-4806-89B8-9E536AF8727E}"/>
              </a:ext>
            </a:extLst>
          </p:cNvPr>
          <p:cNvGraphicFramePr>
            <a:graphicFrameLocks noChangeAspect="1"/>
          </p:cNvGraphicFramePr>
          <p:nvPr>
            <p:extLst>
              <p:ext uri="{D42A27DB-BD31-4B8C-83A1-F6EECF244321}">
                <p14:modId xmlns:p14="http://schemas.microsoft.com/office/powerpoint/2010/main" val="370728452"/>
              </p:ext>
            </p:extLst>
          </p:nvPr>
        </p:nvGraphicFramePr>
        <p:xfrm>
          <a:off x="433666" y="2338166"/>
          <a:ext cx="5335121" cy="4129870"/>
        </p:xfrm>
        <a:graphic>
          <a:graphicData uri="http://schemas.openxmlformats.org/presentationml/2006/ole">
            <mc:AlternateContent xmlns:mc="http://schemas.openxmlformats.org/markup-compatibility/2006">
              <mc:Choice xmlns:v="urn:schemas-microsoft-com:vml" Requires="v">
                <p:oleObj spid="_x0000_s5169" name="Document" r:id="rId5" imgW="5756946" imgH="6075578" progId="Word.Document.12">
                  <p:embed/>
                </p:oleObj>
              </mc:Choice>
              <mc:Fallback>
                <p:oleObj name="Document" r:id="rId5" imgW="5756946" imgH="6075578" progId="Word.Document.12">
                  <p:embed/>
                  <p:pic>
                    <p:nvPicPr>
                      <p:cNvPr id="0" name=""/>
                      <p:cNvPicPr/>
                      <p:nvPr/>
                    </p:nvPicPr>
                    <p:blipFill>
                      <a:blip r:embed="rId6"/>
                      <a:stretch>
                        <a:fillRect/>
                      </a:stretch>
                    </p:blipFill>
                    <p:spPr>
                      <a:xfrm>
                        <a:off x="433666" y="2338166"/>
                        <a:ext cx="5335121" cy="4129870"/>
                      </a:xfrm>
                      <a:prstGeom prst="rect">
                        <a:avLst/>
                      </a:prstGeom>
                    </p:spPr>
                  </p:pic>
                </p:oleObj>
              </mc:Fallback>
            </mc:AlternateContent>
          </a:graphicData>
        </a:graphic>
      </p:graphicFrame>
      <p:sp>
        <p:nvSpPr>
          <p:cNvPr id="11" name="CaixaDeTexto 10">
            <a:extLst>
              <a:ext uri="{FF2B5EF4-FFF2-40B4-BE49-F238E27FC236}">
                <a16:creationId xmlns:a16="http://schemas.microsoft.com/office/drawing/2014/main" id="{739E58A6-8659-403A-8137-309E21D41B75}"/>
              </a:ext>
            </a:extLst>
          </p:cNvPr>
          <p:cNvSpPr txBox="1"/>
          <p:nvPr/>
        </p:nvSpPr>
        <p:spPr>
          <a:xfrm>
            <a:off x="1353464" y="634240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2" name="CaixaDeTexto 11">
            <a:extLst>
              <a:ext uri="{FF2B5EF4-FFF2-40B4-BE49-F238E27FC236}">
                <a16:creationId xmlns:a16="http://schemas.microsoft.com/office/drawing/2014/main" id="{F4D41E83-528D-44D1-9159-0FC7D58F0ED3}"/>
              </a:ext>
            </a:extLst>
          </p:cNvPr>
          <p:cNvSpPr txBox="1"/>
          <p:nvPr/>
        </p:nvSpPr>
        <p:spPr>
          <a:xfrm>
            <a:off x="7067344" y="5843340"/>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0" name="Retângulo 9">
            <a:extLst>
              <a:ext uri="{FF2B5EF4-FFF2-40B4-BE49-F238E27FC236}">
                <a16:creationId xmlns:a16="http://schemas.microsoft.com/office/drawing/2014/main" id="{534E62B6-232A-4EDD-9CD6-926524AF3D29}"/>
              </a:ext>
            </a:extLst>
          </p:cNvPr>
          <p:cNvSpPr/>
          <p:nvPr/>
        </p:nvSpPr>
        <p:spPr>
          <a:xfrm>
            <a:off x="4946425" y="3937132"/>
            <a:ext cx="411421" cy="143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69101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14350" y="1287592"/>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02</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14350" y="1755824"/>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ELS-D</a:t>
            </a:r>
          </a:p>
        </p:txBody>
      </p:sp>
      <p:pic>
        <p:nvPicPr>
          <p:cNvPr id="8" name="Imagem 7">
            <a:extLst>
              <a:ext uri="{FF2B5EF4-FFF2-40B4-BE49-F238E27FC236}">
                <a16:creationId xmlns:a16="http://schemas.microsoft.com/office/drawing/2014/main" id="{8F0B8407-4D17-4444-B195-D8FF38D0E35D}"/>
              </a:ext>
            </a:extLst>
          </p:cNvPr>
          <p:cNvPicPr/>
          <p:nvPr/>
        </p:nvPicPr>
        <p:blipFill rotWithShape="1">
          <a:blip r:embed="rId4">
            <a:extLst>
              <a:ext uri="{28A0092B-C50C-407E-A947-70E740481C1C}">
                <a14:useLocalDpi xmlns:a14="http://schemas.microsoft.com/office/drawing/2010/main" val="0"/>
              </a:ext>
            </a:extLst>
          </a:blip>
          <a:srcRect l="7144" r="5311"/>
          <a:stretch/>
        </p:blipFill>
        <p:spPr>
          <a:xfrm>
            <a:off x="5809129" y="2123942"/>
            <a:ext cx="6185647" cy="3601873"/>
          </a:xfrm>
          <a:prstGeom prst="rect">
            <a:avLst/>
          </a:prstGeom>
        </p:spPr>
      </p:pic>
      <p:graphicFrame>
        <p:nvGraphicFramePr>
          <p:cNvPr id="11" name="Objeto 10">
            <a:extLst>
              <a:ext uri="{FF2B5EF4-FFF2-40B4-BE49-F238E27FC236}">
                <a16:creationId xmlns:a16="http://schemas.microsoft.com/office/drawing/2014/main" id="{24C39B88-DB0A-4BD3-A18A-FC6ABF4A2A55}"/>
              </a:ext>
            </a:extLst>
          </p:cNvPr>
          <p:cNvGraphicFramePr>
            <a:graphicFrameLocks noChangeAspect="1"/>
          </p:cNvGraphicFramePr>
          <p:nvPr>
            <p:extLst>
              <p:ext uri="{D42A27DB-BD31-4B8C-83A1-F6EECF244321}">
                <p14:modId xmlns:p14="http://schemas.microsoft.com/office/powerpoint/2010/main" val="3945382414"/>
              </p:ext>
            </p:extLst>
          </p:nvPr>
        </p:nvGraphicFramePr>
        <p:xfrm>
          <a:off x="385483" y="2374054"/>
          <a:ext cx="5423646" cy="4188111"/>
        </p:xfrm>
        <a:graphic>
          <a:graphicData uri="http://schemas.openxmlformats.org/presentationml/2006/ole">
            <mc:AlternateContent xmlns:mc="http://schemas.openxmlformats.org/markup-compatibility/2006">
              <mc:Choice xmlns:v="urn:schemas-microsoft-com:vml" Requires="v">
                <p:oleObj spid="_x0000_s6193" name="Document" r:id="rId5" imgW="5756946" imgH="6075578" progId="Word.Document.12">
                  <p:embed/>
                </p:oleObj>
              </mc:Choice>
              <mc:Fallback>
                <p:oleObj name="Document" r:id="rId5" imgW="5756946" imgH="6075578" progId="Word.Document.12">
                  <p:embed/>
                  <p:pic>
                    <p:nvPicPr>
                      <p:cNvPr id="0" name=""/>
                      <p:cNvPicPr/>
                      <p:nvPr/>
                    </p:nvPicPr>
                    <p:blipFill>
                      <a:blip r:embed="rId6"/>
                      <a:stretch>
                        <a:fillRect/>
                      </a:stretch>
                    </p:blipFill>
                    <p:spPr>
                      <a:xfrm>
                        <a:off x="385483" y="2374054"/>
                        <a:ext cx="5423646" cy="4188111"/>
                      </a:xfrm>
                      <a:prstGeom prst="rect">
                        <a:avLst/>
                      </a:prstGeom>
                    </p:spPr>
                  </p:pic>
                </p:oleObj>
              </mc:Fallback>
            </mc:AlternateContent>
          </a:graphicData>
        </a:graphic>
      </p:graphicFrame>
      <p:sp>
        <p:nvSpPr>
          <p:cNvPr id="12" name="CaixaDeTexto 11">
            <a:extLst>
              <a:ext uri="{FF2B5EF4-FFF2-40B4-BE49-F238E27FC236}">
                <a16:creationId xmlns:a16="http://schemas.microsoft.com/office/drawing/2014/main" id="{050CE6B6-19A6-49AC-BD23-57ABB6400142}"/>
              </a:ext>
            </a:extLst>
          </p:cNvPr>
          <p:cNvSpPr txBox="1"/>
          <p:nvPr/>
        </p:nvSpPr>
        <p:spPr>
          <a:xfrm>
            <a:off x="1349544" y="634240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3" name="CaixaDeTexto 12">
            <a:extLst>
              <a:ext uri="{FF2B5EF4-FFF2-40B4-BE49-F238E27FC236}">
                <a16:creationId xmlns:a16="http://schemas.microsoft.com/office/drawing/2014/main" id="{53BC9DF3-92CF-4705-B069-BC0EF5056D15}"/>
              </a:ext>
            </a:extLst>
          </p:cNvPr>
          <p:cNvSpPr txBox="1"/>
          <p:nvPr/>
        </p:nvSpPr>
        <p:spPr>
          <a:xfrm>
            <a:off x="7154191" y="572581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0" name="Retângulo 9">
            <a:extLst>
              <a:ext uri="{FF2B5EF4-FFF2-40B4-BE49-F238E27FC236}">
                <a16:creationId xmlns:a16="http://schemas.microsoft.com/office/drawing/2014/main" id="{A719827F-F0E5-4ADB-A84D-F968B2D2B7EF}"/>
              </a:ext>
            </a:extLst>
          </p:cNvPr>
          <p:cNvSpPr/>
          <p:nvPr/>
        </p:nvSpPr>
        <p:spPr>
          <a:xfrm>
            <a:off x="4991693" y="3991453"/>
            <a:ext cx="411421" cy="143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31156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14350" y="1273276"/>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02</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14350" y="1837903"/>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ELU-ATO</a:t>
            </a:r>
          </a:p>
        </p:txBody>
      </p:sp>
      <p:pic>
        <p:nvPicPr>
          <p:cNvPr id="10" name="Imagem 9">
            <a:extLst>
              <a:ext uri="{FF2B5EF4-FFF2-40B4-BE49-F238E27FC236}">
                <a16:creationId xmlns:a16="http://schemas.microsoft.com/office/drawing/2014/main" id="{48FE135F-A294-482F-83B7-A0AECF8B1784}"/>
              </a:ext>
            </a:extLst>
          </p:cNvPr>
          <p:cNvPicPr/>
          <p:nvPr/>
        </p:nvPicPr>
        <p:blipFill rotWithShape="1">
          <a:blip r:embed="rId4">
            <a:extLst>
              <a:ext uri="{28A0092B-C50C-407E-A947-70E740481C1C}">
                <a14:useLocalDpi xmlns:a14="http://schemas.microsoft.com/office/drawing/2010/main" val="0"/>
              </a:ext>
            </a:extLst>
          </a:blip>
          <a:srcRect l="6912" r="4056"/>
          <a:stretch/>
        </p:blipFill>
        <p:spPr>
          <a:xfrm>
            <a:off x="5825939" y="2205753"/>
            <a:ext cx="6167717" cy="3791635"/>
          </a:xfrm>
          <a:prstGeom prst="rect">
            <a:avLst/>
          </a:prstGeom>
        </p:spPr>
      </p:pic>
      <p:graphicFrame>
        <p:nvGraphicFramePr>
          <p:cNvPr id="7" name="Objeto 6">
            <a:extLst>
              <a:ext uri="{FF2B5EF4-FFF2-40B4-BE49-F238E27FC236}">
                <a16:creationId xmlns:a16="http://schemas.microsoft.com/office/drawing/2014/main" id="{C7E61185-E53D-4E20-B0B9-4BB50520DDE2}"/>
              </a:ext>
            </a:extLst>
          </p:cNvPr>
          <p:cNvGraphicFramePr>
            <a:graphicFrameLocks noChangeAspect="1"/>
          </p:cNvGraphicFramePr>
          <p:nvPr>
            <p:extLst>
              <p:ext uri="{D42A27DB-BD31-4B8C-83A1-F6EECF244321}">
                <p14:modId xmlns:p14="http://schemas.microsoft.com/office/powerpoint/2010/main" val="2911743790"/>
              </p:ext>
            </p:extLst>
          </p:nvPr>
        </p:nvGraphicFramePr>
        <p:xfrm>
          <a:off x="318246" y="2377887"/>
          <a:ext cx="5625353" cy="4170831"/>
        </p:xfrm>
        <a:graphic>
          <a:graphicData uri="http://schemas.openxmlformats.org/presentationml/2006/ole">
            <mc:AlternateContent xmlns:mc="http://schemas.openxmlformats.org/markup-compatibility/2006">
              <mc:Choice xmlns:v="urn:schemas-microsoft-com:vml" Requires="v">
                <p:oleObj spid="_x0000_s8241" name="Document" r:id="rId5" imgW="5756946" imgH="6075578" progId="Word.Document.12">
                  <p:embed/>
                </p:oleObj>
              </mc:Choice>
              <mc:Fallback>
                <p:oleObj name="Document" r:id="rId5" imgW="5756946" imgH="6075578" progId="Word.Document.12">
                  <p:embed/>
                  <p:pic>
                    <p:nvPicPr>
                      <p:cNvPr id="0" name=""/>
                      <p:cNvPicPr/>
                      <p:nvPr/>
                    </p:nvPicPr>
                    <p:blipFill>
                      <a:blip r:embed="rId6"/>
                      <a:stretch>
                        <a:fillRect/>
                      </a:stretch>
                    </p:blipFill>
                    <p:spPr>
                      <a:xfrm>
                        <a:off x="318246" y="2377887"/>
                        <a:ext cx="5625353" cy="4170831"/>
                      </a:xfrm>
                      <a:prstGeom prst="rect">
                        <a:avLst/>
                      </a:prstGeom>
                    </p:spPr>
                  </p:pic>
                </p:oleObj>
              </mc:Fallback>
            </mc:AlternateContent>
          </a:graphicData>
        </a:graphic>
      </p:graphicFrame>
      <p:sp>
        <p:nvSpPr>
          <p:cNvPr id="12" name="CaixaDeTexto 11">
            <a:extLst>
              <a:ext uri="{FF2B5EF4-FFF2-40B4-BE49-F238E27FC236}">
                <a16:creationId xmlns:a16="http://schemas.microsoft.com/office/drawing/2014/main" id="{21ABB941-7253-43CE-B7EB-1D79BA14EE93}"/>
              </a:ext>
            </a:extLst>
          </p:cNvPr>
          <p:cNvSpPr txBox="1"/>
          <p:nvPr/>
        </p:nvSpPr>
        <p:spPr>
          <a:xfrm>
            <a:off x="1383160" y="6364052"/>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3" name="CaixaDeTexto 12">
            <a:extLst>
              <a:ext uri="{FF2B5EF4-FFF2-40B4-BE49-F238E27FC236}">
                <a16:creationId xmlns:a16="http://schemas.microsoft.com/office/drawing/2014/main" id="{C5F2E9D4-DA06-42CF-B5BA-66034001E40C}"/>
              </a:ext>
            </a:extLst>
          </p:cNvPr>
          <p:cNvSpPr txBox="1"/>
          <p:nvPr/>
        </p:nvSpPr>
        <p:spPr>
          <a:xfrm>
            <a:off x="7162035" y="5929106"/>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1" name="Retângulo 10">
            <a:extLst>
              <a:ext uri="{FF2B5EF4-FFF2-40B4-BE49-F238E27FC236}">
                <a16:creationId xmlns:a16="http://schemas.microsoft.com/office/drawing/2014/main" id="{058FAB3C-F0A0-4627-9F6E-104153875029}"/>
              </a:ext>
            </a:extLst>
          </p:cNvPr>
          <p:cNvSpPr/>
          <p:nvPr/>
        </p:nvSpPr>
        <p:spPr>
          <a:xfrm>
            <a:off x="5046013" y="3429781"/>
            <a:ext cx="411421" cy="143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2208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A202DA0-6468-4214-96D2-AD1CF3877B62}"/>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97D538F5-551C-48C3-8E6D-2CDAEAE06740}"/>
              </a:ext>
            </a:extLst>
          </p:cNvPr>
          <p:cNvSpPr txBox="1"/>
          <p:nvPr/>
        </p:nvSpPr>
        <p:spPr>
          <a:xfrm>
            <a:off x="552450" y="1302091"/>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03</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129AC26-93F1-47FA-8FC2-06102DD28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05D2656A-255B-4977-8444-6C11ADEEDABF}"/>
              </a:ext>
            </a:extLst>
          </p:cNvPr>
          <p:cNvSpPr txBox="1"/>
          <p:nvPr/>
        </p:nvSpPr>
        <p:spPr>
          <a:xfrm>
            <a:off x="514346" y="1803688"/>
            <a:ext cx="11087100" cy="2677656"/>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 = 30 </a:t>
            </a:r>
            <a:r>
              <a:rPr lang="pt-BR" sz="2400" dirty="0" err="1">
                <a:latin typeface="Times New Roman" panose="02020603050405020304" pitchFamily="18" charset="0"/>
                <a:cs typeface="Times New Roman" panose="02020603050405020304" pitchFamily="18" charset="0"/>
              </a:rPr>
              <a:t>Gpa</a:t>
            </a:r>
            <a:endParaRPr lang="pt-BR" sz="2400" dirty="0">
              <a:latin typeface="Times New Roman" panose="02020603050405020304" pitchFamily="18" charset="0"/>
              <a:cs typeface="Times New Roman" panose="02020603050405020304" pitchFamily="18" charset="0"/>
            </a:endParaRPr>
          </a:p>
          <a:p>
            <a:pPr algn="just"/>
            <a:r>
              <a:rPr lang="pt-BR" sz="2400" dirty="0">
                <a:latin typeface="Times New Roman" panose="02020603050405020304" pitchFamily="18" charset="0"/>
                <a:cs typeface="Times New Roman" panose="02020603050405020304" pitchFamily="18" charset="0"/>
              </a:rPr>
              <a:t>Seção transversal: Retangular 60x150cm</a:t>
            </a:r>
          </a:p>
          <a:p>
            <a:pPr algn="just"/>
            <a:r>
              <a:rPr lang="pt-BR" sz="2400" dirty="0">
                <a:latin typeface="Times New Roman" panose="02020603050405020304" pitchFamily="18" charset="0"/>
                <a:cs typeface="Times New Roman" panose="02020603050405020304" pitchFamily="18" charset="0"/>
              </a:rPr>
              <a:t>W = 2,25x10</a:t>
            </a:r>
            <a:r>
              <a:rPr lang="pt-BR" sz="2400" baseline="30000" dirty="0">
                <a:latin typeface="Times New Roman" panose="02020603050405020304" pitchFamily="18" charset="0"/>
                <a:cs typeface="Times New Roman" panose="02020603050405020304" pitchFamily="18" charset="0"/>
              </a:rPr>
              <a:t>-1</a:t>
            </a:r>
            <a:r>
              <a:rPr lang="pt-BR" sz="2400" dirty="0">
                <a:latin typeface="Times New Roman" panose="02020603050405020304" pitchFamily="18" charset="0"/>
                <a:cs typeface="Times New Roman" panose="02020603050405020304" pitchFamily="18" charset="0"/>
              </a:rPr>
              <a:t> m</a:t>
            </a:r>
            <a:r>
              <a:rPr lang="pt-BR" sz="2400" baseline="30000" dirty="0">
                <a:latin typeface="Times New Roman" panose="02020603050405020304" pitchFamily="18" charset="0"/>
                <a:cs typeface="Times New Roman" panose="02020603050405020304" pitchFamily="18" charset="0"/>
              </a:rPr>
              <a:t>3</a:t>
            </a:r>
          </a:p>
          <a:p>
            <a:pPr algn="just"/>
            <a:r>
              <a:rPr lang="pt-BR" sz="2400" dirty="0">
                <a:latin typeface="Times New Roman" panose="02020603050405020304" pitchFamily="18" charset="0"/>
                <a:cs typeface="Times New Roman" panose="02020603050405020304" pitchFamily="18" charset="0"/>
              </a:rPr>
              <a:t>Carregamento externo</a:t>
            </a:r>
          </a:p>
          <a:p>
            <a:pPr marL="457200" indent="-4572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Sobrecarga permanente = 0,5 tf/m</a:t>
            </a:r>
          </a:p>
          <a:p>
            <a:pPr marL="457200" indent="-4572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Sobrecarga acidental = 0,3 tf/m</a:t>
            </a:r>
          </a:p>
          <a:p>
            <a:pPr algn="just"/>
            <a:r>
              <a:rPr lang="pt-BR" sz="2400" dirty="0">
                <a:latin typeface="Times New Roman" panose="02020603050405020304" pitchFamily="18" charset="0"/>
                <a:cs typeface="Times New Roman" panose="02020603050405020304" pitchFamily="18" charset="0"/>
              </a:rPr>
              <a:t>Traçado do cabo: Retilíneo e parábola com Inflexão (k = 0,5)</a:t>
            </a:r>
          </a:p>
        </p:txBody>
      </p:sp>
      <p:pic>
        <p:nvPicPr>
          <p:cNvPr id="6" name="Imagem 5">
            <a:extLst>
              <a:ext uri="{FF2B5EF4-FFF2-40B4-BE49-F238E27FC236}">
                <a16:creationId xmlns:a16="http://schemas.microsoft.com/office/drawing/2014/main" id="{AD7E4B50-9C1C-43E8-B956-3F75FFEE96CB}"/>
              </a:ext>
            </a:extLst>
          </p:cNvPr>
          <p:cNvPicPr/>
          <p:nvPr/>
        </p:nvPicPr>
        <p:blipFill>
          <a:blip r:embed="rId3">
            <a:extLst>
              <a:ext uri="{28A0092B-C50C-407E-A947-70E740481C1C}">
                <a14:useLocalDpi xmlns:a14="http://schemas.microsoft.com/office/drawing/2010/main" val="0"/>
              </a:ext>
            </a:extLst>
          </a:blip>
          <a:stretch>
            <a:fillRect/>
          </a:stretch>
        </p:blipFill>
        <p:spPr>
          <a:xfrm>
            <a:off x="1145591" y="4481344"/>
            <a:ext cx="9824607" cy="1678588"/>
          </a:xfrm>
          <a:prstGeom prst="rect">
            <a:avLst/>
          </a:prstGeom>
        </p:spPr>
      </p:pic>
      <p:sp>
        <p:nvSpPr>
          <p:cNvPr id="7" name="CaixaDeTexto 6">
            <a:extLst>
              <a:ext uri="{FF2B5EF4-FFF2-40B4-BE49-F238E27FC236}">
                <a16:creationId xmlns:a16="http://schemas.microsoft.com/office/drawing/2014/main" id="{8AB2A729-E8EE-4D8A-9267-58334C534E44}"/>
              </a:ext>
            </a:extLst>
          </p:cNvPr>
          <p:cNvSpPr txBox="1"/>
          <p:nvPr/>
        </p:nvSpPr>
        <p:spPr>
          <a:xfrm>
            <a:off x="4310132" y="6196142"/>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Tree>
    <p:extLst>
      <p:ext uri="{BB962C8B-B14F-4D97-AF65-F5344CB8AC3E}">
        <p14:creationId xmlns:p14="http://schemas.microsoft.com/office/powerpoint/2010/main" val="352904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A202DA0-6468-4214-96D2-AD1CF3877B62}"/>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97D538F5-551C-48C3-8E6D-2CDAEAE06740}"/>
              </a:ext>
            </a:extLst>
          </p:cNvPr>
          <p:cNvSpPr txBox="1"/>
          <p:nvPr/>
        </p:nvSpPr>
        <p:spPr>
          <a:xfrm>
            <a:off x="393325" y="1381261"/>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03</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129AC26-93F1-47FA-8FC2-06102DD28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7" name="CaixaDeTexto 6">
            <a:extLst>
              <a:ext uri="{FF2B5EF4-FFF2-40B4-BE49-F238E27FC236}">
                <a16:creationId xmlns:a16="http://schemas.microsoft.com/office/drawing/2014/main" id="{8AB2A729-E8EE-4D8A-9267-58334C534E44}"/>
              </a:ext>
            </a:extLst>
          </p:cNvPr>
          <p:cNvSpPr txBox="1"/>
          <p:nvPr/>
        </p:nvSpPr>
        <p:spPr>
          <a:xfrm>
            <a:off x="4348238" y="6300787"/>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pic>
        <p:nvPicPr>
          <p:cNvPr id="8" name="Imagem 7">
            <a:extLst>
              <a:ext uri="{FF2B5EF4-FFF2-40B4-BE49-F238E27FC236}">
                <a16:creationId xmlns:a16="http://schemas.microsoft.com/office/drawing/2014/main" id="{9C879DC5-41DF-4BFA-B107-6A6BDE91B1E0}"/>
              </a:ext>
            </a:extLst>
          </p:cNvPr>
          <p:cNvPicPr/>
          <p:nvPr/>
        </p:nvPicPr>
        <p:blipFill>
          <a:blip r:embed="rId3">
            <a:extLst>
              <a:ext uri="{28A0092B-C50C-407E-A947-70E740481C1C}">
                <a14:useLocalDpi xmlns:a14="http://schemas.microsoft.com/office/drawing/2010/main" val="0"/>
              </a:ext>
            </a:extLst>
          </a:blip>
          <a:stretch>
            <a:fillRect/>
          </a:stretch>
        </p:blipFill>
        <p:spPr>
          <a:xfrm>
            <a:off x="2471584" y="2009126"/>
            <a:ext cx="6687670" cy="4187016"/>
          </a:xfrm>
          <a:prstGeom prst="rect">
            <a:avLst/>
          </a:prstGeom>
        </p:spPr>
      </p:pic>
    </p:spTree>
    <p:extLst>
      <p:ext uri="{BB962C8B-B14F-4D97-AF65-F5344CB8AC3E}">
        <p14:creationId xmlns:p14="http://schemas.microsoft.com/office/powerpoint/2010/main" val="1009623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358755"/>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52450" y="974308"/>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a:t>
            </a:r>
            <a:r>
              <a:rPr lang="pt-BR" sz="2400" b="1" dirty="0">
                <a:latin typeface="Times New Roman" panose="02020603050405020304" pitchFamily="18" charset="0"/>
                <a:cs typeface="Times New Roman" panose="02020603050405020304" pitchFamily="18" charset="0"/>
              </a:rPr>
              <a:t> 03</a:t>
            </a:r>
            <a:r>
              <a:rPr lang="pt-BR" sz="24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52450" y="1481988"/>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ELS-F</a:t>
            </a:r>
          </a:p>
        </p:txBody>
      </p:sp>
      <p:sp>
        <p:nvSpPr>
          <p:cNvPr id="11" name="CaixaDeTexto 10">
            <a:extLst>
              <a:ext uri="{FF2B5EF4-FFF2-40B4-BE49-F238E27FC236}">
                <a16:creationId xmlns:a16="http://schemas.microsoft.com/office/drawing/2014/main" id="{739E58A6-8659-403A-8137-309E21D41B75}"/>
              </a:ext>
            </a:extLst>
          </p:cNvPr>
          <p:cNvSpPr txBox="1"/>
          <p:nvPr/>
        </p:nvSpPr>
        <p:spPr>
          <a:xfrm>
            <a:off x="1353466" y="6448590"/>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2" name="CaixaDeTexto 11">
            <a:extLst>
              <a:ext uri="{FF2B5EF4-FFF2-40B4-BE49-F238E27FC236}">
                <a16:creationId xmlns:a16="http://schemas.microsoft.com/office/drawing/2014/main" id="{F4D41E83-528D-44D1-9159-0FC7D58F0ED3}"/>
              </a:ext>
            </a:extLst>
          </p:cNvPr>
          <p:cNvSpPr txBox="1"/>
          <p:nvPr/>
        </p:nvSpPr>
        <p:spPr>
          <a:xfrm>
            <a:off x="7229551" y="557533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pic>
        <p:nvPicPr>
          <p:cNvPr id="10" name="Imagem 9">
            <a:extLst>
              <a:ext uri="{FF2B5EF4-FFF2-40B4-BE49-F238E27FC236}">
                <a16:creationId xmlns:a16="http://schemas.microsoft.com/office/drawing/2014/main" id="{681F2C8F-FF43-4899-9DE2-3AEF1F6699E9}"/>
              </a:ext>
            </a:extLst>
          </p:cNvPr>
          <p:cNvPicPr/>
          <p:nvPr/>
        </p:nvPicPr>
        <p:blipFill rotWithShape="1">
          <a:blip r:embed="rId4">
            <a:extLst>
              <a:ext uri="{28A0092B-C50C-407E-A947-70E740481C1C}">
                <a14:useLocalDpi xmlns:a14="http://schemas.microsoft.com/office/drawing/2010/main" val="0"/>
              </a:ext>
            </a:extLst>
          </a:blip>
          <a:srcRect l="7620" r="4136"/>
          <a:stretch/>
        </p:blipFill>
        <p:spPr>
          <a:xfrm>
            <a:off x="5946402" y="1712821"/>
            <a:ext cx="6061822" cy="3793724"/>
          </a:xfrm>
          <a:prstGeom prst="rect">
            <a:avLst/>
          </a:prstGeom>
        </p:spPr>
      </p:pic>
      <p:graphicFrame>
        <p:nvGraphicFramePr>
          <p:cNvPr id="8" name="Objeto 7">
            <a:extLst>
              <a:ext uri="{FF2B5EF4-FFF2-40B4-BE49-F238E27FC236}">
                <a16:creationId xmlns:a16="http://schemas.microsoft.com/office/drawing/2014/main" id="{75BB8863-4C22-4D5F-89E9-BB3A5AEF64CA}"/>
              </a:ext>
            </a:extLst>
          </p:cNvPr>
          <p:cNvGraphicFramePr>
            <a:graphicFrameLocks noChangeAspect="1"/>
          </p:cNvGraphicFramePr>
          <p:nvPr>
            <p:extLst>
              <p:ext uri="{D42A27DB-BD31-4B8C-83A1-F6EECF244321}">
                <p14:modId xmlns:p14="http://schemas.microsoft.com/office/powerpoint/2010/main" val="1261240327"/>
              </p:ext>
            </p:extLst>
          </p:nvPr>
        </p:nvGraphicFramePr>
        <p:xfrm>
          <a:off x="402292" y="1980826"/>
          <a:ext cx="5469592" cy="4594786"/>
        </p:xfrm>
        <a:graphic>
          <a:graphicData uri="http://schemas.openxmlformats.org/presentationml/2006/ole">
            <mc:AlternateContent xmlns:mc="http://schemas.openxmlformats.org/markup-compatibility/2006">
              <mc:Choice xmlns:v="urn:schemas-microsoft-com:vml" Requires="v">
                <p:oleObj spid="_x0000_s9255" name="Document" r:id="rId5" imgW="5756946" imgH="8466424" progId="Word.Document.12">
                  <p:embed/>
                </p:oleObj>
              </mc:Choice>
              <mc:Fallback>
                <p:oleObj name="Document" r:id="rId5" imgW="5756946" imgH="8466424" progId="Word.Document.12">
                  <p:embed/>
                  <p:pic>
                    <p:nvPicPr>
                      <p:cNvPr id="0" name=""/>
                      <p:cNvPicPr/>
                      <p:nvPr/>
                    </p:nvPicPr>
                    <p:blipFill>
                      <a:blip r:embed="rId6"/>
                      <a:stretch>
                        <a:fillRect/>
                      </a:stretch>
                    </p:blipFill>
                    <p:spPr>
                      <a:xfrm>
                        <a:off x="402292" y="1980826"/>
                        <a:ext cx="5469592" cy="4594786"/>
                      </a:xfrm>
                      <a:prstGeom prst="rect">
                        <a:avLst/>
                      </a:prstGeom>
                    </p:spPr>
                  </p:pic>
                </p:oleObj>
              </mc:Fallback>
            </mc:AlternateContent>
          </a:graphicData>
        </a:graphic>
      </p:graphicFrame>
      <p:sp>
        <p:nvSpPr>
          <p:cNvPr id="13" name="Retângulo 12">
            <a:extLst>
              <a:ext uri="{FF2B5EF4-FFF2-40B4-BE49-F238E27FC236}">
                <a16:creationId xmlns:a16="http://schemas.microsoft.com/office/drawing/2014/main" id="{C25DEEB7-F9F8-4486-A254-7841D7E7F831}"/>
              </a:ext>
            </a:extLst>
          </p:cNvPr>
          <p:cNvSpPr/>
          <p:nvPr/>
        </p:nvSpPr>
        <p:spPr>
          <a:xfrm>
            <a:off x="2689806" y="3369320"/>
            <a:ext cx="411421" cy="1193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10065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378404"/>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52450" y="973827"/>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03</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52450" y="1446957"/>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ELS-D</a:t>
            </a:r>
          </a:p>
        </p:txBody>
      </p:sp>
      <p:sp>
        <p:nvSpPr>
          <p:cNvPr id="11" name="CaixaDeTexto 10">
            <a:extLst>
              <a:ext uri="{FF2B5EF4-FFF2-40B4-BE49-F238E27FC236}">
                <a16:creationId xmlns:a16="http://schemas.microsoft.com/office/drawing/2014/main" id="{739E58A6-8659-403A-8137-309E21D41B75}"/>
              </a:ext>
            </a:extLst>
          </p:cNvPr>
          <p:cNvSpPr txBox="1"/>
          <p:nvPr/>
        </p:nvSpPr>
        <p:spPr>
          <a:xfrm>
            <a:off x="1353466" y="6448590"/>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2" name="CaixaDeTexto 11">
            <a:extLst>
              <a:ext uri="{FF2B5EF4-FFF2-40B4-BE49-F238E27FC236}">
                <a16:creationId xmlns:a16="http://schemas.microsoft.com/office/drawing/2014/main" id="{F4D41E83-528D-44D1-9159-0FC7D58F0ED3}"/>
              </a:ext>
            </a:extLst>
          </p:cNvPr>
          <p:cNvSpPr txBox="1"/>
          <p:nvPr/>
        </p:nvSpPr>
        <p:spPr>
          <a:xfrm>
            <a:off x="7229551" y="5575335"/>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pic>
        <p:nvPicPr>
          <p:cNvPr id="14" name="Imagem 13">
            <a:extLst>
              <a:ext uri="{FF2B5EF4-FFF2-40B4-BE49-F238E27FC236}">
                <a16:creationId xmlns:a16="http://schemas.microsoft.com/office/drawing/2014/main" id="{043A8017-7711-4FF2-88EB-75F118DE27CD}"/>
              </a:ext>
            </a:extLst>
          </p:cNvPr>
          <p:cNvPicPr/>
          <p:nvPr/>
        </p:nvPicPr>
        <p:blipFill rotWithShape="1">
          <a:blip r:embed="rId4">
            <a:extLst>
              <a:ext uri="{28A0092B-C50C-407E-A947-70E740481C1C}">
                <a14:useLocalDpi xmlns:a14="http://schemas.microsoft.com/office/drawing/2010/main" val="0"/>
              </a:ext>
            </a:extLst>
          </a:blip>
          <a:srcRect l="7371" r="6486"/>
          <a:stretch/>
        </p:blipFill>
        <p:spPr>
          <a:xfrm>
            <a:off x="5930153" y="1780770"/>
            <a:ext cx="6010835" cy="3794564"/>
          </a:xfrm>
          <a:prstGeom prst="rect">
            <a:avLst/>
          </a:prstGeom>
        </p:spPr>
      </p:pic>
      <p:graphicFrame>
        <p:nvGraphicFramePr>
          <p:cNvPr id="15" name="Objeto 14">
            <a:extLst>
              <a:ext uri="{FF2B5EF4-FFF2-40B4-BE49-F238E27FC236}">
                <a16:creationId xmlns:a16="http://schemas.microsoft.com/office/drawing/2014/main" id="{395DD807-D92E-49AC-8E07-96F4D9702A35}"/>
              </a:ext>
            </a:extLst>
          </p:cNvPr>
          <p:cNvGraphicFramePr>
            <a:graphicFrameLocks noChangeAspect="1"/>
          </p:cNvGraphicFramePr>
          <p:nvPr>
            <p:extLst>
              <p:ext uri="{D42A27DB-BD31-4B8C-83A1-F6EECF244321}">
                <p14:modId xmlns:p14="http://schemas.microsoft.com/office/powerpoint/2010/main" val="140772666"/>
              </p:ext>
            </p:extLst>
          </p:nvPr>
        </p:nvGraphicFramePr>
        <p:xfrm>
          <a:off x="291403" y="1980825"/>
          <a:ext cx="5638750" cy="4608233"/>
        </p:xfrm>
        <a:graphic>
          <a:graphicData uri="http://schemas.openxmlformats.org/presentationml/2006/ole">
            <mc:AlternateContent xmlns:mc="http://schemas.openxmlformats.org/markup-compatibility/2006">
              <mc:Choice xmlns:v="urn:schemas-microsoft-com:vml" Requires="v">
                <p:oleObj spid="_x0000_s11305" name="Document" r:id="rId5" imgW="5756946" imgH="8476144" progId="Word.Document.12">
                  <p:embed/>
                </p:oleObj>
              </mc:Choice>
              <mc:Fallback>
                <p:oleObj name="Document" r:id="rId5" imgW="5756946" imgH="8476144" progId="Word.Document.12">
                  <p:embed/>
                  <p:pic>
                    <p:nvPicPr>
                      <p:cNvPr id="0" name=""/>
                      <p:cNvPicPr/>
                      <p:nvPr/>
                    </p:nvPicPr>
                    <p:blipFill>
                      <a:blip r:embed="rId6"/>
                      <a:stretch>
                        <a:fillRect/>
                      </a:stretch>
                    </p:blipFill>
                    <p:spPr>
                      <a:xfrm>
                        <a:off x="291403" y="1980825"/>
                        <a:ext cx="5638750" cy="4608233"/>
                      </a:xfrm>
                      <a:prstGeom prst="rect">
                        <a:avLst/>
                      </a:prstGeom>
                    </p:spPr>
                  </p:pic>
                </p:oleObj>
              </mc:Fallback>
            </mc:AlternateContent>
          </a:graphicData>
        </a:graphic>
      </p:graphicFrame>
      <p:sp>
        <p:nvSpPr>
          <p:cNvPr id="10" name="Retângulo 9">
            <a:extLst>
              <a:ext uri="{FF2B5EF4-FFF2-40B4-BE49-F238E27FC236}">
                <a16:creationId xmlns:a16="http://schemas.microsoft.com/office/drawing/2014/main" id="{97E9DCF6-5F93-45BE-9CDB-A0F6B8E78910}"/>
              </a:ext>
            </a:extLst>
          </p:cNvPr>
          <p:cNvSpPr/>
          <p:nvPr/>
        </p:nvSpPr>
        <p:spPr>
          <a:xfrm>
            <a:off x="2624170" y="3369320"/>
            <a:ext cx="411421" cy="1193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035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36B262-FE63-4507-AE3B-1ACBBEBC1C13}"/>
              </a:ext>
            </a:extLst>
          </p:cNvPr>
          <p:cNvSpPr txBox="1"/>
          <p:nvPr/>
        </p:nvSpPr>
        <p:spPr>
          <a:xfrm>
            <a:off x="0" y="409410"/>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4. APLICAÇÕES NUMERICAS</a:t>
            </a:r>
          </a:p>
        </p:txBody>
      </p:sp>
      <p:sp>
        <p:nvSpPr>
          <p:cNvPr id="3" name="CaixaDeTexto 2">
            <a:extLst>
              <a:ext uri="{FF2B5EF4-FFF2-40B4-BE49-F238E27FC236}">
                <a16:creationId xmlns:a16="http://schemas.microsoft.com/office/drawing/2014/main" id="{EF02619F-4518-4160-BD55-0EDA4D1EC76E}"/>
              </a:ext>
            </a:extLst>
          </p:cNvPr>
          <p:cNvSpPr txBox="1"/>
          <p:nvPr/>
        </p:nvSpPr>
        <p:spPr>
          <a:xfrm>
            <a:off x="546923" y="910124"/>
            <a:ext cx="11087100" cy="646331"/>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Exemplo 03</a:t>
            </a:r>
            <a:r>
              <a:rPr lang="pt-BR" sz="36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B175EC3-CF13-4A6D-A13F-9BF9BF739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70974341-A8CE-4A27-9DD5-4316539E55CD}"/>
              </a:ext>
            </a:extLst>
          </p:cNvPr>
          <p:cNvSpPr txBox="1"/>
          <p:nvPr/>
        </p:nvSpPr>
        <p:spPr>
          <a:xfrm>
            <a:off x="552450" y="1472393"/>
            <a:ext cx="11087100" cy="461665"/>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ELU-ATO</a:t>
            </a:r>
          </a:p>
        </p:txBody>
      </p:sp>
      <p:sp>
        <p:nvSpPr>
          <p:cNvPr id="11" name="CaixaDeTexto 10">
            <a:extLst>
              <a:ext uri="{FF2B5EF4-FFF2-40B4-BE49-F238E27FC236}">
                <a16:creationId xmlns:a16="http://schemas.microsoft.com/office/drawing/2014/main" id="{739E58A6-8659-403A-8137-309E21D41B75}"/>
              </a:ext>
            </a:extLst>
          </p:cNvPr>
          <p:cNvSpPr txBox="1"/>
          <p:nvPr/>
        </p:nvSpPr>
        <p:spPr>
          <a:xfrm>
            <a:off x="1353466" y="6448590"/>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2" name="CaixaDeTexto 11">
            <a:extLst>
              <a:ext uri="{FF2B5EF4-FFF2-40B4-BE49-F238E27FC236}">
                <a16:creationId xmlns:a16="http://schemas.microsoft.com/office/drawing/2014/main" id="{F4D41E83-528D-44D1-9159-0FC7D58F0ED3}"/>
              </a:ext>
            </a:extLst>
          </p:cNvPr>
          <p:cNvSpPr txBox="1"/>
          <p:nvPr/>
        </p:nvSpPr>
        <p:spPr>
          <a:xfrm>
            <a:off x="7283339" y="5768656"/>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pic>
        <p:nvPicPr>
          <p:cNvPr id="10" name="Imagem 9">
            <a:extLst>
              <a:ext uri="{FF2B5EF4-FFF2-40B4-BE49-F238E27FC236}">
                <a16:creationId xmlns:a16="http://schemas.microsoft.com/office/drawing/2014/main" id="{8CBF6729-39D8-4DF1-B16B-67E93699DC6D}"/>
              </a:ext>
            </a:extLst>
          </p:cNvPr>
          <p:cNvPicPr/>
          <p:nvPr/>
        </p:nvPicPr>
        <p:blipFill rotWithShape="1">
          <a:blip r:embed="rId4">
            <a:extLst>
              <a:ext uri="{28A0092B-C50C-407E-A947-70E740481C1C}">
                <a14:useLocalDpi xmlns:a14="http://schemas.microsoft.com/office/drawing/2010/main" val="0"/>
              </a:ext>
            </a:extLst>
          </a:blip>
          <a:srcRect l="7844" r="4144"/>
          <a:stretch/>
        </p:blipFill>
        <p:spPr>
          <a:xfrm>
            <a:off x="5768788" y="1742423"/>
            <a:ext cx="6252883" cy="3975511"/>
          </a:xfrm>
          <a:prstGeom prst="rect">
            <a:avLst/>
          </a:prstGeom>
        </p:spPr>
      </p:pic>
      <p:graphicFrame>
        <p:nvGraphicFramePr>
          <p:cNvPr id="7" name="Objeto 6">
            <a:extLst>
              <a:ext uri="{FF2B5EF4-FFF2-40B4-BE49-F238E27FC236}">
                <a16:creationId xmlns:a16="http://schemas.microsoft.com/office/drawing/2014/main" id="{0207D8BC-D8D5-4942-9F2D-749B9F005804}"/>
              </a:ext>
            </a:extLst>
          </p:cNvPr>
          <p:cNvGraphicFramePr>
            <a:graphicFrameLocks noChangeAspect="1"/>
          </p:cNvGraphicFramePr>
          <p:nvPr>
            <p:extLst>
              <p:ext uri="{D42A27DB-BD31-4B8C-83A1-F6EECF244321}">
                <p14:modId xmlns:p14="http://schemas.microsoft.com/office/powerpoint/2010/main" val="3076396673"/>
              </p:ext>
            </p:extLst>
          </p:nvPr>
        </p:nvGraphicFramePr>
        <p:xfrm>
          <a:off x="271335" y="1957238"/>
          <a:ext cx="5497453" cy="4491352"/>
        </p:xfrm>
        <a:graphic>
          <a:graphicData uri="http://schemas.openxmlformats.org/presentationml/2006/ole">
            <mc:AlternateContent xmlns:mc="http://schemas.openxmlformats.org/markup-compatibility/2006">
              <mc:Choice xmlns:v="urn:schemas-microsoft-com:vml" Requires="v">
                <p:oleObj spid="_x0000_s12330" name="Document" r:id="rId5" imgW="5756946" imgH="8502785" progId="Word.Document.12">
                  <p:embed/>
                </p:oleObj>
              </mc:Choice>
              <mc:Fallback>
                <p:oleObj name="Document" r:id="rId5" imgW="5756946" imgH="8502785" progId="Word.Document.12">
                  <p:embed/>
                  <p:pic>
                    <p:nvPicPr>
                      <p:cNvPr id="0" name=""/>
                      <p:cNvPicPr/>
                      <p:nvPr/>
                    </p:nvPicPr>
                    <p:blipFill>
                      <a:blip r:embed="rId6"/>
                      <a:stretch>
                        <a:fillRect/>
                      </a:stretch>
                    </p:blipFill>
                    <p:spPr>
                      <a:xfrm>
                        <a:off x="271335" y="1957238"/>
                        <a:ext cx="5497453" cy="4491352"/>
                      </a:xfrm>
                      <a:prstGeom prst="rect">
                        <a:avLst/>
                      </a:prstGeom>
                    </p:spPr>
                  </p:pic>
                </p:oleObj>
              </mc:Fallback>
            </mc:AlternateContent>
          </a:graphicData>
        </a:graphic>
      </p:graphicFrame>
      <p:sp>
        <p:nvSpPr>
          <p:cNvPr id="13" name="Retângulo 12">
            <a:extLst>
              <a:ext uri="{FF2B5EF4-FFF2-40B4-BE49-F238E27FC236}">
                <a16:creationId xmlns:a16="http://schemas.microsoft.com/office/drawing/2014/main" id="{3D65B57E-33CB-463F-A7A5-FA66F30142AC}"/>
              </a:ext>
            </a:extLst>
          </p:cNvPr>
          <p:cNvSpPr/>
          <p:nvPr/>
        </p:nvSpPr>
        <p:spPr>
          <a:xfrm>
            <a:off x="2543488" y="3416125"/>
            <a:ext cx="411421" cy="1193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33344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0E038B1-30E9-4395-8595-74C959B57137}"/>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5. CONCLUSÃO</a:t>
            </a:r>
          </a:p>
        </p:txBody>
      </p:sp>
      <p:pic>
        <p:nvPicPr>
          <p:cNvPr id="4" name="Imagem 3">
            <a:extLst>
              <a:ext uri="{FF2B5EF4-FFF2-40B4-BE49-F238E27FC236}">
                <a16:creationId xmlns:a16="http://schemas.microsoft.com/office/drawing/2014/main" id="{BA6C0A82-6106-4701-809A-FCB425435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29A1AF14-21C3-4B8A-A959-BA823E608277}"/>
              </a:ext>
            </a:extLst>
          </p:cNvPr>
          <p:cNvSpPr txBox="1"/>
          <p:nvPr/>
        </p:nvSpPr>
        <p:spPr>
          <a:xfrm>
            <a:off x="433667" y="1473263"/>
            <a:ext cx="1108710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Os resultados expostos nos exemplos 01, 02 e 03  indicaram que o </a:t>
            </a:r>
            <a:r>
              <a:rPr lang="pt-BR" sz="2400" dirty="0" err="1">
                <a:latin typeface="Times New Roman" panose="02020603050405020304" pitchFamily="18" charset="0"/>
                <a:cs typeface="Times New Roman" panose="02020603050405020304" pitchFamily="18" charset="0"/>
              </a:rPr>
              <a:t>PsContBeam</a:t>
            </a:r>
            <a:r>
              <a:rPr lang="pt-BR" sz="2400" dirty="0">
                <a:latin typeface="Times New Roman" panose="02020603050405020304" pitchFamily="18" charset="0"/>
                <a:cs typeface="Times New Roman" panose="02020603050405020304" pitchFamily="18" charset="0"/>
              </a:rPr>
              <a:t> produz resultados muito próximos aos das ferramentas de verificação empregadas neste trabalho, tendo o maior valor de erro percentual entre todos os exemplos de 2,63%, evidenciando sua capacidade de ser utilizado para o cálculo de tensões normais em vigas contínuas protendidas sem comprometer a precisão.</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O </a:t>
            </a:r>
            <a:r>
              <a:rPr lang="pt-BR" sz="2400" dirty="0" err="1">
                <a:latin typeface="Times New Roman" panose="02020603050405020304" pitchFamily="18" charset="0"/>
                <a:cs typeface="Times New Roman" panose="02020603050405020304" pitchFamily="18" charset="0"/>
              </a:rPr>
              <a:t>PSContBeam</a:t>
            </a:r>
            <a:r>
              <a:rPr lang="pt-BR" sz="2400" dirty="0">
                <a:latin typeface="Times New Roman" panose="02020603050405020304" pitchFamily="18" charset="0"/>
                <a:cs typeface="Times New Roman" panose="02020603050405020304" pitchFamily="18" charset="0"/>
              </a:rPr>
              <a:t> apresenta uma solução pratica para a inclusão dos efeitos hiperestáticos, executando automaticamente o cálculo do momento hiperestático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utilizando o métodos das forças nodais de Silva e Sanchez Filho (2018).</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O exemplo 03 ainda mostrou que </a:t>
            </a:r>
            <a:r>
              <a:rPr lang="pt-BR" sz="2400" dirty="0" err="1">
                <a:latin typeface="Times New Roman" panose="02020603050405020304" pitchFamily="18" charset="0"/>
                <a:cs typeface="Times New Roman" panose="02020603050405020304" pitchFamily="18" charset="0"/>
              </a:rPr>
              <a:t>PSContBeam</a:t>
            </a:r>
            <a:r>
              <a:rPr lang="pt-BR" sz="2400" dirty="0">
                <a:latin typeface="Times New Roman" panose="02020603050405020304" pitchFamily="18" charset="0"/>
                <a:cs typeface="Times New Roman" panose="02020603050405020304" pitchFamily="18" charset="0"/>
              </a:rPr>
              <a:t> permite a análise de qualquer gráfico de forças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o que possibilita consideração das perdas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imediatas e progressivas.</a:t>
            </a:r>
          </a:p>
          <a:p>
            <a:pPr marL="342900" indent="-342900" algn="just">
              <a:buFont typeface="Wingdings" panose="05000000000000000000" pitchFamily="2" charset="2"/>
              <a:buChar char="Ø"/>
            </a:pPr>
            <a:endParaRPr lang="pt-BR"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pt-BR" sz="2400" dirty="0">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6BB99A9D-69AE-4264-8FDF-F0FD62DCC688}"/>
              </a:ext>
            </a:extLst>
          </p:cNvPr>
          <p:cNvSpPr txBox="1"/>
          <p:nvPr/>
        </p:nvSpPr>
        <p:spPr>
          <a:xfrm>
            <a:off x="552450" y="1182366"/>
            <a:ext cx="11087100" cy="461665"/>
          </a:xfrm>
          <a:prstGeom prst="rect">
            <a:avLst/>
          </a:prstGeom>
          <a:noFill/>
        </p:spPr>
        <p:txBody>
          <a:bodyPr wrap="square" rtlCol="0">
            <a:spAutoFit/>
          </a:bodyPr>
          <a:lstStyle/>
          <a:p>
            <a:r>
              <a:rPr lang="pt-B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0843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BA84E17-71DC-4686-AE64-F063748F639A}"/>
              </a:ext>
            </a:extLst>
          </p:cNvPr>
          <p:cNvSpPr txBox="1"/>
          <p:nvPr/>
        </p:nvSpPr>
        <p:spPr>
          <a:xfrm>
            <a:off x="0" y="557213"/>
            <a:ext cx="12192000" cy="646331"/>
          </a:xfrm>
          <a:prstGeom prst="rect">
            <a:avLst/>
          </a:prstGeom>
          <a:solidFill>
            <a:schemeClr val="bg1">
              <a:lumMod val="85000"/>
            </a:schemeClr>
          </a:solidFill>
        </p:spPr>
        <p:txBody>
          <a:bodyPr wrap="square" rtlCol="0">
            <a:spAutoFit/>
          </a:bodyPr>
          <a:lstStyle/>
          <a:p>
            <a:pPr algn="ctr"/>
            <a:r>
              <a:rPr lang="pt-BR" sz="3600" b="1" dirty="0">
                <a:latin typeface="Times New Roman" panose="02020603050405020304" pitchFamily="18" charset="0"/>
                <a:cs typeface="Times New Roman" panose="02020603050405020304" pitchFamily="18" charset="0"/>
              </a:rPr>
              <a:t>1. INTRODUÇÃO</a:t>
            </a:r>
          </a:p>
        </p:txBody>
      </p:sp>
      <p:pic>
        <p:nvPicPr>
          <p:cNvPr id="7" name="Imagem 6">
            <a:extLst>
              <a:ext uri="{FF2B5EF4-FFF2-40B4-BE49-F238E27FC236}">
                <a16:creationId xmlns:a16="http://schemas.microsoft.com/office/drawing/2014/main" id="{81D493E9-E62F-482E-B395-055EA39E4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5CC66597-0DE4-4E23-874D-9AA25EED4709}"/>
              </a:ext>
            </a:extLst>
          </p:cNvPr>
          <p:cNvSpPr txBox="1"/>
          <p:nvPr/>
        </p:nvSpPr>
        <p:spPr>
          <a:xfrm>
            <a:off x="514350" y="1443038"/>
            <a:ext cx="11087100" cy="52322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Concreto Protendido </a:t>
            </a:r>
          </a:p>
        </p:txBody>
      </p:sp>
      <p:sp>
        <p:nvSpPr>
          <p:cNvPr id="9" name="CaixaDeTexto 8">
            <a:extLst>
              <a:ext uri="{FF2B5EF4-FFF2-40B4-BE49-F238E27FC236}">
                <a16:creationId xmlns:a16="http://schemas.microsoft.com/office/drawing/2014/main" id="{31214B76-1330-4F4E-A986-75E353A40B56}"/>
              </a:ext>
            </a:extLst>
          </p:cNvPr>
          <p:cNvSpPr txBox="1"/>
          <p:nvPr/>
        </p:nvSpPr>
        <p:spPr>
          <a:xfrm>
            <a:off x="514346" y="3388702"/>
            <a:ext cx="11087100" cy="52322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Softwares Disponíveis</a:t>
            </a:r>
          </a:p>
        </p:txBody>
      </p:sp>
      <p:sp>
        <p:nvSpPr>
          <p:cNvPr id="10" name="CaixaDeTexto 9">
            <a:extLst>
              <a:ext uri="{FF2B5EF4-FFF2-40B4-BE49-F238E27FC236}">
                <a16:creationId xmlns:a16="http://schemas.microsoft.com/office/drawing/2014/main" id="{6C942064-B682-4553-89C6-F3873CFEDB51}"/>
              </a:ext>
            </a:extLst>
          </p:cNvPr>
          <p:cNvSpPr txBox="1"/>
          <p:nvPr/>
        </p:nvSpPr>
        <p:spPr>
          <a:xfrm>
            <a:off x="514347" y="1989691"/>
            <a:ext cx="10270191" cy="1200329"/>
          </a:xfrm>
          <a:prstGeom prst="rect">
            <a:avLst/>
          </a:prstGeom>
          <a:noFill/>
        </p:spPr>
        <p:txBody>
          <a:bodyPr wrap="square" rtlCol="0">
            <a:spAutoFit/>
          </a:bodyPr>
          <a:lstStyle/>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Maior Durabilidade;</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Maior facilidade em vencer vãos livres;</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Redução na seção transversal.</a:t>
            </a:r>
          </a:p>
        </p:txBody>
      </p:sp>
      <p:sp>
        <p:nvSpPr>
          <p:cNvPr id="11" name="CaixaDeTexto 10">
            <a:extLst>
              <a:ext uri="{FF2B5EF4-FFF2-40B4-BE49-F238E27FC236}">
                <a16:creationId xmlns:a16="http://schemas.microsoft.com/office/drawing/2014/main" id="{33C703AB-A17E-406E-963A-92B1A4EF9197}"/>
              </a:ext>
            </a:extLst>
          </p:cNvPr>
          <p:cNvSpPr txBox="1"/>
          <p:nvPr/>
        </p:nvSpPr>
        <p:spPr>
          <a:xfrm>
            <a:off x="514347" y="4104632"/>
            <a:ext cx="10270191" cy="1200329"/>
          </a:xfrm>
          <a:prstGeom prst="rect">
            <a:avLst/>
          </a:prstGeom>
          <a:noFill/>
        </p:spPr>
        <p:txBody>
          <a:bodyPr wrap="square" rtlCol="0">
            <a:spAutoFit/>
          </a:bodyPr>
          <a:lstStyle/>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TQS V-PRO;</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RLF-</a:t>
            </a:r>
            <a:r>
              <a:rPr lang="pt-BR" sz="2400" dirty="0" err="1">
                <a:latin typeface="Times New Roman" panose="02020603050405020304" pitchFamily="18" charset="0"/>
                <a:cs typeface="Times New Roman" panose="02020603050405020304" pitchFamily="18" charset="0"/>
              </a:rPr>
              <a:t>SecPro</a:t>
            </a:r>
            <a:r>
              <a:rPr lang="pt-BR"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Entre outros.</a:t>
            </a:r>
          </a:p>
        </p:txBody>
      </p:sp>
    </p:spTree>
    <p:extLst>
      <p:ext uri="{BB962C8B-B14F-4D97-AF65-F5344CB8AC3E}">
        <p14:creationId xmlns:p14="http://schemas.microsoft.com/office/powerpoint/2010/main" val="2482788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0E038B1-30E9-4395-8595-74C959B57137}"/>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5. CONCLUSÃO</a:t>
            </a:r>
          </a:p>
        </p:txBody>
      </p:sp>
      <p:pic>
        <p:nvPicPr>
          <p:cNvPr id="4" name="Imagem 3">
            <a:extLst>
              <a:ext uri="{FF2B5EF4-FFF2-40B4-BE49-F238E27FC236}">
                <a16:creationId xmlns:a16="http://schemas.microsoft.com/office/drawing/2014/main" id="{BA6C0A82-6106-4701-809A-FCB425435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5" name="CaixaDeTexto 4">
            <a:extLst>
              <a:ext uri="{FF2B5EF4-FFF2-40B4-BE49-F238E27FC236}">
                <a16:creationId xmlns:a16="http://schemas.microsoft.com/office/drawing/2014/main" id="{29A1AF14-21C3-4B8A-A959-BA823E608277}"/>
              </a:ext>
            </a:extLst>
          </p:cNvPr>
          <p:cNvSpPr txBox="1"/>
          <p:nvPr/>
        </p:nvSpPr>
        <p:spPr>
          <a:xfrm>
            <a:off x="552450" y="1582631"/>
            <a:ext cx="11087100" cy="2246769"/>
          </a:xfrm>
          <a:prstGeom prst="rect">
            <a:avLst/>
          </a:prstGeom>
          <a:noFill/>
        </p:spPr>
        <p:txBody>
          <a:bodyPr wrap="square" rtlCol="0">
            <a:spAutoFit/>
          </a:bodyPr>
          <a:lstStyle/>
          <a:p>
            <a:pPr algn="just"/>
            <a:r>
              <a:rPr lang="pt-BR" sz="2800" dirty="0">
                <a:latin typeface="Times New Roman" panose="02020603050405020304" pitchFamily="18" charset="0"/>
                <a:cs typeface="Times New Roman" panose="02020603050405020304" pitchFamily="18" charset="0"/>
              </a:rPr>
              <a:t>Sugestões para futuros trabalhos, propõe-se as seguintes implementações:</a:t>
            </a:r>
          </a:p>
          <a:p>
            <a:pPr marL="342900" indent="-342900" algn="just">
              <a:buFont typeface="Wingdings" panose="05000000000000000000" pitchFamily="2" charset="2"/>
              <a:buChar char="Ø"/>
            </a:pPr>
            <a:r>
              <a:rPr lang="pt-BR" sz="2800" dirty="0">
                <a:latin typeface="Times New Roman" panose="02020603050405020304" pitchFamily="18" charset="0"/>
                <a:cs typeface="Times New Roman" panose="02020603050405020304" pitchFamily="18" charset="0"/>
              </a:rPr>
              <a:t>Cálculo automático das perdas de </a:t>
            </a:r>
            <a:r>
              <a:rPr lang="pt-BR" sz="2800" dirty="0" err="1">
                <a:latin typeface="Times New Roman" panose="02020603050405020304" pitchFamily="18" charset="0"/>
                <a:cs typeface="Times New Roman" panose="02020603050405020304" pitchFamily="18" charset="0"/>
              </a:rPr>
              <a:t>protensão</a:t>
            </a:r>
            <a:r>
              <a:rPr lang="pt-BR" sz="2800" dirty="0">
                <a:latin typeface="Times New Roman" panose="02020603050405020304" pitchFamily="18" charset="0"/>
                <a:cs typeface="Times New Roman" panose="02020603050405020304" pitchFamily="18" charset="0"/>
              </a:rPr>
              <a:t> ao longo da viga</a:t>
            </a:r>
          </a:p>
          <a:p>
            <a:pPr marL="342900" indent="-342900" algn="just">
              <a:buFont typeface="Wingdings" panose="05000000000000000000" pitchFamily="2" charset="2"/>
              <a:buChar char="Ø"/>
            </a:pPr>
            <a:r>
              <a:rPr lang="pt-BR" sz="2800" dirty="0">
                <a:latin typeface="Times New Roman" panose="02020603050405020304" pitchFamily="18" charset="0"/>
                <a:cs typeface="Times New Roman" panose="02020603050405020304" pitchFamily="18" charset="0"/>
              </a:rPr>
              <a:t>Inclusão de outros tipos de carregamentos externos</a:t>
            </a:r>
          </a:p>
          <a:p>
            <a:pPr marL="342900" indent="-342900" algn="just">
              <a:buFont typeface="Wingdings" panose="05000000000000000000" pitchFamily="2" charset="2"/>
              <a:buChar char="Ø"/>
            </a:pPr>
            <a:r>
              <a:rPr lang="pt-BR" sz="2800" dirty="0">
                <a:latin typeface="Times New Roman" panose="02020603050405020304" pitchFamily="18" charset="0"/>
                <a:cs typeface="Times New Roman" panose="02020603050405020304" pitchFamily="18" charset="0"/>
              </a:rPr>
              <a:t>Desenvolvimento de uma interface gráfica</a:t>
            </a:r>
          </a:p>
          <a:p>
            <a:pPr marL="342900" indent="-342900" algn="just">
              <a:buFont typeface="Wingdings" panose="05000000000000000000" pitchFamily="2" charset="2"/>
              <a:buChar char="Ø"/>
            </a:pPr>
            <a:r>
              <a:rPr lang="pt-BR" sz="2800" dirty="0">
                <a:latin typeface="Times New Roman" panose="02020603050405020304" pitchFamily="18" charset="0"/>
                <a:cs typeface="Times New Roman" panose="02020603050405020304" pitchFamily="18" charset="0"/>
              </a:rPr>
              <a:t>Manipulação do traçado do cabo de </a:t>
            </a:r>
            <a:r>
              <a:rPr lang="pt-BR" sz="2800" dirty="0" err="1">
                <a:latin typeface="Times New Roman" panose="02020603050405020304" pitchFamily="18" charset="0"/>
                <a:cs typeface="Times New Roman" panose="02020603050405020304" pitchFamily="18" charset="0"/>
              </a:rPr>
              <a:t>protensão</a:t>
            </a:r>
            <a:r>
              <a:rPr lang="pt-BR" sz="2800" dirty="0">
                <a:latin typeface="Times New Roman" panose="02020603050405020304" pitchFamily="18" charset="0"/>
                <a:cs typeface="Times New Roman" panose="02020603050405020304" pitchFamily="18" charset="0"/>
              </a:rPr>
              <a:t> de forma interativa</a:t>
            </a:r>
          </a:p>
        </p:txBody>
      </p:sp>
      <p:sp>
        <p:nvSpPr>
          <p:cNvPr id="3" name="Retângulo 2">
            <a:extLst>
              <a:ext uri="{FF2B5EF4-FFF2-40B4-BE49-F238E27FC236}">
                <a16:creationId xmlns:a16="http://schemas.microsoft.com/office/drawing/2014/main" id="{7C21A0A3-C606-4A4B-9D45-02A83691B7E4}"/>
              </a:ext>
            </a:extLst>
          </p:cNvPr>
          <p:cNvSpPr/>
          <p:nvPr/>
        </p:nvSpPr>
        <p:spPr>
          <a:xfrm>
            <a:off x="552449" y="4069988"/>
            <a:ext cx="11294409" cy="523220"/>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Repositório Remoto: </a:t>
            </a:r>
            <a:r>
              <a:rPr lang="pt-BR" sz="2800" dirty="0">
                <a:latin typeface="Times New Roman" panose="02020603050405020304" pitchFamily="18" charset="0"/>
                <a:cs typeface="Times New Roman" panose="02020603050405020304" pitchFamily="18" charset="0"/>
                <a:hlinkClick r:id="rId3"/>
              </a:rPr>
              <a:t>https://github.com/JardesonEngCivil/PSContBeam</a:t>
            </a:r>
            <a:endParaRPr lang="pt-B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79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10CDA48-7CAD-4862-92E5-13CB47868C09}"/>
              </a:ext>
            </a:extLst>
          </p:cNvPr>
          <p:cNvSpPr txBox="1"/>
          <p:nvPr/>
        </p:nvSpPr>
        <p:spPr>
          <a:xfrm>
            <a:off x="0" y="355507"/>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REFERÊNCIAS</a:t>
            </a:r>
          </a:p>
        </p:txBody>
      </p:sp>
      <p:sp>
        <p:nvSpPr>
          <p:cNvPr id="3" name="CaixaDeTexto 2">
            <a:extLst>
              <a:ext uri="{FF2B5EF4-FFF2-40B4-BE49-F238E27FC236}">
                <a16:creationId xmlns:a16="http://schemas.microsoft.com/office/drawing/2014/main" id="{75B1050E-153F-432E-A071-DE97E09E6CEA}"/>
              </a:ext>
            </a:extLst>
          </p:cNvPr>
          <p:cNvSpPr txBox="1"/>
          <p:nvPr/>
        </p:nvSpPr>
        <p:spPr>
          <a:xfrm>
            <a:off x="393326" y="940282"/>
            <a:ext cx="11087100" cy="5632311"/>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ASSOCIAÇÃO BRASILEIRA DE NORMAS TÉCNICAS. NBR 6118:</a:t>
            </a:r>
            <a:r>
              <a:rPr lang="pt-BR" sz="2400" b="1" dirty="0">
                <a:latin typeface="Times New Roman" panose="02020603050405020304" pitchFamily="18" charset="0"/>
                <a:cs typeface="Times New Roman" panose="02020603050405020304" pitchFamily="18" charset="0"/>
              </a:rPr>
              <a:t> Projeto de estruturas de concreto – Procedimento</a:t>
            </a:r>
            <a:r>
              <a:rPr lang="pt-BR" sz="2400" dirty="0">
                <a:latin typeface="Times New Roman" panose="02020603050405020304" pitchFamily="18" charset="0"/>
                <a:cs typeface="Times New Roman" panose="02020603050405020304" pitchFamily="18" charset="0"/>
              </a:rPr>
              <a:t>. Rio de Janeiro, 2023.</a:t>
            </a:r>
          </a:p>
          <a:p>
            <a:pPr algn="just"/>
            <a:r>
              <a:rPr lang="pt-BR" sz="2400" dirty="0">
                <a:latin typeface="Times New Roman" panose="02020603050405020304" pitchFamily="18" charset="0"/>
                <a:cs typeface="Times New Roman" panose="02020603050405020304" pitchFamily="18" charset="0"/>
              </a:rPr>
              <a:t>PFEIL, W. </a:t>
            </a:r>
            <a:r>
              <a:rPr lang="pt-BR" sz="2400" b="1" dirty="0">
                <a:latin typeface="Times New Roman" panose="02020603050405020304" pitchFamily="18" charset="0"/>
                <a:cs typeface="Times New Roman" panose="02020603050405020304" pitchFamily="18" charset="0"/>
              </a:rPr>
              <a:t>Concreto protendido</a:t>
            </a:r>
            <a:r>
              <a:rPr lang="pt-BR" sz="2400" dirty="0">
                <a:latin typeface="Times New Roman" panose="02020603050405020304" pitchFamily="18" charset="0"/>
                <a:cs typeface="Times New Roman" panose="02020603050405020304" pitchFamily="18" charset="0"/>
              </a:rPr>
              <a:t>. 2. ed. Rio de Janeiro: Livros Técnicos e Científicos Editora Ltda, 1984.</a:t>
            </a:r>
          </a:p>
          <a:p>
            <a:pPr algn="just"/>
            <a:r>
              <a:rPr lang="pt-BR" sz="2400" dirty="0">
                <a:latin typeface="Times New Roman" panose="02020603050405020304" pitchFamily="18" charset="0"/>
                <a:cs typeface="Times New Roman" panose="02020603050405020304" pitchFamily="18" charset="0"/>
              </a:rPr>
              <a:t>SILVA, T.; SÁNCHEZ FILHO, E. </a:t>
            </a:r>
            <a:r>
              <a:rPr lang="pt-BR" sz="2400" b="1" dirty="0">
                <a:latin typeface="Times New Roman" panose="02020603050405020304" pitchFamily="18" charset="0"/>
                <a:cs typeface="Times New Roman" panose="02020603050405020304" pitchFamily="18" charset="0"/>
              </a:rPr>
              <a:t>Hiperestático de </a:t>
            </a:r>
            <a:r>
              <a:rPr lang="pt-BR" sz="2400" b="1" dirty="0" err="1">
                <a:latin typeface="Times New Roman" panose="02020603050405020304" pitchFamily="18" charset="0"/>
                <a:cs typeface="Times New Roman" panose="02020603050405020304" pitchFamily="18" charset="0"/>
              </a:rPr>
              <a:t>protensão</a:t>
            </a:r>
            <a:r>
              <a:rPr lang="pt-BR" sz="2400" b="1" dirty="0">
                <a:latin typeface="Times New Roman" panose="02020603050405020304" pitchFamily="18" charset="0"/>
                <a:cs typeface="Times New Roman" panose="02020603050405020304" pitchFamily="18" charset="0"/>
              </a:rPr>
              <a:t> em vigas contínuas por meio do método das cargas nodais equivalentes</a:t>
            </a:r>
            <a:r>
              <a:rPr lang="pt-BR" sz="2400" dirty="0">
                <a:latin typeface="Times New Roman" panose="02020603050405020304" pitchFamily="18" charset="0"/>
                <a:cs typeface="Times New Roman" panose="02020603050405020304" pitchFamily="18" charset="0"/>
              </a:rPr>
              <a:t>. Engenharia Estudo e Pesquisa. ABPE, v. 18, p. 31-37, 2018, São Paulo.</a:t>
            </a:r>
          </a:p>
          <a:p>
            <a:pPr algn="just"/>
            <a:r>
              <a:rPr lang="pt-BR" sz="2400" dirty="0">
                <a:latin typeface="Times New Roman" panose="02020603050405020304" pitchFamily="18" charset="0"/>
                <a:cs typeface="Times New Roman" panose="02020603050405020304" pitchFamily="18" charset="0"/>
              </a:rPr>
              <a:t>BOOCH, G.; RUMBAUGH, J.; JACOBSON. </a:t>
            </a:r>
            <a:r>
              <a:rPr lang="pt-BR" sz="2400" b="1" dirty="0">
                <a:latin typeface="Times New Roman" panose="02020603050405020304" pitchFamily="18" charset="0"/>
                <a:cs typeface="Times New Roman" panose="02020603050405020304" pitchFamily="18" charset="0"/>
              </a:rPr>
              <a:t>UML guia do usuário</a:t>
            </a:r>
            <a:r>
              <a:rPr lang="pt-BR" sz="2400" dirty="0">
                <a:latin typeface="Times New Roman" panose="02020603050405020304" pitchFamily="18" charset="0"/>
                <a:cs typeface="Times New Roman" panose="02020603050405020304" pitchFamily="18" charset="0"/>
              </a:rPr>
              <a:t>. 1. Ed. Rio de Janeiro: Elsevier Editora Ltda., 2012.</a:t>
            </a:r>
          </a:p>
          <a:p>
            <a:pPr algn="just"/>
            <a:r>
              <a:rPr lang="pt-BR" sz="2400" dirty="0">
                <a:latin typeface="Times New Roman" panose="02020603050405020304" pitchFamily="18" charset="0"/>
                <a:cs typeface="Times New Roman" panose="02020603050405020304" pitchFamily="18" charset="0"/>
              </a:rPr>
              <a:t>FISH, J.; BELYTSCHKO, T. </a:t>
            </a:r>
            <a:r>
              <a:rPr lang="pt-BR" sz="2400" b="1" dirty="0">
                <a:latin typeface="Times New Roman" panose="02020603050405020304" pitchFamily="18" charset="0"/>
                <a:cs typeface="Times New Roman" panose="02020603050405020304" pitchFamily="18" charset="0"/>
              </a:rPr>
              <a:t>Um primeiro curso em elementos finitos</a:t>
            </a:r>
            <a:r>
              <a:rPr lang="pt-BR" sz="2400" dirty="0">
                <a:latin typeface="Times New Roman" panose="02020603050405020304" pitchFamily="18" charset="0"/>
                <a:cs typeface="Times New Roman" panose="02020603050405020304" pitchFamily="18" charset="0"/>
              </a:rPr>
              <a:t>. 1. ed. Rio de Janeiro: LTC, 2009.</a:t>
            </a:r>
          </a:p>
          <a:p>
            <a:pPr algn="just"/>
            <a:r>
              <a:rPr lang="pt-BR" sz="2400" dirty="0">
                <a:latin typeface="Times New Roman" panose="02020603050405020304" pitchFamily="18" charset="0"/>
                <a:cs typeface="Times New Roman" panose="02020603050405020304" pitchFamily="18" charset="0"/>
              </a:rPr>
              <a:t>CARVALHO, L, T. </a:t>
            </a:r>
            <a:r>
              <a:rPr lang="pt-BR" sz="2400" b="1" dirty="0">
                <a:latin typeface="Times New Roman" panose="02020603050405020304" pitchFamily="18" charset="0"/>
                <a:cs typeface="Times New Roman" panose="02020603050405020304" pitchFamily="18" charset="0"/>
              </a:rPr>
              <a:t>Orientação a Objetos Aprenda seus conceitos e suas aplicabilidades de forma efetiva</a:t>
            </a:r>
            <a:r>
              <a:rPr lang="pt-BR" sz="2400" dirty="0">
                <a:latin typeface="Times New Roman" panose="02020603050405020304" pitchFamily="18" charset="0"/>
                <a:cs typeface="Times New Roman" panose="02020603050405020304" pitchFamily="18" charset="0"/>
              </a:rPr>
              <a:t>. 1. ed. São Paulo: Casa do Código, 2016.</a:t>
            </a:r>
          </a:p>
          <a:p>
            <a:pPr algn="just"/>
            <a:r>
              <a:rPr lang="pt-BR" sz="2400" dirty="0">
                <a:latin typeface="Times New Roman" panose="02020603050405020304" pitchFamily="18" charset="0"/>
                <a:cs typeface="Times New Roman" panose="02020603050405020304" pitchFamily="18" charset="0"/>
              </a:rPr>
              <a:t>FORSGREN, N.; KALLIAMVAKOU, E.; NOLAND, A</a:t>
            </a:r>
            <a:r>
              <a:rPr lang="pt-BR" sz="2400" b="1" dirty="0">
                <a:latin typeface="Times New Roman" panose="02020603050405020304" pitchFamily="18" charset="0"/>
                <a:cs typeface="Times New Roman" panose="02020603050405020304" pitchFamily="18" charset="0"/>
              </a:rPr>
              <a:t>. </a:t>
            </a:r>
            <a:r>
              <a:rPr lang="pt-BR" sz="2400" b="1" dirty="0" err="1">
                <a:latin typeface="Times New Roman" panose="02020603050405020304" pitchFamily="18" charset="0"/>
                <a:cs typeface="Times New Roman" panose="02020603050405020304" pitchFamily="18" charset="0"/>
              </a:rPr>
              <a:t>Octaverse</a:t>
            </a:r>
            <a:r>
              <a:rPr lang="pt-BR" sz="2400" dirty="0">
                <a:latin typeface="Times New Roman" panose="02020603050405020304" pitchFamily="18" charset="0"/>
                <a:cs typeface="Times New Roman" panose="02020603050405020304" pitchFamily="18" charset="0"/>
              </a:rPr>
              <a:t> In: </a:t>
            </a:r>
            <a:r>
              <a:rPr lang="pt-BR" sz="2400" b="1" dirty="0" err="1">
                <a:latin typeface="Times New Roman" panose="02020603050405020304" pitchFamily="18" charset="0"/>
                <a:cs typeface="Times New Roman" panose="02020603050405020304" pitchFamily="18" charset="0"/>
              </a:rPr>
              <a:t>Github</a:t>
            </a:r>
            <a:r>
              <a:rPr lang="pt-BR" sz="2400" dirty="0">
                <a:latin typeface="Times New Roman" panose="02020603050405020304" pitchFamily="18" charset="0"/>
                <a:cs typeface="Times New Roman" panose="02020603050405020304" pitchFamily="18" charset="0"/>
              </a:rPr>
              <a:t>.</a:t>
            </a:r>
            <a:r>
              <a:rPr lang="pt-BR" sz="2400" b="1"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Disponível em: </a:t>
            </a:r>
            <a:r>
              <a:rPr lang="pt-BR" sz="2400" u="sng" dirty="0">
                <a:latin typeface="Times New Roman" panose="02020603050405020304" pitchFamily="18" charset="0"/>
                <a:cs typeface="Times New Roman" panose="02020603050405020304" pitchFamily="18" charset="0"/>
                <a:hlinkClick r:id="rId2"/>
              </a:rPr>
              <a:t>https://octoverse.github.com/2021</a:t>
            </a:r>
            <a:r>
              <a:rPr lang="pt-BR" sz="2400" dirty="0">
                <a:latin typeface="Times New Roman" panose="02020603050405020304" pitchFamily="18" charset="0"/>
                <a:cs typeface="Times New Roman" panose="02020603050405020304" pitchFamily="18" charset="0"/>
              </a:rPr>
              <a:t>. Acesso em: 15/12/2023.</a:t>
            </a:r>
          </a:p>
        </p:txBody>
      </p:sp>
      <p:pic>
        <p:nvPicPr>
          <p:cNvPr id="4" name="Imagem 3">
            <a:extLst>
              <a:ext uri="{FF2B5EF4-FFF2-40B4-BE49-F238E27FC236}">
                <a16:creationId xmlns:a16="http://schemas.microsoft.com/office/drawing/2014/main" id="{21446F99-8896-44B7-A1EA-8E80AB727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Tree>
    <p:extLst>
      <p:ext uri="{BB962C8B-B14F-4D97-AF65-F5344CB8AC3E}">
        <p14:creationId xmlns:p14="http://schemas.microsoft.com/office/powerpoint/2010/main" val="1666267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10CDA48-7CAD-4862-92E5-13CB47868C09}"/>
              </a:ext>
            </a:extLst>
          </p:cNvPr>
          <p:cNvSpPr txBox="1"/>
          <p:nvPr/>
        </p:nvSpPr>
        <p:spPr>
          <a:xfrm>
            <a:off x="0" y="355508"/>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REFERÊNCIAS</a:t>
            </a:r>
          </a:p>
        </p:txBody>
      </p:sp>
      <p:sp>
        <p:nvSpPr>
          <p:cNvPr id="3" name="CaixaDeTexto 2">
            <a:extLst>
              <a:ext uri="{FF2B5EF4-FFF2-40B4-BE49-F238E27FC236}">
                <a16:creationId xmlns:a16="http://schemas.microsoft.com/office/drawing/2014/main" id="{75B1050E-153F-432E-A071-DE97E09E6CEA}"/>
              </a:ext>
            </a:extLst>
          </p:cNvPr>
          <p:cNvSpPr txBox="1"/>
          <p:nvPr/>
        </p:nvSpPr>
        <p:spPr>
          <a:xfrm>
            <a:off x="552450" y="1375803"/>
            <a:ext cx="11087100" cy="3046988"/>
          </a:xfrm>
          <a:prstGeom prst="rect">
            <a:avLst/>
          </a:prstGeom>
          <a:noFill/>
        </p:spPr>
        <p:txBody>
          <a:bodyPr wrap="square" rtlCol="0">
            <a:spAutoFit/>
          </a:bodyPr>
          <a:lstStyle/>
          <a:p>
            <a:r>
              <a:rPr lang="pt-BR" sz="2400" dirty="0">
                <a:latin typeface="Times New Roman" panose="02020603050405020304" pitchFamily="18" charset="0"/>
                <a:cs typeface="Times New Roman" panose="02020603050405020304" pitchFamily="18" charset="0"/>
              </a:rPr>
              <a:t>VINK, R. </a:t>
            </a:r>
            <a:r>
              <a:rPr lang="pt-BR" sz="2400" b="1" dirty="0" err="1">
                <a:latin typeface="Times New Roman" panose="02020603050405020304" pitchFamily="18" charset="0"/>
                <a:cs typeface="Times New Roman" panose="02020603050405020304" pitchFamily="18" charset="0"/>
              </a:rPr>
              <a:t>anaStruct</a:t>
            </a:r>
            <a:r>
              <a:rPr lang="pt-BR" sz="2400" b="1" dirty="0">
                <a:latin typeface="Times New Roman" panose="02020603050405020304" pitchFamily="18" charset="0"/>
                <a:cs typeface="Times New Roman" panose="02020603050405020304" pitchFamily="18" charset="0"/>
              </a:rPr>
              <a:t> - </a:t>
            </a:r>
            <a:r>
              <a:rPr lang="pt-BR" sz="2400" dirty="0">
                <a:latin typeface="Times New Roman" panose="02020603050405020304" pitchFamily="18" charset="0"/>
                <a:cs typeface="Times New Roman" panose="02020603050405020304" pitchFamily="18" charset="0"/>
              </a:rPr>
              <a:t>Release 1.0. Disponível em: </a:t>
            </a:r>
            <a:r>
              <a:rPr lang="pt-BR" sz="2400" u="sng" dirty="0">
                <a:latin typeface="Times New Roman" panose="02020603050405020304" pitchFamily="18" charset="0"/>
                <a:cs typeface="Times New Roman" panose="02020603050405020304" pitchFamily="18" charset="0"/>
                <a:hlinkClick r:id="rId2"/>
              </a:rPr>
              <a:t>https://anastruct.readthedocs.io</a:t>
            </a:r>
            <a:r>
              <a:rPr lang="pt-BR" sz="2400" dirty="0">
                <a:latin typeface="Times New Roman" panose="02020603050405020304" pitchFamily="18" charset="0"/>
                <a:cs typeface="Times New Roman" panose="02020603050405020304" pitchFamily="18" charset="0"/>
              </a:rPr>
              <a:t>. Acesso em: 06/01/2024.</a:t>
            </a:r>
          </a:p>
          <a:p>
            <a:r>
              <a:rPr lang="pt-BR" sz="2400" dirty="0">
                <a:latin typeface="Times New Roman" panose="02020603050405020304" pitchFamily="18" charset="0"/>
                <a:cs typeface="Times New Roman" panose="02020603050405020304" pitchFamily="18" charset="0"/>
              </a:rPr>
              <a:t>DALE, D.; DROETTBOOM, M.; FIRING, E.; HUNTER, E. </a:t>
            </a:r>
            <a:r>
              <a:rPr lang="pt-BR" sz="2400" b="1" dirty="0" err="1">
                <a:latin typeface="Times New Roman" panose="02020603050405020304" pitchFamily="18" charset="0"/>
                <a:cs typeface="Times New Roman" panose="02020603050405020304" pitchFamily="18" charset="0"/>
              </a:rPr>
              <a:t>Matplotlib</a:t>
            </a:r>
            <a:r>
              <a:rPr lang="pt-BR" sz="2400" b="1" dirty="0">
                <a:latin typeface="Times New Roman" panose="02020603050405020304" pitchFamily="18" charset="0"/>
                <a:cs typeface="Times New Roman" panose="02020603050405020304" pitchFamily="18" charset="0"/>
              </a:rPr>
              <a:t> - </a:t>
            </a:r>
            <a:r>
              <a:rPr lang="pt-BR" sz="2400" dirty="0">
                <a:latin typeface="Times New Roman" panose="02020603050405020304" pitchFamily="18" charset="0"/>
                <a:cs typeface="Times New Roman" panose="02020603050405020304" pitchFamily="18" charset="0"/>
              </a:rPr>
              <a:t>Release 3.9. Disponível em: https://matplotlib.org. Acesso em 08/01/2024. </a:t>
            </a:r>
          </a:p>
          <a:p>
            <a:r>
              <a:rPr lang="pt-BR" sz="2400" dirty="0">
                <a:latin typeface="Times New Roman" panose="02020603050405020304" pitchFamily="18" charset="0"/>
                <a:cs typeface="Times New Roman" panose="02020603050405020304" pitchFamily="18" charset="0"/>
              </a:rPr>
              <a:t>RLF-</a:t>
            </a:r>
            <a:r>
              <a:rPr lang="pt-BR" sz="2400" dirty="0" err="1">
                <a:latin typeface="Times New Roman" panose="02020603050405020304" pitchFamily="18" charset="0"/>
                <a:cs typeface="Times New Roman" panose="02020603050405020304" pitchFamily="18" charset="0"/>
              </a:rPr>
              <a:t>SecPro</a:t>
            </a:r>
            <a:r>
              <a:rPr lang="pt-BR" sz="2400" dirty="0">
                <a:latin typeface="Times New Roman" panose="02020603050405020304" pitchFamily="18" charset="0"/>
                <a:cs typeface="Times New Roman" panose="02020603050405020304" pitchFamily="18" charset="0"/>
              </a:rPr>
              <a:t>. In: </a:t>
            </a:r>
            <a:r>
              <a:rPr lang="pt-BR" sz="2400" b="1" dirty="0">
                <a:latin typeface="Times New Roman" panose="02020603050405020304" pitchFamily="18" charset="0"/>
                <a:cs typeface="Times New Roman" panose="02020603050405020304" pitchFamily="18" charset="0"/>
              </a:rPr>
              <a:t>RLF Engenhara de Estruturas</a:t>
            </a:r>
            <a:r>
              <a:rPr lang="pt-BR" sz="2400" dirty="0">
                <a:latin typeface="Times New Roman" panose="02020603050405020304" pitchFamily="18" charset="0"/>
                <a:cs typeface="Times New Roman" panose="02020603050405020304" pitchFamily="18" charset="0"/>
              </a:rPr>
              <a:t>. Versão 4.0: Eng. </a:t>
            </a:r>
            <a:r>
              <a:rPr lang="pt-BR" sz="2400" dirty="0" err="1">
                <a:latin typeface="Times New Roman" panose="02020603050405020304" pitchFamily="18" charset="0"/>
                <a:cs typeface="Times New Roman" panose="02020603050405020304" pitchFamily="18" charset="0"/>
              </a:rPr>
              <a:t>M.Sc</a:t>
            </a:r>
            <a:r>
              <a:rPr lang="pt-BR" sz="2400" dirty="0">
                <a:latin typeface="Times New Roman" panose="02020603050405020304" pitchFamily="18" charset="0"/>
                <a:cs typeface="Times New Roman" panose="02020603050405020304" pitchFamily="18" charset="0"/>
              </a:rPr>
              <a:t>. Reginaldo Lopes Ferreira, 2024. Disponível em: https://www.rlf.com.br. Acesso em: 12/04/2024. </a:t>
            </a:r>
          </a:p>
          <a:p>
            <a:r>
              <a:rPr lang="pt-BR" sz="2400" dirty="0">
                <a:latin typeface="Times New Roman" panose="02020603050405020304" pitchFamily="18" charset="0"/>
                <a:cs typeface="Times New Roman" panose="02020603050405020304" pitchFamily="18" charset="0"/>
              </a:rPr>
              <a:t>V-PRO. In: </a:t>
            </a:r>
            <a:r>
              <a:rPr lang="pt-BR" sz="2400" b="1" dirty="0">
                <a:latin typeface="Times New Roman" panose="02020603050405020304" pitchFamily="18" charset="0"/>
                <a:cs typeface="Times New Roman" panose="02020603050405020304" pitchFamily="18" charset="0"/>
              </a:rPr>
              <a:t>TQS</a:t>
            </a:r>
            <a:r>
              <a:rPr lang="pt-BR" sz="2400" dirty="0">
                <a:latin typeface="Times New Roman" panose="02020603050405020304" pitchFamily="18" charset="0"/>
                <a:cs typeface="Times New Roman" panose="02020603050405020304" pitchFamily="18" charset="0"/>
              </a:rPr>
              <a:t>. Versão 21. Disponível em: https://www.tqs.com.br. Acesso em: 13/04/2024 </a:t>
            </a:r>
            <a:endParaRPr lang="pt-BR" sz="2800"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21446F99-8896-44B7-A1EA-8E80AB727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Tree>
    <p:extLst>
      <p:ext uri="{BB962C8B-B14F-4D97-AF65-F5344CB8AC3E}">
        <p14:creationId xmlns:p14="http://schemas.microsoft.com/office/powerpoint/2010/main" val="1149618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10CDA48-7CAD-4862-92E5-13CB47868C09}"/>
              </a:ext>
            </a:extLst>
          </p:cNvPr>
          <p:cNvSpPr txBox="1"/>
          <p:nvPr/>
        </p:nvSpPr>
        <p:spPr>
          <a:xfrm>
            <a:off x="0" y="2828835"/>
            <a:ext cx="12192000" cy="1200329"/>
          </a:xfrm>
          <a:prstGeom prst="rect">
            <a:avLst/>
          </a:prstGeom>
          <a:solidFill>
            <a:schemeClr val="bg1">
              <a:lumMod val="75000"/>
            </a:schemeClr>
          </a:solidFill>
        </p:spPr>
        <p:txBody>
          <a:bodyPr wrap="square" rtlCol="0">
            <a:spAutoFit/>
          </a:bodyPr>
          <a:lstStyle/>
          <a:p>
            <a:pPr algn="ctr"/>
            <a:r>
              <a:rPr lang="pt-BR" sz="7200" b="1" dirty="0">
                <a:latin typeface="Times New Roman" panose="02020603050405020304" pitchFamily="18" charset="0"/>
                <a:cs typeface="Times New Roman" panose="02020603050405020304" pitchFamily="18" charset="0"/>
              </a:rPr>
              <a:t>OBRIGADO</a:t>
            </a:r>
            <a:endParaRPr lang="pt-BR" sz="9600" b="1"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FC6A1838-C338-4EF6-BDBA-692A59EE3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Tree>
    <p:extLst>
      <p:ext uri="{BB962C8B-B14F-4D97-AF65-F5344CB8AC3E}">
        <p14:creationId xmlns:p14="http://schemas.microsoft.com/office/powerpoint/2010/main" val="256545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29A5C3C-9A51-4E72-A55C-A553F5D0AC54}"/>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1. INTRODUÇÃO</a:t>
            </a:r>
          </a:p>
        </p:txBody>
      </p:sp>
      <p:sp>
        <p:nvSpPr>
          <p:cNvPr id="3" name="CaixaDeTexto 2">
            <a:extLst>
              <a:ext uri="{FF2B5EF4-FFF2-40B4-BE49-F238E27FC236}">
                <a16:creationId xmlns:a16="http://schemas.microsoft.com/office/drawing/2014/main" id="{3156E17F-6B1B-4DDD-BD20-8BEAD4840D61}"/>
              </a:ext>
            </a:extLst>
          </p:cNvPr>
          <p:cNvSpPr txBox="1"/>
          <p:nvPr/>
        </p:nvSpPr>
        <p:spPr>
          <a:xfrm>
            <a:off x="514350" y="1363702"/>
            <a:ext cx="11087100" cy="584775"/>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Objetivo</a:t>
            </a:r>
            <a:r>
              <a:rPr lang="pt-BR" sz="3200" b="1" dirty="0">
                <a:latin typeface="Times New Roman" panose="02020603050405020304" pitchFamily="18" charset="0"/>
                <a:cs typeface="Times New Roman" panose="02020603050405020304" pitchFamily="18" charset="0"/>
              </a:rPr>
              <a:t> </a:t>
            </a:r>
          </a:p>
        </p:txBody>
      </p:sp>
      <p:pic>
        <p:nvPicPr>
          <p:cNvPr id="5" name="Imagem 4">
            <a:extLst>
              <a:ext uri="{FF2B5EF4-FFF2-40B4-BE49-F238E27FC236}">
                <a16:creationId xmlns:a16="http://schemas.microsoft.com/office/drawing/2014/main" id="{E05DB24D-2BE5-49ED-A155-BDF580F64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6" name="CaixaDeTexto 5">
            <a:extLst>
              <a:ext uri="{FF2B5EF4-FFF2-40B4-BE49-F238E27FC236}">
                <a16:creationId xmlns:a16="http://schemas.microsoft.com/office/drawing/2014/main" id="{E5354D4C-93DF-44F8-A835-2CFB318F38DE}"/>
              </a:ext>
            </a:extLst>
          </p:cNvPr>
          <p:cNvSpPr txBox="1"/>
          <p:nvPr/>
        </p:nvSpPr>
        <p:spPr>
          <a:xfrm>
            <a:off x="839321" y="2121617"/>
            <a:ext cx="10762129" cy="2308324"/>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	Desenvolver uma ferramenta computacional utilizando a linguagem de programação Python e o paradigma de programação orientada a objeto (POO) denominada </a:t>
            </a:r>
            <a:r>
              <a:rPr lang="pt-BR" sz="2400" dirty="0" err="1">
                <a:latin typeface="Times New Roman" panose="02020603050405020304" pitchFamily="18" charset="0"/>
                <a:cs typeface="Times New Roman" panose="02020603050405020304" pitchFamily="18" charset="0"/>
              </a:rPr>
              <a:t>PSContBeam</a:t>
            </a:r>
            <a:r>
              <a:rPr lang="pt-BR" sz="2400" dirty="0">
                <a:latin typeface="Times New Roman" panose="02020603050405020304" pitchFamily="18" charset="0"/>
                <a:cs typeface="Times New Roman" panose="02020603050405020304" pitchFamily="18" charset="0"/>
              </a:rPr>
              <a:t> (</a:t>
            </a:r>
            <a:r>
              <a:rPr lang="pt-BR" sz="2400" i="1" dirty="0" err="1">
                <a:latin typeface="Times New Roman" panose="02020603050405020304" pitchFamily="18" charset="0"/>
                <a:cs typeface="Times New Roman" panose="02020603050405020304" pitchFamily="18" charset="0"/>
              </a:rPr>
              <a:t>Prestressed</a:t>
            </a:r>
            <a:r>
              <a:rPr lang="pt-BR" sz="2400" i="1" dirty="0">
                <a:latin typeface="Times New Roman" panose="02020603050405020304" pitchFamily="18" charset="0"/>
                <a:cs typeface="Times New Roman" panose="02020603050405020304" pitchFamily="18" charset="0"/>
              </a:rPr>
              <a:t> </a:t>
            </a:r>
            <a:r>
              <a:rPr lang="pt-BR" sz="2400" i="1" dirty="0" err="1">
                <a:latin typeface="Times New Roman" panose="02020603050405020304" pitchFamily="18" charset="0"/>
                <a:cs typeface="Times New Roman" panose="02020603050405020304" pitchFamily="18" charset="0"/>
              </a:rPr>
              <a:t>Continuous</a:t>
            </a:r>
            <a:r>
              <a:rPr lang="pt-BR" sz="2400" i="1" dirty="0">
                <a:latin typeface="Times New Roman" panose="02020603050405020304" pitchFamily="18" charset="0"/>
                <a:cs typeface="Times New Roman" panose="02020603050405020304" pitchFamily="18" charset="0"/>
              </a:rPr>
              <a:t> </a:t>
            </a:r>
            <a:r>
              <a:rPr lang="pt-BR" sz="2400" i="1" dirty="0" err="1">
                <a:latin typeface="Times New Roman" panose="02020603050405020304" pitchFamily="18" charset="0"/>
                <a:cs typeface="Times New Roman" panose="02020603050405020304" pitchFamily="18" charset="0"/>
              </a:rPr>
              <a:t>Beam</a:t>
            </a:r>
            <a:r>
              <a:rPr lang="pt-BR" sz="2400" i="1" dirty="0">
                <a:latin typeface="Times New Roman" panose="02020603050405020304" pitchFamily="18" charset="0"/>
                <a:cs typeface="Times New Roman" panose="02020603050405020304" pitchFamily="18" charset="0"/>
              </a:rPr>
              <a:t>)</a:t>
            </a:r>
            <a:r>
              <a:rPr lang="pt-BR" sz="2400" dirty="0">
                <a:latin typeface="Times New Roman" panose="02020603050405020304" pitchFamily="18" charset="0"/>
                <a:cs typeface="Times New Roman" panose="02020603050405020304" pitchFamily="18" charset="0"/>
              </a:rPr>
              <a:t>, capaz de efetuar verificações nos estados limites ELS-F, ELS-D e ELU-ATO em vigas contínuas protendidas nível 2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limitada), seguindo as diretrizes de projeto presentes na NBR 6118:2023 para fins não lucrativos. </a:t>
            </a:r>
          </a:p>
        </p:txBody>
      </p:sp>
    </p:spTree>
    <p:extLst>
      <p:ext uri="{BB962C8B-B14F-4D97-AF65-F5344CB8AC3E}">
        <p14:creationId xmlns:p14="http://schemas.microsoft.com/office/powerpoint/2010/main" val="373886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6D6A521-207E-47DA-BB47-46C0CB6ABCD6}"/>
              </a:ext>
            </a:extLst>
          </p:cNvPr>
          <p:cNvSpPr txBox="1"/>
          <p:nvPr/>
        </p:nvSpPr>
        <p:spPr>
          <a:xfrm>
            <a:off x="0" y="557213"/>
            <a:ext cx="12192000" cy="646331"/>
          </a:xfrm>
          <a:prstGeom prst="rect">
            <a:avLst/>
          </a:prstGeom>
          <a:solidFill>
            <a:schemeClr val="bg1">
              <a:lumMod val="85000"/>
            </a:schemeClr>
          </a:solidFill>
        </p:spPr>
        <p:txBody>
          <a:bodyPr wrap="square" rtlCol="0">
            <a:spAutoFit/>
          </a:bodyPr>
          <a:lstStyle/>
          <a:p>
            <a:pPr algn="ctr"/>
            <a:r>
              <a:rPr lang="pt-BR" sz="3600" b="1" dirty="0">
                <a:latin typeface="Times New Roman" panose="02020603050405020304" pitchFamily="18" charset="0"/>
                <a:cs typeface="Times New Roman" panose="02020603050405020304" pitchFamily="18" charset="0"/>
              </a:rPr>
              <a:t>2. REVISÃO DA LITERATURA</a:t>
            </a:r>
          </a:p>
        </p:txBody>
      </p:sp>
      <p:sp>
        <p:nvSpPr>
          <p:cNvPr id="3" name="CaixaDeTexto 2">
            <a:extLst>
              <a:ext uri="{FF2B5EF4-FFF2-40B4-BE49-F238E27FC236}">
                <a16:creationId xmlns:a16="http://schemas.microsoft.com/office/drawing/2014/main" id="{5C03559B-06E4-43D3-9DE4-51322C255F73}"/>
              </a:ext>
            </a:extLst>
          </p:cNvPr>
          <p:cNvSpPr txBox="1"/>
          <p:nvPr/>
        </p:nvSpPr>
        <p:spPr>
          <a:xfrm>
            <a:off x="222997" y="1337231"/>
            <a:ext cx="6513979" cy="954107"/>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Momento Hiperestático de </a:t>
            </a:r>
            <a:r>
              <a:rPr lang="pt-BR" sz="2800" b="1" dirty="0" err="1">
                <a:latin typeface="Times New Roman" panose="02020603050405020304" pitchFamily="18" charset="0"/>
                <a:cs typeface="Times New Roman" panose="02020603050405020304" pitchFamily="18" charset="0"/>
              </a:rPr>
              <a:t>protensão</a:t>
            </a:r>
            <a:endParaRPr lang="pt-BR" sz="2800" b="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D0612F90-E951-4C32-9E3C-1AA9D9075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pic>
        <p:nvPicPr>
          <p:cNvPr id="6" name="Imagem 5">
            <a:extLst>
              <a:ext uri="{FF2B5EF4-FFF2-40B4-BE49-F238E27FC236}">
                <a16:creationId xmlns:a16="http://schemas.microsoft.com/office/drawing/2014/main" id="{61D030F3-5432-489D-8671-02010956B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97" y="4466503"/>
            <a:ext cx="5873003" cy="1625611"/>
          </a:xfrm>
          <a:prstGeom prst="rect">
            <a:avLst/>
          </a:prstGeom>
        </p:spPr>
      </p:pic>
      <p:pic>
        <p:nvPicPr>
          <p:cNvPr id="10" name="Imagem 9">
            <a:extLst>
              <a:ext uri="{FF2B5EF4-FFF2-40B4-BE49-F238E27FC236}">
                <a16:creationId xmlns:a16="http://schemas.microsoft.com/office/drawing/2014/main" id="{41321506-FC63-4B43-8603-512F0FF46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997" y="1271190"/>
            <a:ext cx="5873003" cy="2310807"/>
          </a:xfrm>
          <a:prstGeom prst="rect">
            <a:avLst/>
          </a:prstGeom>
        </p:spPr>
      </p:pic>
      <p:pic>
        <p:nvPicPr>
          <p:cNvPr id="12" name="Imagem 11">
            <a:extLst>
              <a:ext uri="{FF2B5EF4-FFF2-40B4-BE49-F238E27FC236}">
                <a16:creationId xmlns:a16="http://schemas.microsoft.com/office/drawing/2014/main" id="{9143F0EC-69B3-4993-9B9E-9E0E162C8F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4868" y="4012993"/>
            <a:ext cx="5543550" cy="2098540"/>
          </a:xfrm>
          <a:prstGeom prst="rect">
            <a:avLst/>
          </a:prstGeom>
        </p:spPr>
      </p:pic>
      <p:sp>
        <p:nvSpPr>
          <p:cNvPr id="14" name="CaixaDeTexto 13">
            <a:extLst>
              <a:ext uri="{FF2B5EF4-FFF2-40B4-BE49-F238E27FC236}">
                <a16:creationId xmlns:a16="http://schemas.microsoft.com/office/drawing/2014/main" id="{1EC39608-A825-418D-8440-8C7243860013}"/>
              </a:ext>
            </a:extLst>
          </p:cNvPr>
          <p:cNvSpPr txBox="1"/>
          <p:nvPr/>
        </p:nvSpPr>
        <p:spPr>
          <a:xfrm>
            <a:off x="476250" y="2037849"/>
            <a:ext cx="5619750" cy="2677656"/>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	Nas estruturas hiperestáticas, a continuidade da estrutura se opõe à livre deformação de cada tramo, sob o efeito das solicitações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dando origem a momentos fletores denominados momentos hiperestáticos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(PFEIL, 1984).	</a:t>
            </a:r>
          </a:p>
        </p:txBody>
      </p:sp>
      <p:sp>
        <p:nvSpPr>
          <p:cNvPr id="15" name="CaixaDeTexto 14">
            <a:extLst>
              <a:ext uri="{FF2B5EF4-FFF2-40B4-BE49-F238E27FC236}">
                <a16:creationId xmlns:a16="http://schemas.microsoft.com/office/drawing/2014/main" id="{F0D54802-6274-4F9C-A637-0EC0F9D2D4FF}"/>
              </a:ext>
            </a:extLst>
          </p:cNvPr>
          <p:cNvSpPr txBox="1"/>
          <p:nvPr/>
        </p:nvSpPr>
        <p:spPr>
          <a:xfrm>
            <a:off x="1048870" y="6300787"/>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
        <p:nvSpPr>
          <p:cNvPr id="16" name="CaixaDeTexto 15">
            <a:extLst>
              <a:ext uri="{FF2B5EF4-FFF2-40B4-BE49-F238E27FC236}">
                <a16:creationId xmlns:a16="http://schemas.microsoft.com/office/drawing/2014/main" id="{73D0B1E4-8BA7-4DBE-B474-783C2FC1B82B}"/>
              </a:ext>
            </a:extLst>
          </p:cNvPr>
          <p:cNvSpPr txBox="1"/>
          <p:nvPr/>
        </p:nvSpPr>
        <p:spPr>
          <a:xfrm>
            <a:off x="7081913" y="3528275"/>
            <a:ext cx="3495523" cy="400110"/>
          </a:xfrm>
          <a:prstGeom prst="rect">
            <a:avLst/>
          </a:prstGeom>
          <a:noFill/>
        </p:spPr>
        <p:txBody>
          <a:bodyPr wrap="square" rtlCol="0">
            <a:spAutoFit/>
          </a:bodyPr>
          <a:lstStyle/>
          <a:p>
            <a:pPr algn="ctr"/>
            <a:r>
              <a:rPr lang="pt-BR" sz="2000" dirty="0">
                <a:latin typeface="Times New Roman" panose="02020603050405020304" pitchFamily="18" charset="0"/>
                <a:cs typeface="Times New Roman" panose="02020603050405020304" pitchFamily="18" charset="0"/>
              </a:rPr>
              <a:t>Fonte: Autor (</a:t>
            </a:r>
            <a:r>
              <a:rPr lang="pt-BR" dirty="0">
                <a:latin typeface="Times New Roman" panose="02020603050405020304" pitchFamily="18" charset="0"/>
                <a:cs typeface="Times New Roman" panose="02020603050405020304" pitchFamily="18" charset="0"/>
              </a:rPr>
              <a:t>2024</a:t>
            </a:r>
            <a:r>
              <a:rPr lang="pt-BR" sz="2000" dirty="0">
                <a:latin typeface="Times New Roman" panose="02020603050405020304" pitchFamily="18" charset="0"/>
                <a:cs typeface="Times New Roman" panose="02020603050405020304" pitchFamily="18" charset="0"/>
              </a:rPr>
              <a:t>).</a:t>
            </a:r>
          </a:p>
        </p:txBody>
      </p:sp>
      <p:sp>
        <p:nvSpPr>
          <p:cNvPr id="17" name="CaixaDeTexto 16">
            <a:extLst>
              <a:ext uri="{FF2B5EF4-FFF2-40B4-BE49-F238E27FC236}">
                <a16:creationId xmlns:a16="http://schemas.microsoft.com/office/drawing/2014/main" id="{CADFDE84-5254-4C5C-8FE6-36D94F045919}"/>
              </a:ext>
            </a:extLst>
          </p:cNvPr>
          <p:cNvSpPr txBox="1"/>
          <p:nvPr/>
        </p:nvSpPr>
        <p:spPr>
          <a:xfrm>
            <a:off x="7081913" y="6196142"/>
            <a:ext cx="3495523" cy="400110"/>
          </a:xfrm>
          <a:prstGeom prst="rect">
            <a:avLst/>
          </a:prstGeom>
          <a:noFill/>
        </p:spPr>
        <p:txBody>
          <a:bodyPr wrap="square" rtlCol="0">
            <a:spAutoFit/>
          </a:bodyPr>
          <a:lstStyle/>
          <a:p>
            <a:pPr algn="ctr"/>
            <a:r>
              <a:rPr lang="pt-BR" sz="2000" dirty="0">
                <a:latin typeface="Times New Roman" panose="02020603050405020304" pitchFamily="18" charset="0"/>
                <a:cs typeface="Times New Roman" panose="02020603050405020304" pitchFamily="18" charset="0"/>
              </a:rPr>
              <a:t>Fonte: Autor (</a:t>
            </a:r>
            <a:r>
              <a:rPr lang="pt-BR" dirty="0">
                <a:latin typeface="Times New Roman" panose="02020603050405020304" pitchFamily="18" charset="0"/>
                <a:cs typeface="Times New Roman" panose="02020603050405020304" pitchFamily="18" charset="0"/>
              </a:rPr>
              <a:t>2024</a:t>
            </a:r>
            <a:r>
              <a:rPr lang="pt-BR"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98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0DE7EDB-4328-4584-86EE-4E8C30F0FADB}"/>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2. REVISÃO DA LITERATURA</a:t>
            </a:r>
          </a:p>
        </p:txBody>
      </p:sp>
      <p:sp>
        <p:nvSpPr>
          <p:cNvPr id="3" name="CaixaDeTexto 2">
            <a:extLst>
              <a:ext uri="{FF2B5EF4-FFF2-40B4-BE49-F238E27FC236}">
                <a16:creationId xmlns:a16="http://schemas.microsoft.com/office/drawing/2014/main" id="{20CB39F1-06DA-4C0C-9932-3EDEBDA67FCD}"/>
              </a:ext>
            </a:extLst>
          </p:cNvPr>
          <p:cNvSpPr txBox="1"/>
          <p:nvPr/>
        </p:nvSpPr>
        <p:spPr>
          <a:xfrm>
            <a:off x="552450" y="1324510"/>
            <a:ext cx="11087100" cy="584775"/>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Efeitos Hiperestáticos</a:t>
            </a:r>
            <a:r>
              <a:rPr lang="pt-BR" sz="32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A84EA6B5-BFCF-4BF4-9B5E-99BFE55F7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pic>
        <p:nvPicPr>
          <p:cNvPr id="5" name="Imagem 4">
            <a:extLst>
              <a:ext uri="{FF2B5EF4-FFF2-40B4-BE49-F238E27FC236}">
                <a16:creationId xmlns:a16="http://schemas.microsoft.com/office/drawing/2014/main" id="{3909E382-CDF7-4E43-ACA4-618546A09520}"/>
              </a:ext>
            </a:extLst>
          </p:cNvPr>
          <p:cNvPicPr/>
          <p:nvPr/>
        </p:nvPicPr>
        <p:blipFill>
          <a:blip r:embed="rId3">
            <a:extLst>
              <a:ext uri="{28A0092B-C50C-407E-A947-70E740481C1C}">
                <a14:useLocalDpi xmlns:a14="http://schemas.microsoft.com/office/drawing/2010/main" val="0"/>
              </a:ext>
            </a:extLst>
          </a:blip>
          <a:stretch>
            <a:fillRect/>
          </a:stretch>
        </p:blipFill>
        <p:spPr>
          <a:xfrm>
            <a:off x="1156446" y="1912324"/>
            <a:ext cx="6669741" cy="3799582"/>
          </a:xfrm>
          <a:prstGeom prst="rect">
            <a:avLst/>
          </a:prstGeom>
        </p:spPr>
      </p:pic>
      <p:sp>
        <p:nvSpPr>
          <p:cNvPr id="6" name="CaixaDeTexto 5">
            <a:extLst>
              <a:ext uri="{FF2B5EF4-FFF2-40B4-BE49-F238E27FC236}">
                <a16:creationId xmlns:a16="http://schemas.microsoft.com/office/drawing/2014/main" id="{499D4B84-C551-424B-98C9-DA79EEC6C478}"/>
              </a:ext>
            </a:extLst>
          </p:cNvPr>
          <p:cNvSpPr txBox="1"/>
          <p:nvPr/>
        </p:nvSpPr>
        <p:spPr>
          <a:xfrm>
            <a:off x="2093409" y="6027549"/>
            <a:ext cx="6530487"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:Adaptado de RLF-</a:t>
            </a:r>
            <a:r>
              <a:rPr lang="pt-BR" dirty="0" err="1">
                <a:latin typeface="Times New Roman" panose="02020603050405020304" pitchFamily="18" charset="0"/>
                <a:cs typeface="Times New Roman" panose="02020603050405020304" pitchFamily="18" charset="0"/>
              </a:rPr>
              <a:t>SecPro</a:t>
            </a:r>
            <a:r>
              <a:rPr lang="pt-BR" dirty="0">
                <a:latin typeface="Times New Roman" panose="02020603050405020304" pitchFamily="18" charset="0"/>
                <a:cs typeface="Times New Roman" panose="02020603050405020304" pitchFamily="18" charset="0"/>
              </a:rPr>
              <a:t> 4.0.</a:t>
            </a:r>
          </a:p>
        </p:txBody>
      </p:sp>
      <p:pic>
        <p:nvPicPr>
          <p:cNvPr id="8" name="Imagem 7">
            <a:extLst>
              <a:ext uri="{FF2B5EF4-FFF2-40B4-BE49-F238E27FC236}">
                <a16:creationId xmlns:a16="http://schemas.microsoft.com/office/drawing/2014/main" id="{B98F20D5-E4B4-4DF0-8814-C3264CDB991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9841" y1="29412" x2="66667" y2="26050"/>
                        <a14:foregroundMark x1="69841" y1="27731" x2="33333" y2="22689"/>
                        <a14:foregroundMark x1="49206" y1="25210" x2="44444" y2="19328"/>
                        <a14:foregroundMark x1="39683" y1="26891" x2="38095" y2="24370"/>
                        <a14:foregroundMark x1="50794" y1="31092" x2="23810" y2="17647"/>
                        <a14:foregroundMark x1="69841" y1="30252" x2="44444" y2="18487"/>
                        <a14:foregroundMark x1="65079" y1="24370" x2="42857" y2="15966"/>
                        <a14:foregroundMark x1="44444" y1="16807" x2="33333" y2="26050"/>
                        <a14:foregroundMark x1="41270" y1="27731" x2="26984" y2="20168"/>
                        <a14:foregroundMark x1="30159" y1="28571" x2="25397" y2="21008"/>
                        <a14:foregroundMark x1="66667" y1="31092" x2="57143" y2="29412"/>
                        <a14:foregroundMark x1="50794" y1="20168" x2="28571" y2="26050"/>
                        <a14:foregroundMark x1="34921" y1="26891" x2="31746" y2="17647"/>
                        <a14:foregroundMark x1="26984" y1="29412" x2="26984" y2="29412"/>
                        <a14:foregroundMark x1="26984" y1="23529" x2="26984" y2="23529"/>
                        <a14:foregroundMark x1="26984" y1="29412" x2="22222" y2="14286"/>
                        <a14:foregroundMark x1="22222" y1="30252" x2="20635" y2="17647"/>
                        <a14:foregroundMark x1="41270" y1="13445" x2="22222" y2="15126"/>
                        <a14:backgroundMark x1="61258" y1="17243" x2="71429" y2="17647"/>
                        <a14:backgroundMark x1="58894" y1="17149" x2="60432" y2="17210"/>
                        <a14:backgroundMark x1="7937" y1="15126" x2="11189" y2="15255"/>
                        <a14:backgroundMark x1="23059" y1="31615" x2="19048" y2="32773"/>
                        <a14:backgroundMark x1="30716" y1="29404" x2="28288" y2="30105"/>
                        <a14:backgroundMark x1="32856" y1="28786" x2="30971" y2="29330"/>
                        <a14:backgroundMark x1="62549" y1="20211" x2="62174" y2="20319"/>
                        <a14:backgroundMark x1="71429" y1="17647" x2="63216" y2="20019"/>
                        <a14:backgroundMark x1="31570" y1="30224" x2="33675" y2="29795"/>
                        <a14:backgroundMark x1="28717" y1="30804" x2="31302" y2="30278"/>
                        <a14:backgroundMark x1="19048" y1="32773" x2="23246" y2="31918"/>
                      </a14:backgroundRemoval>
                    </a14:imgEffect>
                  </a14:imgLayer>
                </a14:imgProps>
              </a:ext>
              <a:ext uri="{28A0092B-C50C-407E-A947-70E740481C1C}">
                <a14:useLocalDpi xmlns:a14="http://schemas.microsoft.com/office/drawing/2010/main" val="0"/>
              </a:ext>
            </a:extLst>
          </a:blip>
          <a:stretch>
            <a:fillRect/>
          </a:stretch>
        </p:blipFill>
        <p:spPr>
          <a:xfrm>
            <a:off x="3616188" y="2709577"/>
            <a:ext cx="699168" cy="1701654"/>
          </a:xfrm>
          <a:prstGeom prst="rect">
            <a:avLst/>
          </a:prstGeom>
        </p:spPr>
      </p:pic>
      <p:pic>
        <p:nvPicPr>
          <p:cNvPr id="10" name="Imagem 9">
            <a:extLst>
              <a:ext uri="{FF2B5EF4-FFF2-40B4-BE49-F238E27FC236}">
                <a16:creationId xmlns:a16="http://schemas.microsoft.com/office/drawing/2014/main" id="{F393A34B-CB62-42A7-B208-5599EDCE41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6688" y="2044543"/>
            <a:ext cx="1563189" cy="3370419"/>
          </a:xfrm>
          <a:prstGeom prst="rect">
            <a:avLst/>
          </a:prstGeom>
        </p:spPr>
      </p:pic>
    </p:spTree>
    <p:extLst>
      <p:ext uri="{BB962C8B-B14F-4D97-AF65-F5344CB8AC3E}">
        <p14:creationId xmlns:p14="http://schemas.microsoft.com/office/powerpoint/2010/main" val="327884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B4C0DFA-DAB0-433A-BA6C-FCA15235C276}"/>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2. REVISÃO DA LITERATURA</a:t>
            </a:r>
          </a:p>
        </p:txBody>
      </p:sp>
      <p:sp>
        <p:nvSpPr>
          <p:cNvPr id="3" name="CaixaDeTexto 2">
            <a:extLst>
              <a:ext uri="{FF2B5EF4-FFF2-40B4-BE49-F238E27FC236}">
                <a16:creationId xmlns:a16="http://schemas.microsoft.com/office/drawing/2014/main" id="{B38C0482-2E15-4359-A509-0437BCD58AF3}"/>
              </a:ext>
            </a:extLst>
          </p:cNvPr>
          <p:cNvSpPr txBox="1"/>
          <p:nvPr/>
        </p:nvSpPr>
        <p:spPr>
          <a:xfrm>
            <a:off x="552450" y="1283587"/>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Métodos das Forças Nodais Equivalentes</a:t>
            </a:r>
            <a:endParaRPr lang="pt-BR" sz="2800"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BB455A79-07B7-4670-86C6-94A981412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7" name="CaixaDeTexto 6">
            <a:extLst>
              <a:ext uri="{FF2B5EF4-FFF2-40B4-BE49-F238E27FC236}">
                <a16:creationId xmlns:a16="http://schemas.microsoft.com/office/drawing/2014/main" id="{E4A8D80B-F6D0-497F-BE41-C79C600FB614}"/>
              </a:ext>
            </a:extLst>
          </p:cNvPr>
          <p:cNvSpPr txBox="1"/>
          <p:nvPr/>
        </p:nvSpPr>
        <p:spPr>
          <a:xfrm>
            <a:off x="514350" y="1974920"/>
            <a:ext cx="11087100" cy="1569660"/>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	Método das forças nodais é um método proposto por Silva e Sanchez Filho (2018), que simplifica obtenção do momento hiperestático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e de fácil implementação computacional, ele é deduzido pelo método da flexibilidade aplicado em um elemento de barra bi engastada protendida.</a:t>
            </a:r>
          </a:p>
        </p:txBody>
      </p:sp>
      <p:pic>
        <p:nvPicPr>
          <p:cNvPr id="8" name="Imagem 7">
            <a:extLst>
              <a:ext uri="{FF2B5EF4-FFF2-40B4-BE49-F238E27FC236}">
                <a16:creationId xmlns:a16="http://schemas.microsoft.com/office/drawing/2014/main" id="{EA3E62C7-1912-4FD4-8213-D9AADE770914}"/>
              </a:ext>
            </a:extLst>
          </p:cNvPr>
          <p:cNvPicPr/>
          <p:nvPr/>
        </p:nvPicPr>
        <p:blipFill>
          <a:blip r:embed="rId3">
            <a:extLst>
              <a:ext uri="{28A0092B-C50C-407E-A947-70E740481C1C}">
                <a14:useLocalDpi xmlns:a14="http://schemas.microsoft.com/office/drawing/2010/main" val="0"/>
              </a:ext>
            </a:extLst>
          </a:blip>
          <a:stretch>
            <a:fillRect/>
          </a:stretch>
        </p:blipFill>
        <p:spPr>
          <a:xfrm>
            <a:off x="3120455" y="3476620"/>
            <a:ext cx="5874890" cy="2787482"/>
          </a:xfrm>
          <a:prstGeom prst="rect">
            <a:avLst/>
          </a:prstGeom>
        </p:spPr>
      </p:pic>
      <p:sp>
        <p:nvSpPr>
          <p:cNvPr id="10" name="CaixaDeTexto 9">
            <a:extLst>
              <a:ext uri="{FF2B5EF4-FFF2-40B4-BE49-F238E27FC236}">
                <a16:creationId xmlns:a16="http://schemas.microsoft.com/office/drawing/2014/main" id="{E8C8FFAF-68DA-40DF-8C87-EB2251DB5B59}"/>
              </a:ext>
            </a:extLst>
          </p:cNvPr>
          <p:cNvSpPr txBox="1"/>
          <p:nvPr/>
        </p:nvSpPr>
        <p:spPr>
          <a:xfrm>
            <a:off x="2792656" y="6293764"/>
            <a:ext cx="6530487"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 Adaptado de Silva e Sanchez Filho (2018).</a:t>
            </a:r>
          </a:p>
        </p:txBody>
      </p:sp>
    </p:spTree>
    <p:extLst>
      <p:ext uri="{BB962C8B-B14F-4D97-AF65-F5344CB8AC3E}">
        <p14:creationId xmlns:p14="http://schemas.microsoft.com/office/powerpoint/2010/main" val="421408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B4C0DFA-DAB0-433A-BA6C-FCA15235C276}"/>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2. REVISÃO DA LITERATURA</a:t>
            </a:r>
          </a:p>
        </p:txBody>
      </p:sp>
      <p:sp>
        <p:nvSpPr>
          <p:cNvPr id="3" name="CaixaDeTexto 2">
            <a:extLst>
              <a:ext uri="{FF2B5EF4-FFF2-40B4-BE49-F238E27FC236}">
                <a16:creationId xmlns:a16="http://schemas.microsoft.com/office/drawing/2014/main" id="{B38C0482-2E15-4359-A509-0437BCD58AF3}"/>
              </a:ext>
            </a:extLst>
          </p:cNvPr>
          <p:cNvSpPr txBox="1"/>
          <p:nvPr/>
        </p:nvSpPr>
        <p:spPr>
          <a:xfrm>
            <a:off x="514350" y="1296844"/>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Métodos das Forcas Nodais Equivalentes</a:t>
            </a:r>
            <a:r>
              <a:rPr lang="pt-BR" sz="2800" dirty="0">
                <a:latin typeface="Times New Roman" panose="02020603050405020304" pitchFamily="18" charset="0"/>
                <a:cs typeface="Times New Roman" panose="02020603050405020304" pitchFamily="18" charset="0"/>
              </a:rPr>
              <a:t>	</a:t>
            </a:r>
          </a:p>
        </p:txBody>
      </p:sp>
      <p:pic>
        <p:nvPicPr>
          <p:cNvPr id="4" name="Imagem 3">
            <a:extLst>
              <a:ext uri="{FF2B5EF4-FFF2-40B4-BE49-F238E27FC236}">
                <a16:creationId xmlns:a16="http://schemas.microsoft.com/office/drawing/2014/main" id="{BB455A79-07B7-4670-86C6-94A981412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sp>
        <p:nvSpPr>
          <p:cNvPr id="7" name="CaixaDeTexto 6">
            <a:extLst>
              <a:ext uri="{FF2B5EF4-FFF2-40B4-BE49-F238E27FC236}">
                <a16:creationId xmlns:a16="http://schemas.microsoft.com/office/drawing/2014/main" id="{E4A8D80B-F6D0-497F-BE41-C79C600FB614}"/>
              </a:ext>
            </a:extLst>
          </p:cNvPr>
          <p:cNvSpPr txBox="1"/>
          <p:nvPr/>
        </p:nvSpPr>
        <p:spPr>
          <a:xfrm>
            <a:off x="514350" y="1820064"/>
            <a:ext cx="11087100" cy="1569660"/>
          </a:xfrm>
          <a:prstGeom prst="rect">
            <a:avLst/>
          </a:prstGeom>
          <a:noFill/>
        </p:spPr>
        <p:txBody>
          <a:bodyPr wrap="square" rtlCol="0">
            <a:spAutoFit/>
          </a:bodyPr>
          <a:lstStyle/>
          <a:p>
            <a:pPr algn="just"/>
            <a:r>
              <a:rPr lang="pt-BR" sz="2400" dirty="0">
                <a:latin typeface="Times New Roman" panose="02020603050405020304" pitchFamily="18" charset="0"/>
                <a:cs typeface="Times New Roman" panose="02020603050405020304" pitchFamily="18" charset="0"/>
              </a:rPr>
              <a:t>	A estratégia para utilizar o método das forças nodais consiste em dividir a viga em seções, calcular a área compreendida entre o cabo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e o centroide da viga em cada seção e multiplicar pela força de </a:t>
            </a:r>
            <a:r>
              <a:rPr lang="pt-BR" sz="2400" dirty="0" err="1">
                <a:latin typeface="Times New Roman" panose="02020603050405020304" pitchFamily="18" charset="0"/>
                <a:cs typeface="Times New Roman" panose="02020603050405020304" pitchFamily="18" charset="0"/>
              </a:rPr>
              <a:t>protensão</a:t>
            </a:r>
            <a:r>
              <a:rPr lang="pt-BR" sz="2400" dirty="0">
                <a:latin typeface="Times New Roman" panose="02020603050405020304" pitchFamily="18" charset="0"/>
                <a:cs typeface="Times New Roman" panose="02020603050405020304" pitchFamily="18" charset="0"/>
              </a:rPr>
              <a:t> média da seção. (SILVA e SANCHEZ FILHO, 2018). 	</a:t>
            </a:r>
          </a:p>
        </p:txBody>
      </p:sp>
      <p:pic>
        <p:nvPicPr>
          <p:cNvPr id="9" name="Imagem 8">
            <a:extLst>
              <a:ext uri="{FF2B5EF4-FFF2-40B4-BE49-F238E27FC236}">
                <a16:creationId xmlns:a16="http://schemas.microsoft.com/office/drawing/2014/main" id="{990A0852-24DB-404F-8ACC-0FCB6067AA76}"/>
              </a:ext>
            </a:extLst>
          </p:cNvPr>
          <p:cNvPicPr/>
          <p:nvPr/>
        </p:nvPicPr>
        <p:blipFill>
          <a:blip r:embed="rId3">
            <a:extLst>
              <a:ext uri="{28A0092B-C50C-407E-A947-70E740481C1C}">
                <a14:useLocalDpi xmlns:a14="http://schemas.microsoft.com/office/drawing/2010/main" val="0"/>
              </a:ext>
            </a:extLst>
          </a:blip>
          <a:stretch>
            <a:fillRect/>
          </a:stretch>
        </p:blipFill>
        <p:spPr>
          <a:xfrm>
            <a:off x="3135407" y="3319015"/>
            <a:ext cx="5844986" cy="3052482"/>
          </a:xfrm>
          <a:prstGeom prst="rect">
            <a:avLst/>
          </a:prstGeom>
        </p:spPr>
      </p:pic>
      <p:sp>
        <p:nvSpPr>
          <p:cNvPr id="10" name="CaixaDeTexto 9">
            <a:extLst>
              <a:ext uri="{FF2B5EF4-FFF2-40B4-BE49-F238E27FC236}">
                <a16:creationId xmlns:a16="http://schemas.microsoft.com/office/drawing/2014/main" id="{A3683598-FC45-4686-95D9-F9DA632DFEB3}"/>
              </a:ext>
            </a:extLst>
          </p:cNvPr>
          <p:cNvSpPr txBox="1"/>
          <p:nvPr/>
        </p:nvSpPr>
        <p:spPr>
          <a:xfrm>
            <a:off x="2792656" y="6265293"/>
            <a:ext cx="6530487"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 Adaptado de Silva e Sanchez Filho (2018).</a:t>
            </a:r>
          </a:p>
        </p:txBody>
      </p:sp>
    </p:spTree>
    <p:extLst>
      <p:ext uri="{BB962C8B-B14F-4D97-AF65-F5344CB8AC3E}">
        <p14:creationId xmlns:p14="http://schemas.microsoft.com/office/powerpoint/2010/main" val="233482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5C62801-AF8A-4670-82CE-90CFB6E6241D}"/>
              </a:ext>
            </a:extLst>
          </p:cNvPr>
          <p:cNvSpPr txBox="1"/>
          <p:nvPr/>
        </p:nvSpPr>
        <p:spPr>
          <a:xfrm>
            <a:off x="0" y="557213"/>
            <a:ext cx="12192000" cy="584775"/>
          </a:xfrm>
          <a:prstGeom prst="rect">
            <a:avLst/>
          </a:prstGeom>
          <a:solidFill>
            <a:schemeClr val="bg1">
              <a:lumMod val="85000"/>
            </a:schemeClr>
          </a:solidFill>
        </p:spPr>
        <p:txBody>
          <a:bodyPr wrap="square" rtlCol="0">
            <a:spAutoFit/>
          </a:bodyPr>
          <a:lstStyle/>
          <a:p>
            <a:pPr algn="ctr"/>
            <a:r>
              <a:rPr lang="pt-BR" sz="3200" b="1" dirty="0">
                <a:latin typeface="Times New Roman" panose="02020603050405020304" pitchFamily="18" charset="0"/>
                <a:cs typeface="Times New Roman" panose="02020603050405020304" pitchFamily="18" charset="0"/>
              </a:rPr>
              <a:t>3. DESENVOLVIMENTO</a:t>
            </a:r>
          </a:p>
        </p:txBody>
      </p:sp>
      <p:sp>
        <p:nvSpPr>
          <p:cNvPr id="3" name="CaixaDeTexto 2">
            <a:extLst>
              <a:ext uri="{FF2B5EF4-FFF2-40B4-BE49-F238E27FC236}">
                <a16:creationId xmlns:a16="http://schemas.microsoft.com/office/drawing/2014/main" id="{B1AFE909-DF91-44D1-868F-2A1295206B30}"/>
              </a:ext>
            </a:extLst>
          </p:cNvPr>
          <p:cNvSpPr txBox="1"/>
          <p:nvPr/>
        </p:nvSpPr>
        <p:spPr>
          <a:xfrm>
            <a:off x="552450" y="1273761"/>
            <a:ext cx="11087100" cy="523220"/>
          </a:xfrm>
          <a:prstGeom prst="rect">
            <a:avLst/>
          </a:prstGeom>
          <a:noFill/>
        </p:spPr>
        <p:txBody>
          <a:bodyPr wrap="square" rtlCol="0">
            <a:spAutoFit/>
          </a:bodyPr>
          <a:lstStyle/>
          <a:p>
            <a:pPr marL="342900" indent="-342900">
              <a:buFont typeface="Arial" panose="020B0604020202020204" pitchFamily="34" charset="0"/>
              <a:buChar char="•"/>
            </a:pPr>
            <a:r>
              <a:rPr lang="pt-BR" sz="2800" b="1" dirty="0">
                <a:latin typeface="Times New Roman" panose="02020603050405020304" pitchFamily="18" charset="0"/>
                <a:cs typeface="Times New Roman" panose="02020603050405020304" pitchFamily="18" charset="0"/>
              </a:rPr>
              <a:t>Estrutura do </a:t>
            </a:r>
            <a:r>
              <a:rPr lang="pt-BR" sz="2800" b="1" dirty="0" err="1">
                <a:latin typeface="Times New Roman" panose="02020603050405020304" pitchFamily="18" charset="0"/>
                <a:cs typeface="Times New Roman" panose="02020603050405020304" pitchFamily="18" charset="0"/>
              </a:rPr>
              <a:t>PSContBeam</a:t>
            </a:r>
            <a:endParaRPr lang="pt-BR" sz="2800" b="1"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2A471C48-25BA-4490-A18C-F8DEB6A2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746" y="6196142"/>
            <a:ext cx="1717254" cy="661858"/>
          </a:xfrm>
          <a:prstGeom prst="rect">
            <a:avLst/>
          </a:prstGeom>
        </p:spPr>
      </p:pic>
      <p:pic>
        <p:nvPicPr>
          <p:cNvPr id="5" name="Imagem 4">
            <a:extLst>
              <a:ext uri="{FF2B5EF4-FFF2-40B4-BE49-F238E27FC236}">
                <a16:creationId xmlns:a16="http://schemas.microsoft.com/office/drawing/2014/main" id="{2CF820EF-D781-4665-8876-27C8804A6257}"/>
              </a:ext>
            </a:extLst>
          </p:cNvPr>
          <p:cNvPicPr/>
          <p:nvPr/>
        </p:nvPicPr>
        <p:blipFill>
          <a:blip r:embed="rId3">
            <a:extLst>
              <a:ext uri="{28A0092B-C50C-407E-A947-70E740481C1C}">
                <a14:useLocalDpi xmlns:a14="http://schemas.microsoft.com/office/drawing/2010/main" val="0"/>
              </a:ext>
            </a:extLst>
          </a:blip>
          <a:stretch>
            <a:fillRect/>
          </a:stretch>
        </p:blipFill>
        <p:spPr>
          <a:xfrm>
            <a:off x="4750873" y="1904703"/>
            <a:ext cx="2690253" cy="4396084"/>
          </a:xfrm>
          <a:prstGeom prst="rect">
            <a:avLst/>
          </a:prstGeom>
        </p:spPr>
      </p:pic>
      <p:sp>
        <p:nvSpPr>
          <p:cNvPr id="6" name="CaixaDeTexto 5">
            <a:extLst>
              <a:ext uri="{FF2B5EF4-FFF2-40B4-BE49-F238E27FC236}">
                <a16:creationId xmlns:a16="http://schemas.microsoft.com/office/drawing/2014/main" id="{A25846AC-DDC1-48E4-AEF4-B0A0DD2209EE}"/>
              </a:ext>
            </a:extLst>
          </p:cNvPr>
          <p:cNvSpPr txBox="1"/>
          <p:nvPr/>
        </p:nvSpPr>
        <p:spPr>
          <a:xfrm>
            <a:off x="4348237" y="6300787"/>
            <a:ext cx="3495523"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Fonte: Autor (2024).</a:t>
            </a:r>
          </a:p>
        </p:txBody>
      </p:sp>
    </p:spTree>
    <p:extLst>
      <p:ext uri="{BB962C8B-B14F-4D97-AF65-F5344CB8AC3E}">
        <p14:creationId xmlns:p14="http://schemas.microsoft.com/office/powerpoint/2010/main" val="126826788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TotalTime>
  <Words>1166</Words>
  <Application>Microsoft Office PowerPoint</Application>
  <PresentationFormat>Widescreen</PresentationFormat>
  <Paragraphs>195</Paragraphs>
  <Slides>33</Slides>
  <Notes>2</Notes>
  <HiddenSlides>0</HiddenSlides>
  <MMClips>0</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33</vt:i4>
      </vt:variant>
    </vt:vector>
  </HeadingPairs>
  <TitlesOfParts>
    <vt:vector size="41" baseType="lpstr">
      <vt:lpstr>Arial</vt:lpstr>
      <vt:lpstr>Calibri</vt:lpstr>
      <vt:lpstr>Calibri Light</vt:lpstr>
      <vt:lpstr>Cambria Math</vt:lpstr>
      <vt:lpstr>Times New Roman</vt:lpstr>
      <vt:lpstr>Wingdings</vt:lpstr>
      <vt:lpstr>Tema do Office</vt:lpstr>
      <vt:lpstr>Document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Jardeson Monteiro</dc:creator>
  <cp:lastModifiedBy>Jardeson Monteiro</cp:lastModifiedBy>
  <cp:revision>117</cp:revision>
  <dcterms:created xsi:type="dcterms:W3CDTF">2024-07-24T17:12:10Z</dcterms:created>
  <dcterms:modified xsi:type="dcterms:W3CDTF">2024-08-13T12:47:08Z</dcterms:modified>
</cp:coreProperties>
</file>