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00"/>
    <p:restoredTop sz="96327"/>
  </p:normalViewPr>
  <p:slideViewPr>
    <p:cSldViewPr snapToGrid="0" snapToObjects="1">
      <p:cViewPr varScale="1">
        <p:scale>
          <a:sx n="108" d="100"/>
          <a:sy n="108" d="100"/>
        </p:scale>
        <p:origin x="1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52D2E1C-9D8B-0742-97BF-51545C9702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5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A8F6-F979-A948-9E97-51A384265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C9482-4942-9A42-9B6B-9A6D0C3F5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ABD93E-E334-794F-AAA4-ED2738BD9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2F737-FC71-3D41-A122-65FFC91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97691-9973-4B46-AE83-6A5F333C7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99189-E24D-B94A-A884-A8AF80D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48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39EF-4096-1A49-9AD4-0655F121A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E2AF70-1E65-534B-9153-913A0A9E4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ECE82-C65F-6B43-ABA4-3EB664450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09C77-D8D0-FB43-910C-1F4903065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1FDC7-F78C-EE40-982D-9189AE7D3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0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DA1A7-5913-1444-B7D0-0B55BA2D7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05413-85D9-A548-83D7-268A900CC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033B9-EFDB-514F-8EDA-0D81C8C4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CC90F-E680-5346-AB4F-9742715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2FA6-882C-6645-8A51-A07C0F71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42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7391D-D800-AF4B-9BCC-050FD0BF55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7677" y="1122363"/>
            <a:ext cx="5486399" cy="2387600"/>
          </a:xfrm>
        </p:spPr>
        <p:txBody>
          <a:bodyPr anchor="b"/>
          <a:lstStyle>
            <a:lvl1pPr algn="ctr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B2A6F-6709-514E-BFC6-9A4A7329A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677" y="3602038"/>
            <a:ext cx="5486399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D3AD-8629-3943-936D-B62EEF2E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098A-A3EE-384E-8702-C337467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6BC8CC4-EE74-3645-88EF-C41CBB35D5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9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5C75-2456-E24C-A74E-E3F68183E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5908F-63CC-1B4E-947D-0F7354761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D3A58-FFD8-4940-A7F0-8B2B57C9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D3E-6D5E-D349-938B-E0B3301A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B6C36-FD1B-BE4B-974D-B33D0A7B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CD9A-4C4D-C04D-B628-4D6821CF99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6D619-9256-5342-BA68-AA592831F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52CD-DA0F-E044-884E-A857BA13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41647-D227-6B41-9AD6-182E7AE90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949C515-2A63-E847-9DAB-A5268D8463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289" r="41429" b="18385"/>
          <a:stretch/>
        </p:blipFill>
        <p:spPr>
          <a:xfrm>
            <a:off x="5224412" y="-1"/>
            <a:ext cx="391958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443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5F1-41C9-F741-ABCA-148F72FF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8B0D0-CB2A-5B49-AFAE-C401DC85D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FA190-6116-CE4E-880A-2A5FD5E9F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6A325-B878-6048-96EA-AD37D914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94E63-81BD-D34E-9FB6-590D87A2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2F3FA-6596-F141-A53F-FDEC5D0F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7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786C4-8A82-2E47-BA0A-3B4FD275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DAD30-26CB-894D-B249-16631B50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E37DF-FCA3-9345-8F1B-3B2DEECC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A7F32-108C-0147-BF1C-151D185797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A79B9-C154-E741-8BC5-8B95F0D25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A23CC-9985-5B43-B4F5-7A65FBBB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A89551-72F1-6A40-B02D-98C9990F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ACEE8-777A-5940-9519-1D826BCA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1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60DEB-C558-DB4D-9DBB-60DA77C0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DA75B9-E07E-614C-9F6C-7943A32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482A-9624-104B-AFF8-5DE40120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B9DE2-8332-1E4D-806B-6DDB7838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43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0AD24-3C30-D545-822F-3EF5F7FE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31DBBA-BE87-D441-B84D-D8F2DAF19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2A5FB-A616-8D45-9939-E7B33461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19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8ADA5-6E94-DB46-948A-CE55B225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03E3-1AEE-0E46-A78B-8B0925632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0A59D-5684-1941-8033-29499AF5C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89D9-B751-654C-8849-B701A522D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DC17-4A50-5F49-AEC7-C955C81B92E5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A2888-A517-7A40-9678-F86659CA1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386589-428D-8542-B91B-AA693B17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8F8C4-05A7-DC4E-8BB7-4202EC4AC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70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69A89C3-E6FA-684D-8BAE-1760B34F554E}"/>
              </a:ext>
            </a:extLst>
          </p:cNvPr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71C330-0F02-8249-82EC-9F3A278C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3E27E-2040-824D-B637-1C07F3E06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629B-BAF4-A343-8BF1-1572AB380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fld id="{C171DC17-4A50-5F49-AEC7-C955C81B92E5}" type="datetimeFigureOut">
              <a:rPr lang="en-US" smtClean="0"/>
              <a:pPr/>
              <a:t>1/21/25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1F82B-A72E-B848-BB19-0207CDE46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42827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620FE-B066-7C49-9BDF-AF56CC193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42827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9B8F8C4-05A7-DC4E-8BB7-4202EC4ACBF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3CECA701-B4E9-7A48-A404-CF6B6C4E1E5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34651" y="185741"/>
            <a:ext cx="96139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7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B830-D6DF-6142-04EB-4D4076C0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A4D05-9690-F38F-1723-F11442F4D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7676" y="2039587"/>
            <a:ext cx="5486399" cy="82614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How to buy a BMW</a:t>
            </a:r>
            <a:br>
              <a:rPr lang="en-US" dirty="0"/>
            </a:br>
            <a:r>
              <a:rPr lang="en-US" dirty="0"/>
              <a:t>in Louisville, KY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55416-8073-F624-AC25-7B0158990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Utilizing BMW of Louisville Inventory Data</a:t>
            </a:r>
          </a:p>
          <a:p>
            <a:r>
              <a:rPr dirty="0"/>
              <a:t>Prepared by</a:t>
            </a:r>
            <a:r>
              <a:rPr lang="en-US" dirty="0"/>
              <a:t> Jardin Dantzler</a:t>
            </a:r>
          </a:p>
          <a:p>
            <a:r>
              <a:rPr dirty="0"/>
              <a:t>Course/Program Name: </a:t>
            </a:r>
            <a:r>
              <a:rPr lang="en-US" dirty="0"/>
              <a:t>DS-450-01</a:t>
            </a:r>
          </a:p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7D51D-047F-C1B7-CD97-9FB4A33F555B}"/>
              </a:ext>
            </a:extLst>
          </p:cNvPr>
          <p:cNvSpPr txBox="1"/>
          <p:nvPr/>
        </p:nvSpPr>
        <p:spPr>
          <a:xfrm>
            <a:off x="0" y="6103918"/>
            <a:ext cx="39663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Capstone Proposal: A Data-Driven Approach to Selecting a BMW</a:t>
            </a:r>
          </a:p>
        </p:txBody>
      </p:sp>
    </p:spTree>
    <p:extLst>
      <p:ext uri="{BB962C8B-B14F-4D97-AF65-F5344CB8AC3E}">
        <p14:creationId xmlns:p14="http://schemas.microsoft.com/office/powerpoint/2010/main" val="78532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F811D-14BA-F415-F4F7-044B0E1F2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7FD0D-3D65-97F4-5808-5D13F2E32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826F-BC0D-58ED-1BAA-B7945864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Purpose: To identify the most suitable BMW for purchase through detailed analysis of available models and features.</a:t>
            </a:r>
          </a:p>
          <a:p>
            <a:pPr marL="0" indent="0">
              <a:buNone/>
            </a:pPr>
            <a:r>
              <a:rPr dirty="0"/>
              <a:t>- Research Question: Which BMW model aligns best with user needs based on data-driven criteria?</a:t>
            </a:r>
          </a:p>
          <a:p>
            <a:pPr marL="0" indent="0">
              <a:buNone/>
            </a:pPr>
            <a:r>
              <a:rPr dirty="0"/>
              <a:t>- Evaluation Criteria: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Model specifications and feature offerings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Transmission and engine type preferences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Fuel efficiency (MPG ratings)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Annual cost analysis based on fuel consumption</a:t>
            </a:r>
          </a:p>
          <a:p>
            <a:pPr marL="0" indent="0">
              <a:buNone/>
            </a:pPr>
            <a:r>
              <a:rPr dirty="0"/>
              <a:t>- Significance: Applying analytical methods to optimize decision-making for automotive purchases.</a:t>
            </a:r>
          </a:p>
        </p:txBody>
      </p:sp>
    </p:spTree>
    <p:extLst>
      <p:ext uri="{BB962C8B-B14F-4D97-AF65-F5344CB8AC3E}">
        <p14:creationId xmlns:p14="http://schemas.microsoft.com/office/powerpoint/2010/main" val="960485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C9-3CF4-7671-C56B-2FBED5D32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8E29-E4F6-C763-9BB5-BCD01A5F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Analytical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04E5B-4F1E-51A6-EEB2-8825BB42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- Data Source: Inventory dataset from BMW of Louisville.</a:t>
            </a:r>
          </a:p>
          <a:p>
            <a:pPr marL="0" indent="0">
              <a:buNone/>
            </a:pPr>
            <a:r>
              <a:rPr dirty="0"/>
              <a:t>- Analysis Framework: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- </a:t>
            </a:r>
            <a:r>
              <a:rPr dirty="0"/>
              <a:t>Data Cleaning: Organizing and standardizing inventory data for analysis.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dirty="0"/>
              <a:t> Key Metrics: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Model specifications and feature evaluation.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Transmission types: Comparing automatic vs. manual.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Engine types: Gasoline, diesel, hybrid, or electric.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Fuel consumption and projected annual costs.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Decision Matrix: Scoring models against weighted criteria.</a:t>
            </a:r>
          </a:p>
          <a:p>
            <a:pPr marL="0" indent="0">
              <a:buNone/>
            </a:pPr>
            <a:r>
              <a:rPr dirty="0"/>
              <a:t>- Tools and Techniques:</a:t>
            </a:r>
          </a:p>
          <a:p>
            <a:pPr marL="0" indent="0">
              <a:buNone/>
            </a:pPr>
            <a:r>
              <a:rPr dirty="0"/>
              <a:t>  • Spreadsheet software for data organization.</a:t>
            </a:r>
          </a:p>
          <a:p>
            <a:pPr marL="0" indent="0">
              <a:buNone/>
            </a:pPr>
            <a:r>
              <a:rPr dirty="0"/>
              <a:t>  • Statistical methods for comparative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1164920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985F3-36E6-78E8-4E93-3CC40011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E6FF-F5F8-4951-0B42-C8278ADD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EECD-94BE-75EC-9E09-835A5F89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dirty="0"/>
              <a:t>- Top Models Identified: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514350" indent="-514350">
              <a:buFont typeface="+mj-lt"/>
              <a:buAutoNum type="romanLcPeriod"/>
            </a:pPr>
            <a:r>
              <a:rPr dirty="0"/>
              <a:t>Example: BMW X3—optimal blend of features and efficiency.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Example: BMW 330i—high MPG and sporty performance.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Transmission Trends: Analysis reveals preferences and efficiency trade-offs.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Engine Insights: Gasoline and hybrid options show promising results for fuel economy.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Fuel Cost Breakdown: Annual cost estimates based on assumed mileage.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Limitations: Data scope may exclude future inventory updates or subjective preferences.</a:t>
            </a:r>
          </a:p>
        </p:txBody>
      </p:sp>
    </p:spTree>
    <p:extLst>
      <p:ext uri="{BB962C8B-B14F-4D97-AF65-F5344CB8AC3E}">
        <p14:creationId xmlns:p14="http://schemas.microsoft.com/office/powerpoint/2010/main" val="333728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95C9C-D760-1206-3928-0159649A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8E06-675D-2A00-964A-1EC130565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Next Steps and 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E230A-27B7-DAD9-E98D-DE87D1629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- Expected Outcome: Identify the most cost-effective and feature-appropriate BMW model.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 algn="ctr">
              <a:buNone/>
            </a:pPr>
            <a:r>
              <a:rPr dirty="0"/>
              <a:t>Planned Deliverables: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Comprehensive report detailing analysis results.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Recommendation for the ideal BMW model.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Cost-benefit analysis summary.</a:t>
            </a:r>
          </a:p>
          <a:p>
            <a:pPr marL="514350" indent="-514350">
              <a:buFont typeface="+mj-lt"/>
              <a:buAutoNum type="romanLcPeriod"/>
            </a:pPr>
            <a:r>
              <a:rPr dirty="0"/>
              <a:t>Timeline:</a:t>
            </a: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dirty="0"/>
              <a:t> Data analysis</a:t>
            </a: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dirty="0"/>
              <a:t>Report drafting </a:t>
            </a:r>
            <a:endParaRPr lang="en-US" dirty="0"/>
          </a:p>
          <a:p>
            <a:pPr marL="514350" indent="-514350">
              <a:buFont typeface="+mj-lt"/>
              <a:buAutoNum type="romanLcPeriod"/>
            </a:pPr>
            <a:r>
              <a:rPr dirty="0"/>
              <a:t>Final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34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ellarmine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52836"/>
      </a:accent1>
      <a:accent2>
        <a:srgbClr val="697970"/>
      </a:accent2>
      <a:accent3>
        <a:srgbClr val="C8C8C8"/>
      </a:accent3>
      <a:accent4>
        <a:srgbClr val="F7BE00"/>
      </a:accent4>
      <a:accent5>
        <a:srgbClr val="00677F"/>
      </a:accent5>
      <a:accent6>
        <a:srgbClr val="4D4D4D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 Screen Bellarmine Template" id="{109F2BBD-B805-0C47-8BE1-EE5FD54F39DA}" vid="{7B5311A2-F663-764E-9F9C-04F6C47E4F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341</Words>
  <Application>Microsoft Macintosh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Office Theme</vt:lpstr>
      <vt:lpstr>How to buy a BMW in Louisville, KY</vt:lpstr>
      <vt:lpstr>Project Objective</vt:lpstr>
      <vt:lpstr>Data Collection and Analytical Framework</vt:lpstr>
      <vt:lpstr>Preliminary Findings</vt:lpstr>
      <vt:lpstr>Proposed Next Steps and Deliverables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Kelty</dc:creator>
  <cp:lastModifiedBy>Jardin Dantzler</cp:lastModifiedBy>
  <cp:revision>5</cp:revision>
  <dcterms:created xsi:type="dcterms:W3CDTF">2020-08-18T15:08:12Z</dcterms:created>
  <dcterms:modified xsi:type="dcterms:W3CDTF">2025-01-21T16:55:58Z</dcterms:modified>
</cp:coreProperties>
</file>