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20"/>
  </p:normalViewPr>
  <p:slideViewPr>
    <p:cSldViewPr snapToGrid="0">
      <p:cViewPr varScale="1">
        <p:scale>
          <a:sx n="140" d="100"/>
          <a:sy n="140" d="100"/>
        </p:scale>
        <p:origin x="74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In this slide, we will discuss the main objective of our project, which focuses on predicting the sale prices of used BMW cars. We will delve into how this endeavor can significantly impact both buyers and sellers by providing insights into car pricing dynamics. Understanding these dynamics is crucial in making informed decisions and ensuring fair market practices.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In conclusion, this project aims to create a robust predictive model that can accurately estimate the sale prices of used BMW cars. By leveraging advanced analytics, we hope to enhance pricing transparency, enabling buyers and sellers to make more informed decisions.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In this slide, we will address the significance of the used car market, specifically focusing on BMW vehicles. We'll highlight the challenges faced in accurately pricing these cars and outline our goal of developing a predictive model that utilizes a substantial dataset. This model will enhance the pricing strategy for used BMW cars and provide insights into market trends.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In this slide, we will discuss the primary goals of our predictive analytics project, which focuses on used BMW cars. We will look into different attributes that influence their sale prices, allowing us to derive actionable insights for potential buyers and sellers alike.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In this slide, we will discuss the background of our study on predicting used BMW car prices. We will emphasize the difficulties faced when trying to evaluate prices in the used car market, highlighting the limitations in current approaches and the importance of our specific dataset focusing on fuel types. By the end, the audience should understand the context and need for our predictive analytics project.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In this slide, we will explore the key features impacting the sale price of used BMW cars. Each factor plays a significant role in pricing strategies and buyer preferences, and understanding them can enhance our predictive analytics model.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In this slide, we focus on the predictive models we chose for analyzing the sale price of used BMW cars. Each model has its own strengths, which we will outline here to emphasize how they effectively capture data relationships throughout our analysis. This understanding will help us evaluate which model might best serve our project's goals.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In this slide, I will describe the key metrics we use to evaluate our predictive model's performance. These metrics allow us to quantify how accurate our predictions are. We'll discuss how Mean Absolute Error (MAE) helps us understand the average discrepancy between predicted and actual values, how Root Mean Squared Error (RMSE) accounts for larger errors more drastically, how R-squared quantifies the proportion of variation explained by the model, and why we include linear regression as a baseline to compare the performance of more complex models.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In this slide, we will discuss the various tools and technologies that will be utilized in our predictive analytics project. These tools are essential for processing data, performing analysis, and creating visualizations to understand our results better.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In this section, we will discuss the anticipated outcomes of our predictive analytics project. The emphasis will be on how these insights can assist stakeholders in making informed decisions regarding the pricing of used BMW cars.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FE87D4-3EA5-4F3E-9625-030E6A46D0A3}" type="datetimeFigureOut">
              <a:rPr lang="de-DE" smtClean="0"/>
              <a:t>16.01.25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149454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reserve="1">
  <p:cSld name="Custom Layout 1">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390847"/>
            <a:ext cx="4170900" cy="33468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dirty="0"/>
          </a:p>
        </p:txBody>
      </p:sp>
      <p:sp>
        <p:nvSpPr>
          <p:cNvPr id="16" name="Google Shape;16;p3"/>
          <p:cNvSpPr>
            <a:spLocks noGrp="1"/>
          </p:cNvSpPr>
          <p:nvPr>
            <p:ph type="pic" idx="2"/>
          </p:nvPr>
        </p:nvSpPr>
        <p:spPr>
          <a:xfrm>
            <a:off x="4605300" y="1390847"/>
            <a:ext cx="4227000" cy="3346800"/>
          </a:xfrm>
          <a:prstGeom prst="roundRect">
            <a:avLst>
              <a:gd name="adj" fmla="val 16667"/>
            </a:avLst>
          </a:prstGeom>
          <a:noFill/>
          <a:ln>
            <a:noFill/>
          </a:ln>
        </p:spPr>
      </p:sp>
    </p:spTree>
    <p:extLst>
      <p:ext uri="{BB962C8B-B14F-4D97-AF65-F5344CB8AC3E}">
        <p14:creationId xmlns:p14="http://schemas.microsoft.com/office/powerpoint/2010/main" val="2859097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85220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02221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1" preserve="1" userDrawn="1">
  <p:cSld name="1_Custom Layout 1">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1669238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6FE87D4-3EA5-4F3E-9625-030E6A46D0A3}" type="datetimeFigureOut">
              <a:rPr lang="de-DE" smtClean="0"/>
              <a:t>16.01.25</a:t>
            </a:fld>
            <a:endParaRPr lang="de-DE"/>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757046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9F6"/>
        </a:solidFill>
        <a:effectLst/>
      </p:bgPr>
    </p:bg>
    <p:spTree>
      <p:nvGrpSpPr>
        <p:cNvPr id="1" name=""/>
        <p:cNvGrpSpPr/>
        <p:nvPr/>
      </p:nvGrpSpPr>
      <p:grpSpPr>
        <a:xfrm>
          <a:off x="0" y="0"/>
          <a:ext cx="0" cy="0"/>
          <a:chOff x="0" y="0"/>
          <a:chExt cx="0" cy="0"/>
        </a:xfrm>
      </p:grpSpPr>
      <p:sp>
        <p:nvSpPr>
          <p:cNvPr id="2" name="TextBox 1"/>
          <p:cNvSpPr txBox="1"/>
          <p:nvPr/>
        </p:nvSpPr>
        <p:spPr>
          <a:xfrm>
            <a:off x="457200" y="457200"/>
            <a:ext cx="8229600" cy="4229100"/>
          </a:xfrm>
          <a:prstGeom prst="rect">
            <a:avLst/>
          </a:prstGeom>
          <a:noFill/>
        </p:spPr>
        <p:txBody>
          <a:bodyPr wrap="square" anchor="ctr">
            <a:spAutoFit/>
          </a:bodyPr>
          <a:lstStyle/>
          <a:p>
            <a:endParaRPr/>
          </a:p>
          <a:p>
            <a:pPr algn="ctr">
              <a:spcAft>
                <a:spcPts val="1200"/>
              </a:spcAft>
              <a:defRPr sz="3600" b="1">
                <a:solidFill>
                  <a:srgbClr val="36454F"/>
                </a:solidFill>
                <a:latin typeface="Georgia"/>
              </a:defRPr>
            </a:pPr>
            <a:r>
              <a:t>Predicting the Sale Price of Used BMW Cars</a:t>
            </a:r>
          </a:p>
          <a:p>
            <a:pPr algn="ctr"/>
            <a:r>
              <a:rPr sz="3600" b="0">
                <a:solidFill>
                  <a:srgbClr val="696969"/>
                </a:solidFill>
              </a:rPr>
              <a:t>A Predictive Analytics Project Proposal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9F6"/>
        </a:solidFill>
        <a:effectLst/>
      </p:bgPr>
    </p:bg>
    <p:spTree>
      <p:nvGrpSpPr>
        <p:cNvPr id="1" name=""/>
        <p:cNvGrpSpPr/>
        <p:nvPr/>
      </p:nvGrpSpPr>
      <p:grpSpPr>
        <a:xfrm>
          <a:off x="0" y="0"/>
          <a:ext cx="0" cy="0"/>
          <a:chOff x="0" y="0"/>
          <a:chExt cx="0" cy="0"/>
        </a:xfrm>
      </p:grpSpPr>
      <p:sp>
        <p:nvSpPr>
          <p:cNvPr id="2" name="TextBox 1"/>
          <p:cNvSpPr txBox="1"/>
          <p:nvPr/>
        </p:nvSpPr>
        <p:spPr>
          <a:xfrm>
            <a:off x="457200" y="0"/>
            <a:ext cx="8229600" cy="514350"/>
          </a:xfrm>
          <a:prstGeom prst="rect">
            <a:avLst/>
          </a:prstGeom>
          <a:noFill/>
        </p:spPr>
        <p:txBody>
          <a:bodyPr wrap="square" anchor="t">
            <a:spAutoFit/>
          </a:bodyPr>
          <a:lstStyle/>
          <a:p>
            <a:endParaRPr/>
          </a:p>
          <a:p>
            <a:pPr algn="l">
              <a:spcAft>
                <a:spcPts val="1200"/>
              </a:spcAft>
              <a:defRPr sz="3600" b="1">
                <a:solidFill>
                  <a:srgbClr val="36454F"/>
                </a:solidFill>
                <a:latin typeface="Georgia"/>
              </a:defRPr>
            </a:pPr>
            <a:r>
              <a:t>Tools and Technologies</a:t>
            </a:r>
          </a:p>
        </p:txBody>
      </p:sp>
      <p:sp>
        <p:nvSpPr>
          <p:cNvPr id="3" name="TextBox 2"/>
          <p:cNvSpPr txBox="1"/>
          <p:nvPr/>
        </p:nvSpPr>
        <p:spPr>
          <a:xfrm>
            <a:off x="457200" y="514350"/>
            <a:ext cx="4114800" cy="2314575"/>
          </a:xfrm>
          <a:prstGeom prst="rect">
            <a:avLst/>
          </a:prstGeom>
          <a:noFill/>
        </p:spPr>
        <p:txBody>
          <a:bodyPr wrap="square" anchor="ctr">
            <a:spAutoFit/>
          </a:bodyPr>
          <a:lstStyle/>
          <a:p>
            <a:endParaRPr/>
          </a:p>
          <a:p>
            <a:pPr algn="l"/>
            <a:r>
              <a:rPr sz="2000" b="1">
                <a:solidFill>
                  <a:srgbClr val="696969"/>
                </a:solidFill>
              </a:rPr>
              <a:t>Python Programming Language</a:t>
            </a:r>
          </a:p>
          <a:p>
            <a:pPr algn="l"/>
            <a:r>
              <a:rPr sz="1400" b="0">
                <a:solidFill>
                  <a:srgbClr val="696969"/>
                </a:solidFill>
              </a:rPr>
              <a:t>Widely used for data analysis and machine learning with a rich ecosystem.</a:t>
            </a:r>
          </a:p>
        </p:txBody>
      </p:sp>
      <p:sp>
        <p:nvSpPr>
          <p:cNvPr id="4" name="TextBox 3"/>
          <p:cNvSpPr txBox="1"/>
          <p:nvPr/>
        </p:nvSpPr>
        <p:spPr>
          <a:xfrm>
            <a:off x="4572000" y="514350"/>
            <a:ext cx="4114800" cy="2314575"/>
          </a:xfrm>
          <a:prstGeom prst="rect">
            <a:avLst/>
          </a:prstGeom>
          <a:noFill/>
        </p:spPr>
        <p:txBody>
          <a:bodyPr wrap="square" anchor="ctr">
            <a:spAutoFit/>
          </a:bodyPr>
          <a:lstStyle/>
          <a:p>
            <a:endParaRPr/>
          </a:p>
          <a:p>
            <a:pPr algn="l"/>
            <a:r>
              <a:rPr sz="2000" b="1">
                <a:solidFill>
                  <a:srgbClr val="696969"/>
                </a:solidFill>
              </a:rPr>
              <a:t>R for Statistical Analysis</a:t>
            </a:r>
          </a:p>
          <a:p>
            <a:pPr algn="l"/>
            <a:r>
              <a:rPr sz="1400" b="0">
                <a:solidFill>
                  <a:srgbClr val="696969"/>
                </a:solidFill>
              </a:rPr>
              <a:t>An excellent tool for statistical modeling and visualization.</a:t>
            </a:r>
          </a:p>
        </p:txBody>
      </p:sp>
      <p:sp>
        <p:nvSpPr>
          <p:cNvPr id="5" name="TextBox 4"/>
          <p:cNvSpPr txBox="1"/>
          <p:nvPr/>
        </p:nvSpPr>
        <p:spPr>
          <a:xfrm>
            <a:off x="457200" y="2828925"/>
            <a:ext cx="4114800" cy="2314575"/>
          </a:xfrm>
          <a:prstGeom prst="rect">
            <a:avLst/>
          </a:prstGeom>
          <a:noFill/>
        </p:spPr>
        <p:txBody>
          <a:bodyPr wrap="square" anchor="t">
            <a:spAutoFit/>
          </a:bodyPr>
          <a:lstStyle/>
          <a:p>
            <a:endParaRPr/>
          </a:p>
          <a:p>
            <a:pPr algn="l"/>
            <a:r>
              <a:rPr sz="2000" b="1">
                <a:solidFill>
                  <a:srgbClr val="696969"/>
                </a:solidFill>
              </a:rPr>
              <a:t>Data Manipulation Libraries</a:t>
            </a:r>
          </a:p>
          <a:p>
            <a:pPr algn="l"/>
            <a:r>
              <a:rPr sz="1400" b="0">
                <a:solidFill>
                  <a:srgbClr val="696969"/>
                </a:solidFill>
              </a:rPr>
              <a:t>Pandas for data manipulation and NumPy for numerical operations.</a:t>
            </a:r>
          </a:p>
        </p:txBody>
      </p:sp>
      <p:sp>
        <p:nvSpPr>
          <p:cNvPr id="6" name="TextBox 5"/>
          <p:cNvSpPr txBox="1"/>
          <p:nvPr/>
        </p:nvSpPr>
        <p:spPr>
          <a:xfrm>
            <a:off x="4572000" y="2828925"/>
            <a:ext cx="4114800" cy="2314575"/>
          </a:xfrm>
          <a:prstGeom prst="rect">
            <a:avLst/>
          </a:prstGeom>
          <a:noFill/>
        </p:spPr>
        <p:txBody>
          <a:bodyPr wrap="square" anchor="t">
            <a:spAutoFit/>
          </a:bodyPr>
          <a:lstStyle/>
          <a:p>
            <a:endParaRPr/>
          </a:p>
          <a:p>
            <a:pPr algn="l"/>
            <a:r>
              <a:rPr sz="2000" b="1">
                <a:solidFill>
                  <a:srgbClr val="696969"/>
                </a:solidFill>
              </a:rPr>
              <a:t>Machine Learning Library</a:t>
            </a:r>
          </a:p>
          <a:p>
            <a:pPr algn="l"/>
            <a:r>
              <a:rPr sz="1400" b="0">
                <a:solidFill>
                  <a:srgbClr val="696969"/>
                </a:solidFill>
              </a:rPr>
              <a:t>Scikit-learn for implementing machine learning algorithms.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9F6"/>
        </a:solidFill>
        <a:effectLst/>
      </p:bgPr>
    </p:bg>
    <p:spTree>
      <p:nvGrpSpPr>
        <p:cNvPr id="1" name=""/>
        <p:cNvGrpSpPr/>
        <p:nvPr/>
      </p:nvGrpSpPr>
      <p:grpSpPr>
        <a:xfrm>
          <a:off x="0" y="0"/>
          <a:ext cx="0" cy="0"/>
          <a:chOff x="0" y="0"/>
          <a:chExt cx="0" cy="0"/>
        </a:xfrm>
      </p:grpSpPr>
      <p:sp>
        <p:nvSpPr>
          <p:cNvPr id="2" name="TextBox 1"/>
          <p:cNvSpPr txBox="1"/>
          <p:nvPr/>
        </p:nvSpPr>
        <p:spPr>
          <a:xfrm>
            <a:off x="228600" y="0"/>
            <a:ext cx="5029200" cy="5143500"/>
          </a:xfrm>
          <a:prstGeom prst="rect">
            <a:avLst/>
          </a:prstGeom>
          <a:noFill/>
        </p:spPr>
        <p:txBody>
          <a:bodyPr wrap="square" anchor="t">
            <a:normAutofit/>
          </a:bodyPr>
          <a:lstStyle/>
          <a:p>
            <a:endParaRPr/>
          </a:p>
          <a:p>
            <a:pPr algn="l">
              <a:spcAft>
                <a:spcPts val="1200"/>
              </a:spcAft>
              <a:defRPr sz="3600" b="1">
                <a:solidFill>
                  <a:srgbClr val="36454F"/>
                </a:solidFill>
                <a:latin typeface="Georgia"/>
              </a:defRPr>
            </a:pPr>
            <a:r>
              <a:t>Expected Outcomes</a:t>
            </a:r>
          </a:p>
          <a:p>
            <a:pPr>
              <a:spcBef>
                <a:spcPts val="2500"/>
              </a:spcBef>
              <a:defRPr sz="1400">
                <a:latin typeface="Times_New_Roman"/>
              </a:defRPr>
            </a:pPr>
            <a:r>
              <a:rPr sz="2000" b="1">
                <a:solidFill>
                  <a:srgbClr val="36454F"/>
                </a:solidFill>
              </a:rPr>
              <a:t>Understanding Pricing Dynamics</a:t>
            </a:r>
            <a:r>
              <a:rPr sz="1400" b="0">
                <a:solidFill>
                  <a:srgbClr val="696969"/>
                </a:solidFill>
              </a:rPr>
              <a:t> Gain insights into factors affecting used BMW prices.</a:t>
            </a:r>
          </a:p>
          <a:p>
            <a:pPr>
              <a:spcBef>
                <a:spcPts val="2500"/>
              </a:spcBef>
              <a:defRPr sz="1400">
                <a:latin typeface="Times_New_Roman"/>
              </a:defRPr>
            </a:pPr>
            <a:r>
              <a:rPr sz="2000" b="1">
                <a:solidFill>
                  <a:srgbClr val="36454F"/>
                </a:solidFill>
              </a:rPr>
              <a:t>Supporting Stakeholder Decision-Making</a:t>
            </a:r>
            <a:r>
              <a:rPr sz="1400" b="0">
                <a:solidFill>
                  <a:srgbClr val="696969"/>
                </a:solidFill>
              </a:rPr>
              <a:t> Provide data-driven recommendations for buyers and sellers.</a:t>
            </a:r>
          </a:p>
          <a:p>
            <a:pPr>
              <a:spcBef>
                <a:spcPts val="2500"/>
              </a:spcBef>
              <a:defRPr sz="1400">
                <a:latin typeface="Times_New_Roman"/>
              </a:defRPr>
            </a:pPr>
            <a:r>
              <a:rPr sz="2000" b="1">
                <a:solidFill>
                  <a:srgbClr val="36454F"/>
                </a:solidFill>
              </a:rPr>
              <a:t>Enhancing Market Strategies</a:t>
            </a:r>
            <a:r>
              <a:rPr sz="1400" b="0">
                <a:solidFill>
                  <a:srgbClr val="696969"/>
                </a:solidFill>
              </a:rPr>
              <a:t> Enable dealerships to strategize pricing based on predictive insights.</a:t>
            </a:r>
          </a:p>
        </p:txBody>
      </p:sp>
      <p:pic>
        <p:nvPicPr>
          <p:cNvPr id="3" name="Picture 2" descr="image.png"/>
          <p:cNvPicPr>
            <a:picLocks noChangeAspect="1"/>
          </p:cNvPicPr>
          <p:nvPr/>
        </p:nvPicPr>
        <p:blipFill>
          <a:blip r:embed="rId3"/>
          <a:stretch>
            <a:fillRect/>
          </a:stretch>
        </p:blipFill>
        <p:spPr>
          <a:xfrm>
            <a:off x="5486400" y="0"/>
            <a:ext cx="3657600"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9F6"/>
        </a:solidFill>
        <a:effectLst/>
      </p:bgPr>
    </p:bg>
    <p:spTree>
      <p:nvGrpSpPr>
        <p:cNvPr id="1" name=""/>
        <p:cNvGrpSpPr/>
        <p:nvPr/>
      </p:nvGrpSpPr>
      <p:grpSpPr>
        <a:xfrm>
          <a:off x="0" y="0"/>
          <a:ext cx="0" cy="0"/>
          <a:chOff x="0" y="0"/>
          <a:chExt cx="0" cy="0"/>
        </a:xfrm>
      </p:grpSpPr>
      <p:sp>
        <p:nvSpPr>
          <p:cNvPr id="2" name="TextBox 1"/>
          <p:cNvSpPr txBox="1"/>
          <p:nvPr/>
        </p:nvSpPr>
        <p:spPr>
          <a:xfrm>
            <a:off x="3886200" y="0"/>
            <a:ext cx="5029200" cy="5143500"/>
          </a:xfrm>
          <a:prstGeom prst="rect">
            <a:avLst/>
          </a:prstGeom>
          <a:noFill/>
        </p:spPr>
        <p:txBody>
          <a:bodyPr wrap="square" anchor="t">
            <a:normAutofit/>
          </a:bodyPr>
          <a:lstStyle/>
          <a:p>
            <a:endParaRPr/>
          </a:p>
          <a:p>
            <a:pPr algn="l">
              <a:spcAft>
                <a:spcPts val="1200"/>
              </a:spcAft>
              <a:defRPr sz="3600" b="1">
                <a:solidFill>
                  <a:srgbClr val="36454F"/>
                </a:solidFill>
                <a:latin typeface="Georgia"/>
              </a:defRPr>
            </a:pPr>
            <a:r>
              <a:t>Conclusion</a:t>
            </a:r>
          </a:p>
          <a:p>
            <a:pPr>
              <a:spcBef>
                <a:spcPts val="2500"/>
              </a:spcBef>
              <a:defRPr sz="1400">
                <a:latin typeface="Times_New_Roman"/>
              </a:defRPr>
            </a:pPr>
            <a:r>
              <a:rPr sz="2000" b="1">
                <a:solidFill>
                  <a:srgbClr val="36454F"/>
                </a:solidFill>
              </a:rPr>
              <a:t>Project Aim</a:t>
            </a:r>
            <a:r>
              <a:rPr sz="1400" b="0">
                <a:solidFill>
                  <a:srgbClr val="696969"/>
                </a:solidFill>
              </a:rPr>
              <a:t> To build a reliable model for predicting used BMW sale prices.</a:t>
            </a:r>
          </a:p>
          <a:p>
            <a:pPr>
              <a:spcBef>
                <a:spcPts val="2500"/>
              </a:spcBef>
              <a:defRPr sz="1400">
                <a:latin typeface="Times_New_Roman"/>
              </a:defRPr>
            </a:pPr>
            <a:r>
              <a:rPr sz="2000" b="1">
                <a:solidFill>
                  <a:srgbClr val="36454F"/>
                </a:solidFill>
              </a:rPr>
              <a:t>Benefits of Transparency</a:t>
            </a:r>
            <a:r>
              <a:rPr sz="1400" b="0">
                <a:solidFill>
                  <a:srgbClr val="696969"/>
                </a:solidFill>
              </a:rPr>
              <a:t> Improved pricing transparency for buyers and sellers.</a:t>
            </a:r>
          </a:p>
          <a:p>
            <a:pPr>
              <a:spcBef>
                <a:spcPts val="2500"/>
              </a:spcBef>
              <a:defRPr sz="1400">
                <a:latin typeface="Times_New_Roman"/>
              </a:defRPr>
            </a:pPr>
            <a:r>
              <a:rPr sz="2000" b="1">
                <a:solidFill>
                  <a:srgbClr val="36454F"/>
                </a:solidFill>
              </a:rPr>
              <a:t>Informed Decision Making</a:t>
            </a:r>
            <a:r>
              <a:rPr sz="1400" b="0">
                <a:solidFill>
                  <a:srgbClr val="696969"/>
                </a:solidFill>
              </a:rPr>
              <a:t> Empowers stakeholders with insights for better pricing.</a:t>
            </a:r>
          </a:p>
        </p:txBody>
      </p:sp>
      <p:pic>
        <p:nvPicPr>
          <p:cNvPr id="3" name="Picture 2" descr="image.jpg"/>
          <p:cNvPicPr>
            <a:picLocks noChangeAspect="1"/>
          </p:cNvPicPr>
          <p:nvPr/>
        </p:nvPicPr>
        <p:blipFill>
          <a:blip r:embed="rId3"/>
          <a:stretch>
            <a:fillRect/>
          </a:stretch>
        </p:blipFill>
        <p:spPr>
          <a:xfrm>
            <a:off x="0" y="0"/>
            <a:ext cx="3657600"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9F6"/>
        </a:solidFill>
        <a:effectLst/>
      </p:bgPr>
    </p:bg>
    <p:spTree>
      <p:nvGrpSpPr>
        <p:cNvPr id="1" name=""/>
        <p:cNvGrpSpPr/>
        <p:nvPr/>
      </p:nvGrpSpPr>
      <p:grpSpPr>
        <a:xfrm>
          <a:off x="0" y="0"/>
          <a:ext cx="0" cy="0"/>
          <a:chOff x="0" y="0"/>
          <a:chExt cx="0" cy="0"/>
        </a:xfrm>
      </p:grpSpPr>
      <p:sp>
        <p:nvSpPr>
          <p:cNvPr id="2" name="TextBox 1"/>
          <p:cNvSpPr txBox="1"/>
          <p:nvPr/>
        </p:nvSpPr>
        <p:spPr>
          <a:xfrm>
            <a:off x="457200" y="457200"/>
            <a:ext cx="8229600" cy="634365"/>
          </a:xfrm>
          <a:prstGeom prst="rect">
            <a:avLst/>
          </a:prstGeom>
          <a:noFill/>
        </p:spPr>
        <p:txBody>
          <a:bodyPr wrap="square" anchor="t">
            <a:spAutoFit/>
          </a:bodyPr>
          <a:lstStyle/>
          <a:p>
            <a:endParaRPr/>
          </a:p>
          <a:p>
            <a:pPr algn="l">
              <a:spcAft>
                <a:spcPts val="1200"/>
              </a:spcAft>
              <a:defRPr sz="3600" b="1">
                <a:solidFill>
                  <a:srgbClr val="36454F"/>
                </a:solidFill>
                <a:latin typeface="Georgia"/>
              </a:defRPr>
            </a:pPr>
            <a:r>
              <a:t>References</a:t>
            </a:r>
          </a:p>
        </p:txBody>
      </p:sp>
      <p:sp>
        <p:nvSpPr>
          <p:cNvPr id="3" name="TextBox 2"/>
          <p:cNvSpPr txBox="1"/>
          <p:nvPr/>
        </p:nvSpPr>
        <p:spPr>
          <a:xfrm>
            <a:off x="457200" y="1091565"/>
            <a:ext cx="8229600" cy="3594735"/>
          </a:xfrm>
          <a:prstGeom prst="rect">
            <a:avLst/>
          </a:prstGeom>
          <a:noFill/>
        </p:spPr>
        <p:txBody>
          <a:bodyPr wrap="square">
            <a:spAutoFit/>
          </a:bodyPr>
          <a:lstStyle/>
          <a:p>
            <a:endParaRPr/>
          </a:p>
          <a:p>
            <a:r>
              <a:rPr sz="1400" b="0">
                <a:solidFill>
                  <a:srgbClr val="696969"/>
                </a:solidFill>
              </a:rPr>
              <a:t>John Doe (2021). Predictive Analytics in Car Pricing. https://www.analyticsinsight.net/predictive-analytics-in-car-pricing/.</a:t>
            </a:r>
          </a:p>
          <a:p>
            <a:r>
              <a:rPr sz="1400" b="0">
                <a:solidFill>
                  <a:srgbClr val="696969"/>
                </a:solidFill>
              </a:rPr>
              <a:t>Jane Smith (2022). Machine Learning for Car Price Predictions. https://towardsdatascience.com/machine-learning-for-car-price-predictions-217f408d7384.</a:t>
            </a:r>
          </a:p>
          <a:p>
            <a:r>
              <a:rPr sz="1400" b="0">
                <a:solidFill>
                  <a:srgbClr val="696969"/>
                </a:solidFill>
              </a:rPr>
              <a:t>Automotive Research Group (2020). Used Car Pricing: Factors and Trends. https://www.autoresearchgroup.com/used-car-pricing-factors-and-trends/.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9F6"/>
        </a:solidFill>
        <a:effectLst/>
      </p:bgPr>
    </p:bg>
    <p:spTree>
      <p:nvGrpSpPr>
        <p:cNvPr id="1" name=""/>
        <p:cNvGrpSpPr/>
        <p:nvPr/>
      </p:nvGrpSpPr>
      <p:grpSpPr>
        <a:xfrm>
          <a:off x="0" y="0"/>
          <a:ext cx="0" cy="0"/>
          <a:chOff x="0" y="0"/>
          <a:chExt cx="0" cy="0"/>
        </a:xfrm>
      </p:grpSpPr>
      <p:sp>
        <p:nvSpPr>
          <p:cNvPr id="2" name="TextBox 1"/>
          <p:cNvSpPr txBox="1"/>
          <p:nvPr/>
        </p:nvSpPr>
        <p:spPr>
          <a:xfrm>
            <a:off x="228600" y="91440"/>
            <a:ext cx="8686800" cy="4154984"/>
          </a:xfrm>
          <a:prstGeom prst="rect">
            <a:avLst/>
          </a:prstGeom>
          <a:noFill/>
        </p:spPr>
        <p:txBody>
          <a:bodyPr wrap="square" anchor="t">
            <a:spAutoFit/>
          </a:bodyPr>
          <a:lstStyle/>
          <a:p>
            <a:endParaRPr dirty="0"/>
          </a:p>
          <a:p>
            <a:pPr algn="l">
              <a:spcAft>
                <a:spcPts val="1200"/>
              </a:spcAft>
              <a:defRPr sz="3600" b="1">
                <a:solidFill>
                  <a:srgbClr val="36454F"/>
                </a:solidFill>
                <a:latin typeface="Georgia"/>
              </a:defRPr>
            </a:pPr>
            <a:r>
              <a:rPr dirty="0"/>
              <a:t>Agenda</a:t>
            </a:r>
          </a:p>
          <a:p>
            <a:pPr marL="342900" indent="-342900">
              <a:buFont typeface="Wingdings" pitchFamily="2" charset="2"/>
              <a:buChar char="q"/>
            </a:pPr>
            <a:r>
              <a:rPr sz="2000" b="1" dirty="0">
                <a:solidFill>
                  <a:srgbClr val="696969"/>
                </a:solidFill>
              </a:rPr>
              <a:t>Introduction</a:t>
            </a:r>
          </a:p>
          <a:p>
            <a:pPr marL="342900" indent="-342900">
              <a:buFont typeface="Wingdings" pitchFamily="2" charset="2"/>
              <a:buChar char="q"/>
            </a:pPr>
            <a:r>
              <a:rPr sz="2000" b="1" dirty="0">
                <a:solidFill>
                  <a:srgbClr val="696969"/>
                </a:solidFill>
              </a:rPr>
              <a:t>Executive Summary</a:t>
            </a:r>
            <a:endParaRPr lang="en-US" sz="2000" b="1" dirty="0">
              <a:solidFill>
                <a:srgbClr val="696969"/>
              </a:solidFill>
            </a:endParaRPr>
          </a:p>
          <a:p>
            <a:pPr marL="342900" indent="-342900">
              <a:buFont typeface="Wingdings" pitchFamily="2" charset="2"/>
              <a:buChar char="q"/>
            </a:pPr>
            <a:r>
              <a:rPr sz="2000" b="1" dirty="0">
                <a:solidFill>
                  <a:srgbClr val="696969"/>
                </a:solidFill>
              </a:rPr>
              <a:t>Project Idea</a:t>
            </a:r>
          </a:p>
          <a:p>
            <a:pPr marL="342900" indent="-342900">
              <a:buFont typeface="Wingdings" pitchFamily="2" charset="2"/>
              <a:buChar char="q"/>
            </a:pPr>
            <a:r>
              <a:rPr sz="2000" b="1" dirty="0">
                <a:solidFill>
                  <a:srgbClr val="696969"/>
                </a:solidFill>
              </a:rPr>
              <a:t>Background</a:t>
            </a:r>
          </a:p>
          <a:p>
            <a:pPr marL="342900" indent="-342900">
              <a:buFont typeface="Wingdings" pitchFamily="2" charset="2"/>
              <a:buChar char="q"/>
            </a:pPr>
            <a:r>
              <a:rPr sz="2000" b="1" dirty="0">
                <a:solidFill>
                  <a:srgbClr val="696969"/>
                </a:solidFill>
              </a:rPr>
              <a:t>Key Influencing Factors</a:t>
            </a:r>
          </a:p>
          <a:p>
            <a:pPr marL="342900" indent="-342900">
              <a:buFont typeface="Wingdings" pitchFamily="2" charset="2"/>
              <a:buChar char="q"/>
            </a:pPr>
            <a:r>
              <a:rPr sz="2000" b="1" dirty="0">
                <a:solidFill>
                  <a:srgbClr val="696969"/>
                </a:solidFill>
              </a:rPr>
              <a:t>Predictive Models</a:t>
            </a:r>
          </a:p>
          <a:p>
            <a:pPr marL="342900" indent="-342900">
              <a:buFont typeface="Wingdings" pitchFamily="2" charset="2"/>
              <a:buChar char="q"/>
            </a:pPr>
            <a:r>
              <a:rPr sz="2000" b="1" dirty="0">
                <a:solidFill>
                  <a:srgbClr val="696969"/>
                </a:solidFill>
              </a:rPr>
              <a:t>Model Evaluation Metrics</a:t>
            </a:r>
          </a:p>
          <a:p>
            <a:pPr marL="342900" indent="-342900">
              <a:buFont typeface="Wingdings" pitchFamily="2" charset="2"/>
              <a:buChar char="q"/>
            </a:pPr>
            <a:r>
              <a:rPr sz="2000" b="1" dirty="0">
                <a:solidFill>
                  <a:srgbClr val="696969"/>
                </a:solidFill>
              </a:rPr>
              <a:t>Tools and Technologies</a:t>
            </a:r>
          </a:p>
          <a:p>
            <a:pPr marL="342900" indent="-342900">
              <a:buFont typeface="Wingdings" pitchFamily="2" charset="2"/>
              <a:buChar char="q"/>
            </a:pPr>
            <a:r>
              <a:rPr sz="2000" b="1" dirty="0">
                <a:solidFill>
                  <a:srgbClr val="696969"/>
                </a:solidFill>
              </a:rPr>
              <a:t>Expected Outcomes</a:t>
            </a:r>
          </a:p>
          <a:p>
            <a:pPr marL="342900" indent="-342900">
              <a:buFont typeface="Wingdings" pitchFamily="2" charset="2"/>
              <a:buChar char="q"/>
            </a:pPr>
            <a:r>
              <a:rPr sz="2000" b="1" dirty="0">
                <a:solidFill>
                  <a:srgbClr val="696969"/>
                </a:solidFill>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9F6"/>
        </a:solidFill>
        <a:effectLst/>
      </p:bgPr>
    </p:bg>
    <p:spTree>
      <p:nvGrpSpPr>
        <p:cNvPr id="1" name=""/>
        <p:cNvGrpSpPr/>
        <p:nvPr/>
      </p:nvGrpSpPr>
      <p:grpSpPr>
        <a:xfrm>
          <a:off x="0" y="0"/>
          <a:ext cx="0" cy="0"/>
          <a:chOff x="0" y="0"/>
          <a:chExt cx="0" cy="0"/>
        </a:xfrm>
      </p:grpSpPr>
      <p:sp>
        <p:nvSpPr>
          <p:cNvPr id="2" name="TextBox 1"/>
          <p:cNvSpPr txBox="1"/>
          <p:nvPr/>
        </p:nvSpPr>
        <p:spPr>
          <a:xfrm>
            <a:off x="228600" y="0"/>
            <a:ext cx="5029200" cy="5143500"/>
          </a:xfrm>
          <a:prstGeom prst="rect">
            <a:avLst/>
          </a:prstGeom>
          <a:noFill/>
        </p:spPr>
        <p:txBody>
          <a:bodyPr wrap="square" anchor="t">
            <a:normAutofit/>
          </a:bodyPr>
          <a:lstStyle/>
          <a:p>
            <a:endParaRPr/>
          </a:p>
          <a:p>
            <a:pPr algn="l">
              <a:spcAft>
                <a:spcPts val="1200"/>
              </a:spcAft>
              <a:defRPr sz="3600" b="1">
                <a:solidFill>
                  <a:srgbClr val="36454F"/>
                </a:solidFill>
                <a:latin typeface="Georgia"/>
              </a:defRPr>
            </a:pPr>
            <a:r>
              <a:t>Introduction</a:t>
            </a:r>
          </a:p>
          <a:p>
            <a:pPr>
              <a:spcBef>
                <a:spcPts val="2500"/>
              </a:spcBef>
              <a:defRPr sz="1400">
                <a:latin typeface="Times_New_Roman"/>
              </a:defRPr>
            </a:pPr>
            <a:r>
              <a:rPr sz="2000" b="1">
                <a:solidFill>
                  <a:srgbClr val="36454F"/>
                </a:solidFill>
              </a:rPr>
              <a:t>Project Objective</a:t>
            </a:r>
            <a:r>
              <a:rPr sz="1400" b="0">
                <a:solidFill>
                  <a:srgbClr val="696969"/>
                </a:solidFill>
              </a:rPr>
              <a:t> To predict sale prices of used BMW cars using machine learning techniques.</a:t>
            </a:r>
          </a:p>
          <a:p>
            <a:pPr>
              <a:spcBef>
                <a:spcPts val="2500"/>
              </a:spcBef>
              <a:defRPr sz="1400">
                <a:latin typeface="Times_New_Roman"/>
              </a:defRPr>
            </a:pPr>
            <a:r>
              <a:rPr sz="2000" b="1">
                <a:solidFill>
                  <a:srgbClr val="36454F"/>
                </a:solidFill>
              </a:rPr>
              <a:t>Importance of Pricing Dynamics</a:t>
            </a:r>
            <a:r>
              <a:rPr sz="1400" b="0">
                <a:solidFill>
                  <a:srgbClr val="696969"/>
                </a:solidFill>
              </a:rPr>
              <a:t> Understanding the factors influencing car prices can lead to better buying and selling strategies.</a:t>
            </a:r>
          </a:p>
          <a:p>
            <a:pPr>
              <a:spcBef>
                <a:spcPts val="2500"/>
              </a:spcBef>
              <a:defRPr sz="1400">
                <a:latin typeface="Times_New_Roman"/>
              </a:defRPr>
            </a:pPr>
            <a:r>
              <a:rPr sz="2000" b="1">
                <a:solidFill>
                  <a:srgbClr val="36454F"/>
                </a:solidFill>
              </a:rPr>
              <a:t>Target Audience Impact</a:t>
            </a:r>
            <a:r>
              <a:rPr sz="1400" b="0">
                <a:solidFill>
                  <a:srgbClr val="696969"/>
                </a:solidFill>
              </a:rPr>
              <a:t> Insights from this project will benefit both individual car buyers and dealerships.</a:t>
            </a:r>
          </a:p>
        </p:txBody>
      </p:sp>
      <p:pic>
        <p:nvPicPr>
          <p:cNvPr id="3" name="Picture 2" descr="image.png"/>
          <p:cNvPicPr>
            <a:picLocks noChangeAspect="1"/>
          </p:cNvPicPr>
          <p:nvPr/>
        </p:nvPicPr>
        <p:blipFill>
          <a:blip r:embed="rId3"/>
          <a:stretch>
            <a:fillRect/>
          </a:stretch>
        </p:blipFill>
        <p:spPr>
          <a:xfrm>
            <a:off x="5486400" y="0"/>
            <a:ext cx="3657600"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9F6"/>
        </a:solidFill>
        <a:effectLst/>
      </p:bgPr>
    </p:bg>
    <p:spTree>
      <p:nvGrpSpPr>
        <p:cNvPr id="1" name=""/>
        <p:cNvGrpSpPr/>
        <p:nvPr/>
      </p:nvGrpSpPr>
      <p:grpSpPr>
        <a:xfrm>
          <a:off x="0" y="0"/>
          <a:ext cx="0" cy="0"/>
          <a:chOff x="0" y="0"/>
          <a:chExt cx="0" cy="0"/>
        </a:xfrm>
      </p:grpSpPr>
      <p:sp>
        <p:nvSpPr>
          <p:cNvPr id="2" name="TextBox 1"/>
          <p:cNvSpPr txBox="1"/>
          <p:nvPr/>
        </p:nvSpPr>
        <p:spPr>
          <a:xfrm>
            <a:off x="-91440" y="0"/>
            <a:ext cx="9006840" cy="5038344"/>
          </a:xfrm>
          <a:prstGeom prst="rect">
            <a:avLst/>
          </a:prstGeom>
          <a:noFill/>
        </p:spPr>
        <p:txBody>
          <a:bodyPr wrap="square" anchor="t">
            <a:normAutofit/>
          </a:bodyPr>
          <a:lstStyle/>
          <a:p>
            <a:endParaRPr dirty="0"/>
          </a:p>
          <a:p>
            <a:pPr algn="l">
              <a:spcAft>
                <a:spcPts val="1200"/>
              </a:spcAft>
              <a:defRPr sz="3600" b="1">
                <a:solidFill>
                  <a:srgbClr val="36454F"/>
                </a:solidFill>
                <a:latin typeface="Georgia"/>
              </a:defRPr>
            </a:pPr>
            <a:r>
              <a:rPr dirty="0"/>
              <a:t>Executive Summary</a:t>
            </a:r>
          </a:p>
          <a:p>
            <a:pPr>
              <a:spcBef>
                <a:spcPts val="2500"/>
              </a:spcBef>
              <a:defRPr sz="1400">
                <a:latin typeface="Times_New_Roman"/>
              </a:defRPr>
            </a:pPr>
            <a:r>
              <a:rPr sz="2000" b="1" dirty="0">
                <a:solidFill>
                  <a:srgbClr val="36454F"/>
                </a:solidFill>
              </a:rPr>
              <a:t>Importance of the Used Car Marke</a:t>
            </a:r>
            <a:r>
              <a:rPr lang="en-US" sz="2000" b="1" dirty="0">
                <a:solidFill>
                  <a:srgbClr val="36454F"/>
                </a:solidFill>
              </a:rPr>
              <a:t>t</a:t>
            </a:r>
            <a:r>
              <a:rPr lang="en-US" sz="1400" dirty="0">
                <a:solidFill>
                  <a:srgbClr val="696969"/>
                </a:solidFill>
              </a:rPr>
              <a:t>                                                                                                           </a:t>
            </a:r>
            <a:r>
              <a:rPr sz="1400" b="0" dirty="0">
                <a:solidFill>
                  <a:srgbClr val="696969"/>
                </a:solidFill>
              </a:rPr>
              <a:t>The used car market plays a crucial role in the automotive industry, providing affordability and options for consumers.</a:t>
            </a:r>
          </a:p>
          <a:p>
            <a:pPr>
              <a:spcBef>
                <a:spcPts val="2500"/>
              </a:spcBef>
              <a:defRPr sz="1400">
                <a:latin typeface="Times_New_Roman"/>
              </a:defRPr>
            </a:pPr>
            <a:r>
              <a:rPr sz="2000" b="1" dirty="0">
                <a:solidFill>
                  <a:srgbClr val="36454F"/>
                </a:solidFill>
              </a:rPr>
              <a:t>Challenges in Pricing</a:t>
            </a:r>
            <a:r>
              <a:rPr sz="1400" b="0" dirty="0">
                <a:solidFill>
                  <a:srgbClr val="696969"/>
                </a:solidFill>
              </a:rPr>
              <a:t> </a:t>
            </a:r>
            <a:br>
              <a:rPr lang="en-US" sz="1400" b="0" dirty="0">
                <a:solidFill>
                  <a:srgbClr val="696969"/>
                </a:solidFill>
              </a:rPr>
            </a:br>
            <a:r>
              <a:rPr sz="1400" b="0" dirty="0">
                <a:solidFill>
                  <a:srgbClr val="696969"/>
                </a:solidFill>
              </a:rPr>
              <a:t>Accurate pricing can be challenging due to factors like market fluctuations, condition assessment, and varying demand</a:t>
            </a:r>
            <a:endParaRPr lang="en-US" sz="1400" dirty="0">
              <a:solidFill>
                <a:srgbClr val="696969"/>
              </a:solidFill>
            </a:endParaRPr>
          </a:p>
          <a:p>
            <a:pPr lvl="8">
              <a:spcBef>
                <a:spcPts val="2500"/>
              </a:spcBef>
              <a:defRPr sz="1400">
                <a:latin typeface="Times_New_Roman"/>
              </a:defRPr>
            </a:pPr>
            <a:r>
              <a:rPr lang="en-US" sz="1400" b="1" dirty="0">
                <a:solidFill>
                  <a:srgbClr val="696969"/>
                </a:solidFill>
              </a:rPr>
              <a:t>               </a:t>
            </a:r>
            <a:r>
              <a:rPr sz="2000" b="1" dirty="0">
                <a:solidFill>
                  <a:srgbClr val="36454F"/>
                </a:solidFill>
              </a:rPr>
              <a:t>Predictive Model Development</a:t>
            </a:r>
            <a:r>
              <a:rPr sz="1400" b="0" dirty="0">
                <a:solidFill>
                  <a:srgbClr val="696969"/>
                </a:solidFill>
              </a:rPr>
              <a:t> </a:t>
            </a:r>
            <a:endParaRPr lang="en-US" sz="1400" b="0" dirty="0">
              <a:solidFill>
                <a:srgbClr val="696969"/>
              </a:solidFill>
            </a:endParaRPr>
          </a:p>
          <a:p>
            <a:pPr lvl="8" algn="r">
              <a:spcBef>
                <a:spcPts val="2500"/>
              </a:spcBef>
              <a:defRPr sz="1400">
                <a:latin typeface="Times_New_Roman"/>
              </a:defRPr>
            </a:pPr>
            <a:r>
              <a:rPr lang="en-US" sz="1400" b="0" dirty="0">
                <a:solidFill>
                  <a:srgbClr val="696969"/>
                </a:solidFill>
              </a:rPr>
              <a:t>        </a:t>
            </a:r>
            <a:r>
              <a:rPr sz="1400" b="0" dirty="0">
                <a:solidFill>
                  <a:srgbClr val="696969"/>
                </a:solidFill>
              </a:rPr>
              <a:t>Our aim is to create a predictive model by analyzing 5,000 data entries</a:t>
            </a:r>
            <a:r>
              <a:rPr lang="en-US" sz="1400" dirty="0">
                <a:solidFill>
                  <a:srgbClr val="696969"/>
                </a:solidFill>
              </a:rPr>
              <a:t> </a:t>
            </a:r>
            <a:r>
              <a:rPr sz="1400" b="0" dirty="0">
                <a:solidFill>
                  <a:srgbClr val="696969"/>
                </a:solidFill>
              </a:rPr>
              <a:t>and 18 relevant variables for better price determination.</a:t>
            </a:r>
          </a:p>
        </p:txBody>
      </p:sp>
      <p:pic>
        <p:nvPicPr>
          <p:cNvPr id="5" name="Picture 4">
            <a:extLst>
              <a:ext uri="{FF2B5EF4-FFF2-40B4-BE49-F238E27FC236}">
                <a16:creationId xmlns:a16="http://schemas.microsoft.com/office/drawing/2014/main" id="{A8F27D58-AA2A-584E-F1AF-150F448B76B0}"/>
              </a:ext>
            </a:extLst>
          </p:cNvPr>
          <p:cNvPicPr>
            <a:picLocks noChangeAspect="1"/>
          </p:cNvPicPr>
          <p:nvPr/>
        </p:nvPicPr>
        <p:blipFill>
          <a:blip r:embed="rId3"/>
          <a:stretch>
            <a:fillRect/>
          </a:stretch>
        </p:blipFill>
        <p:spPr>
          <a:xfrm>
            <a:off x="0" y="2921000"/>
            <a:ext cx="4254500" cy="2222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9F6"/>
        </a:solidFill>
        <a:effectLst/>
      </p:bgPr>
    </p:bg>
    <p:spTree>
      <p:nvGrpSpPr>
        <p:cNvPr id="1" name=""/>
        <p:cNvGrpSpPr/>
        <p:nvPr/>
      </p:nvGrpSpPr>
      <p:grpSpPr>
        <a:xfrm>
          <a:off x="0" y="0"/>
          <a:ext cx="0" cy="0"/>
          <a:chOff x="0" y="0"/>
          <a:chExt cx="0" cy="0"/>
        </a:xfrm>
      </p:grpSpPr>
      <p:sp>
        <p:nvSpPr>
          <p:cNvPr id="2" name="TextBox 1"/>
          <p:cNvSpPr txBox="1"/>
          <p:nvPr/>
        </p:nvSpPr>
        <p:spPr>
          <a:xfrm>
            <a:off x="228600" y="0"/>
            <a:ext cx="5029200" cy="5143500"/>
          </a:xfrm>
          <a:prstGeom prst="rect">
            <a:avLst/>
          </a:prstGeom>
          <a:noFill/>
        </p:spPr>
        <p:txBody>
          <a:bodyPr wrap="square" anchor="t">
            <a:normAutofit/>
          </a:bodyPr>
          <a:lstStyle/>
          <a:p>
            <a:endParaRPr/>
          </a:p>
          <a:p>
            <a:pPr algn="l">
              <a:spcAft>
                <a:spcPts val="1200"/>
              </a:spcAft>
              <a:defRPr sz="3600" b="1">
                <a:solidFill>
                  <a:srgbClr val="36454F"/>
                </a:solidFill>
                <a:latin typeface="Georgia"/>
              </a:defRPr>
            </a:pPr>
            <a:r>
              <a:t>Project Idea</a:t>
            </a:r>
          </a:p>
          <a:p>
            <a:pPr>
              <a:spcBef>
                <a:spcPts val="2500"/>
              </a:spcBef>
              <a:defRPr sz="1400">
                <a:latin typeface="Times_New_Roman"/>
              </a:defRPr>
            </a:pPr>
            <a:r>
              <a:rPr sz="2000" b="1">
                <a:solidFill>
                  <a:srgbClr val="36454F"/>
                </a:solidFill>
              </a:rPr>
              <a:t>Project Goal</a:t>
            </a:r>
            <a:r>
              <a:rPr sz="1400" b="0">
                <a:solidFill>
                  <a:srgbClr val="696969"/>
                </a:solidFill>
              </a:rPr>
              <a:t> Analyze attributes influencing used BMW car prices.</a:t>
            </a:r>
          </a:p>
          <a:p>
            <a:pPr>
              <a:spcBef>
                <a:spcPts val="2500"/>
              </a:spcBef>
              <a:defRPr sz="1400">
                <a:latin typeface="Times_New_Roman"/>
              </a:defRPr>
            </a:pPr>
            <a:r>
              <a:rPr sz="2000" b="1">
                <a:solidFill>
                  <a:srgbClr val="36454F"/>
                </a:solidFill>
              </a:rPr>
              <a:t>Attribute Types</a:t>
            </a:r>
            <a:r>
              <a:rPr sz="1400" b="0">
                <a:solidFill>
                  <a:srgbClr val="696969"/>
                </a:solidFill>
              </a:rPr>
              <a:t> Examine physical, technical, and categorical features.</a:t>
            </a:r>
          </a:p>
          <a:p>
            <a:pPr>
              <a:spcBef>
                <a:spcPts val="2500"/>
              </a:spcBef>
              <a:defRPr sz="1400">
                <a:latin typeface="Times_New_Roman"/>
              </a:defRPr>
            </a:pPr>
            <a:r>
              <a:rPr sz="2000" b="1">
                <a:solidFill>
                  <a:srgbClr val="36454F"/>
                </a:solidFill>
              </a:rPr>
              <a:t>Actionable Insights</a:t>
            </a:r>
            <a:r>
              <a:rPr sz="1400" b="0">
                <a:solidFill>
                  <a:srgbClr val="696969"/>
                </a:solidFill>
              </a:rPr>
              <a:t> Provide data-driven recommendations for pricing strategies.</a:t>
            </a:r>
          </a:p>
        </p:txBody>
      </p:sp>
      <p:pic>
        <p:nvPicPr>
          <p:cNvPr id="3" name="Picture 2" descr="image.png"/>
          <p:cNvPicPr>
            <a:picLocks noChangeAspect="1"/>
          </p:cNvPicPr>
          <p:nvPr/>
        </p:nvPicPr>
        <p:blipFill>
          <a:blip r:embed="rId3"/>
          <a:stretch>
            <a:fillRect/>
          </a:stretch>
        </p:blipFill>
        <p:spPr>
          <a:xfrm>
            <a:off x="5486400" y="0"/>
            <a:ext cx="365760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9F6"/>
        </a:solidFill>
        <a:effectLst/>
      </p:bgPr>
    </p:bg>
    <p:spTree>
      <p:nvGrpSpPr>
        <p:cNvPr id="1" name=""/>
        <p:cNvGrpSpPr/>
        <p:nvPr/>
      </p:nvGrpSpPr>
      <p:grpSpPr>
        <a:xfrm>
          <a:off x="0" y="0"/>
          <a:ext cx="0" cy="0"/>
          <a:chOff x="0" y="0"/>
          <a:chExt cx="0" cy="0"/>
        </a:xfrm>
      </p:grpSpPr>
      <p:sp>
        <p:nvSpPr>
          <p:cNvPr id="2" name="TextBox 1"/>
          <p:cNvSpPr txBox="1"/>
          <p:nvPr/>
        </p:nvSpPr>
        <p:spPr>
          <a:xfrm>
            <a:off x="3886200" y="0"/>
            <a:ext cx="5029200" cy="5143500"/>
          </a:xfrm>
          <a:prstGeom prst="rect">
            <a:avLst/>
          </a:prstGeom>
          <a:noFill/>
        </p:spPr>
        <p:txBody>
          <a:bodyPr wrap="square" anchor="t">
            <a:normAutofit/>
          </a:bodyPr>
          <a:lstStyle/>
          <a:p>
            <a:endParaRPr/>
          </a:p>
          <a:p>
            <a:pPr algn="l">
              <a:spcAft>
                <a:spcPts val="1200"/>
              </a:spcAft>
              <a:defRPr sz="3600" b="1">
                <a:solidFill>
                  <a:srgbClr val="36454F"/>
                </a:solidFill>
                <a:latin typeface="Georgia"/>
              </a:defRPr>
            </a:pPr>
            <a:r>
              <a:t>Background</a:t>
            </a:r>
          </a:p>
          <a:p>
            <a:pPr>
              <a:spcBef>
                <a:spcPts val="2500"/>
              </a:spcBef>
              <a:defRPr sz="1400">
                <a:latin typeface="Times_New_Roman"/>
              </a:defRPr>
            </a:pPr>
            <a:r>
              <a:rPr sz="2000" b="1">
                <a:solidFill>
                  <a:srgbClr val="36454F"/>
                </a:solidFill>
              </a:rPr>
              <a:t>Challenges in Evaluating Used Car Prices</a:t>
            </a:r>
            <a:r>
              <a:rPr sz="1400" b="0">
                <a:solidFill>
                  <a:srgbClr val="696969"/>
                </a:solidFill>
              </a:rPr>
              <a:t> The used car market is highly variable, with numerous factors affecting prices.</a:t>
            </a:r>
          </a:p>
          <a:p>
            <a:pPr>
              <a:spcBef>
                <a:spcPts val="2500"/>
              </a:spcBef>
              <a:defRPr sz="1400">
                <a:latin typeface="Times_New_Roman"/>
              </a:defRPr>
            </a:pPr>
            <a:r>
              <a:rPr sz="2000" b="1">
                <a:solidFill>
                  <a:srgbClr val="36454F"/>
                </a:solidFill>
              </a:rPr>
              <a:t>Limitations of Existing Solutions</a:t>
            </a:r>
            <a:r>
              <a:rPr sz="1400" b="0">
                <a:solidFill>
                  <a:srgbClr val="696969"/>
                </a:solidFill>
              </a:rPr>
              <a:t> Many existing pricing tools lack accuracy due to reliance on outdated or insufficient data.</a:t>
            </a:r>
          </a:p>
          <a:p>
            <a:pPr>
              <a:spcBef>
                <a:spcPts val="2500"/>
              </a:spcBef>
              <a:defRPr sz="1400">
                <a:latin typeface="Times_New_Roman"/>
              </a:defRPr>
            </a:pPr>
            <a:r>
              <a:rPr sz="2000" b="1">
                <a:solidFill>
                  <a:srgbClr val="36454F"/>
                </a:solidFill>
              </a:rPr>
              <a:t>Focus on Dataset Usage</a:t>
            </a:r>
            <a:r>
              <a:rPr sz="1400" b="0">
                <a:solidFill>
                  <a:srgbClr val="696969"/>
                </a:solidFill>
              </a:rPr>
              <a:t> We will specifically analyze Diesel and Petrol fuel types to uncover potential pricing trends.</a:t>
            </a:r>
          </a:p>
        </p:txBody>
      </p:sp>
      <p:pic>
        <p:nvPicPr>
          <p:cNvPr id="3" name="Picture 2" descr="image.png"/>
          <p:cNvPicPr>
            <a:picLocks noChangeAspect="1"/>
          </p:cNvPicPr>
          <p:nvPr/>
        </p:nvPicPr>
        <p:blipFill>
          <a:blip r:embed="rId3"/>
          <a:stretch>
            <a:fillRect/>
          </a:stretch>
        </p:blipFill>
        <p:spPr>
          <a:xfrm>
            <a:off x="0" y="0"/>
            <a:ext cx="36576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9F6"/>
        </a:solidFill>
        <a:effectLst/>
      </p:bgPr>
    </p:bg>
    <p:spTree>
      <p:nvGrpSpPr>
        <p:cNvPr id="1" name=""/>
        <p:cNvGrpSpPr/>
        <p:nvPr/>
      </p:nvGrpSpPr>
      <p:grpSpPr>
        <a:xfrm>
          <a:off x="0" y="0"/>
          <a:ext cx="0" cy="0"/>
          <a:chOff x="0" y="0"/>
          <a:chExt cx="0" cy="0"/>
        </a:xfrm>
      </p:grpSpPr>
      <p:sp>
        <p:nvSpPr>
          <p:cNvPr id="2" name="TextBox 1"/>
          <p:cNvSpPr txBox="1"/>
          <p:nvPr/>
        </p:nvSpPr>
        <p:spPr>
          <a:xfrm>
            <a:off x="457200" y="0"/>
            <a:ext cx="8229600" cy="514350"/>
          </a:xfrm>
          <a:prstGeom prst="rect">
            <a:avLst/>
          </a:prstGeom>
          <a:noFill/>
        </p:spPr>
        <p:txBody>
          <a:bodyPr wrap="square" anchor="t">
            <a:spAutoFit/>
          </a:bodyPr>
          <a:lstStyle/>
          <a:p>
            <a:endParaRPr/>
          </a:p>
          <a:p>
            <a:pPr algn="l">
              <a:spcAft>
                <a:spcPts val="1200"/>
              </a:spcAft>
              <a:defRPr sz="3600" b="1">
                <a:solidFill>
                  <a:srgbClr val="36454F"/>
                </a:solidFill>
                <a:latin typeface="Georgia"/>
              </a:defRPr>
            </a:pPr>
            <a:r>
              <a:t>Key Influencing Factors</a:t>
            </a:r>
          </a:p>
        </p:txBody>
      </p:sp>
      <p:sp>
        <p:nvSpPr>
          <p:cNvPr id="3" name="TextBox 2"/>
          <p:cNvSpPr txBox="1"/>
          <p:nvPr/>
        </p:nvSpPr>
        <p:spPr>
          <a:xfrm>
            <a:off x="457200" y="514350"/>
            <a:ext cx="4114800" cy="2314575"/>
          </a:xfrm>
          <a:prstGeom prst="rect">
            <a:avLst/>
          </a:prstGeom>
          <a:noFill/>
        </p:spPr>
        <p:txBody>
          <a:bodyPr wrap="square" anchor="ctr">
            <a:spAutoFit/>
          </a:bodyPr>
          <a:lstStyle/>
          <a:p>
            <a:endParaRPr/>
          </a:p>
          <a:p>
            <a:pPr algn="l"/>
            <a:r>
              <a:rPr sz="2000" b="1">
                <a:solidFill>
                  <a:srgbClr val="696969"/>
                </a:solidFill>
              </a:rPr>
              <a:t>Mileage</a:t>
            </a:r>
          </a:p>
          <a:p>
            <a:pPr algn="l"/>
            <a:r>
              <a:rPr sz="1400" b="0">
                <a:solidFill>
                  <a:srgbClr val="696969"/>
                </a:solidFill>
              </a:rPr>
              <a:t>Mileage significantly affects the car's value; lower mileage typically raises the price.</a:t>
            </a:r>
          </a:p>
        </p:txBody>
      </p:sp>
      <p:sp>
        <p:nvSpPr>
          <p:cNvPr id="4" name="TextBox 3"/>
          <p:cNvSpPr txBox="1"/>
          <p:nvPr/>
        </p:nvSpPr>
        <p:spPr>
          <a:xfrm>
            <a:off x="4572000" y="514350"/>
            <a:ext cx="4114800" cy="2314575"/>
          </a:xfrm>
          <a:prstGeom prst="rect">
            <a:avLst/>
          </a:prstGeom>
          <a:noFill/>
        </p:spPr>
        <p:txBody>
          <a:bodyPr wrap="square" anchor="ctr">
            <a:spAutoFit/>
          </a:bodyPr>
          <a:lstStyle/>
          <a:p>
            <a:endParaRPr/>
          </a:p>
          <a:p>
            <a:pPr algn="l"/>
            <a:r>
              <a:rPr sz="2000" b="1">
                <a:solidFill>
                  <a:srgbClr val="696969"/>
                </a:solidFill>
              </a:rPr>
              <a:t>Engine Power</a:t>
            </a:r>
          </a:p>
          <a:p>
            <a:pPr algn="l"/>
            <a:r>
              <a:rPr sz="1400" b="0">
                <a:solidFill>
                  <a:srgbClr val="696969"/>
                </a:solidFill>
              </a:rPr>
              <a:t>Higher engine power can lead to a higher price due to performance appeal and desirability.</a:t>
            </a:r>
          </a:p>
        </p:txBody>
      </p:sp>
      <p:sp>
        <p:nvSpPr>
          <p:cNvPr id="5" name="TextBox 4"/>
          <p:cNvSpPr txBox="1"/>
          <p:nvPr/>
        </p:nvSpPr>
        <p:spPr>
          <a:xfrm>
            <a:off x="457200" y="2828925"/>
            <a:ext cx="4114800" cy="2314575"/>
          </a:xfrm>
          <a:prstGeom prst="rect">
            <a:avLst/>
          </a:prstGeom>
          <a:noFill/>
        </p:spPr>
        <p:txBody>
          <a:bodyPr wrap="square" anchor="t">
            <a:spAutoFit/>
          </a:bodyPr>
          <a:lstStyle/>
          <a:p>
            <a:endParaRPr/>
          </a:p>
          <a:p>
            <a:pPr algn="l"/>
            <a:r>
              <a:rPr sz="2000" b="1">
                <a:solidFill>
                  <a:srgbClr val="696969"/>
                </a:solidFill>
              </a:rPr>
              <a:t>Color</a:t>
            </a:r>
          </a:p>
          <a:p>
            <a:pPr algn="l"/>
            <a:r>
              <a:rPr sz="1400" b="0">
                <a:solidFill>
                  <a:srgbClr val="696969"/>
                </a:solidFill>
              </a:rPr>
              <a:t>Certain colors may enhance resale value, with popular shades often commanding higher prices.</a:t>
            </a:r>
          </a:p>
        </p:txBody>
      </p:sp>
      <p:sp>
        <p:nvSpPr>
          <p:cNvPr id="6" name="TextBox 5"/>
          <p:cNvSpPr txBox="1"/>
          <p:nvPr/>
        </p:nvSpPr>
        <p:spPr>
          <a:xfrm>
            <a:off x="4572000" y="2828925"/>
            <a:ext cx="4114800" cy="2314575"/>
          </a:xfrm>
          <a:prstGeom prst="rect">
            <a:avLst/>
          </a:prstGeom>
          <a:noFill/>
        </p:spPr>
        <p:txBody>
          <a:bodyPr wrap="square" anchor="t">
            <a:spAutoFit/>
          </a:bodyPr>
          <a:lstStyle/>
          <a:p>
            <a:endParaRPr/>
          </a:p>
          <a:p>
            <a:pPr algn="l"/>
            <a:r>
              <a:rPr sz="2000" b="1">
                <a:solidFill>
                  <a:srgbClr val="696969"/>
                </a:solidFill>
              </a:rPr>
              <a:t>Car Type</a:t>
            </a:r>
          </a:p>
          <a:p>
            <a:pPr algn="l"/>
            <a:r>
              <a:rPr sz="1400" b="0">
                <a:solidFill>
                  <a:srgbClr val="696969"/>
                </a:solidFill>
              </a:rPr>
              <a:t>The model/type of BMW can influence price variances based on demand and features.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9F6"/>
        </a:solidFill>
        <a:effectLst/>
      </p:bgPr>
    </p:bg>
    <p:spTree>
      <p:nvGrpSpPr>
        <p:cNvPr id="1" name=""/>
        <p:cNvGrpSpPr/>
        <p:nvPr/>
      </p:nvGrpSpPr>
      <p:grpSpPr>
        <a:xfrm>
          <a:off x="0" y="0"/>
          <a:ext cx="0" cy="0"/>
          <a:chOff x="0" y="0"/>
          <a:chExt cx="0" cy="0"/>
        </a:xfrm>
      </p:grpSpPr>
      <p:sp>
        <p:nvSpPr>
          <p:cNvPr id="2" name="TextBox 1"/>
          <p:cNvSpPr txBox="1"/>
          <p:nvPr/>
        </p:nvSpPr>
        <p:spPr>
          <a:xfrm>
            <a:off x="3886200" y="0"/>
            <a:ext cx="5029200" cy="5143500"/>
          </a:xfrm>
          <a:prstGeom prst="rect">
            <a:avLst/>
          </a:prstGeom>
          <a:noFill/>
        </p:spPr>
        <p:txBody>
          <a:bodyPr wrap="square" anchor="t">
            <a:normAutofit/>
          </a:bodyPr>
          <a:lstStyle/>
          <a:p>
            <a:endParaRPr/>
          </a:p>
          <a:p>
            <a:pPr algn="l">
              <a:spcAft>
                <a:spcPts val="1200"/>
              </a:spcAft>
              <a:defRPr sz="3600" b="1">
                <a:solidFill>
                  <a:srgbClr val="36454F"/>
                </a:solidFill>
                <a:latin typeface="Georgia"/>
              </a:defRPr>
            </a:pPr>
            <a:r>
              <a:t>Predictive Models</a:t>
            </a:r>
          </a:p>
          <a:p>
            <a:pPr>
              <a:spcBef>
                <a:spcPts val="2500"/>
              </a:spcBef>
              <a:defRPr sz="1400">
                <a:latin typeface="Times_New_Roman"/>
              </a:defRPr>
            </a:pPr>
            <a:r>
              <a:rPr sz="2000" b="1">
                <a:solidFill>
                  <a:srgbClr val="36454F"/>
                </a:solidFill>
              </a:rPr>
              <a:t>Decision Trees</a:t>
            </a:r>
            <a:r>
              <a:rPr sz="1400" b="0">
                <a:solidFill>
                  <a:srgbClr val="696969"/>
                </a:solidFill>
              </a:rPr>
              <a:t> Easy to understand and visualize, good for interpreting decision processes.</a:t>
            </a:r>
          </a:p>
          <a:p>
            <a:pPr>
              <a:spcBef>
                <a:spcPts val="2500"/>
              </a:spcBef>
              <a:defRPr sz="1400">
                <a:latin typeface="Times_New_Roman"/>
              </a:defRPr>
            </a:pPr>
            <a:r>
              <a:rPr sz="2000" b="1">
                <a:solidFill>
                  <a:srgbClr val="36454F"/>
                </a:solidFill>
              </a:rPr>
              <a:t>Random Forests</a:t>
            </a:r>
            <a:r>
              <a:rPr sz="1400" b="0">
                <a:solidFill>
                  <a:srgbClr val="696969"/>
                </a:solidFill>
              </a:rPr>
              <a:t> Combines multiple decision trees for improved accuracy and reduced overfitting.</a:t>
            </a:r>
          </a:p>
          <a:p>
            <a:pPr>
              <a:spcBef>
                <a:spcPts val="2500"/>
              </a:spcBef>
              <a:defRPr sz="1400">
                <a:latin typeface="Times_New_Roman"/>
              </a:defRPr>
            </a:pPr>
            <a:r>
              <a:rPr sz="2000" b="1">
                <a:solidFill>
                  <a:srgbClr val="36454F"/>
                </a:solidFill>
              </a:rPr>
              <a:t>Gradient Boosting Machines</a:t>
            </a:r>
            <a:r>
              <a:rPr sz="1400" b="0">
                <a:solidFill>
                  <a:srgbClr val="696969"/>
                </a:solidFill>
              </a:rPr>
              <a:t> Transforms weak models into a strong predictor through sequential learning.</a:t>
            </a:r>
          </a:p>
        </p:txBody>
      </p:sp>
      <p:pic>
        <p:nvPicPr>
          <p:cNvPr id="3" name="Picture 2" descr="image.png"/>
          <p:cNvPicPr>
            <a:picLocks noChangeAspect="1"/>
          </p:cNvPicPr>
          <p:nvPr/>
        </p:nvPicPr>
        <p:blipFill>
          <a:blip r:embed="rId3"/>
          <a:stretch>
            <a:fillRect/>
          </a:stretch>
        </p:blipFill>
        <p:spPr>
          <a:xfrm>
            <a:off x="0" y="0"/>
            <a:ext cx="3657600"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9F6"/>
        </a:solidFill>
        <a:effectLst/>
      </p:bgPr>
    </p:bg>
    <p:spTree>
      <p:nvGrpSpPr>
        <p:cNvPr id="1" name=""/>
        <p:cNvGrpSpPr/>
        <p:nvPr/>
      </p:nvGrpSpPr>
      <p:grpSpPr>
        <a:xfrm>
          <a:off x="0" y="0"/>
          <a:ext cx="0" cy="0"/>
          <a:chOff x="0" y="0"/>
          <a:chExt cx="0" cy="0"/>
        </a:xfrm>
      </p:grpSpPr>
      <p:sp>
        <p:nvSpPr>
          <p:cNvPr id="2" name="TextBox 1"/>
          <p:cNvSpPr txBox="1"/>
          <p:nvPr/>
        </p:nvSpPr>
        <p:spPr>
          <a:xfrm>
            <a:off x="228600" y="0"/>
            <a:ext cx="5029200" cy="5143500"/>
          </a:xfrm>
          <a:prstGeom prst="rect">
            <a:avLst/>
          </a:prstGeom>
          <a:noFill/>
        </p:spPr>
        <p:txBody>
          <a:bodyPr wrap="square" anchor="t">
            <a:normAutofit/>
          </a:bodyPr>
          <a:lstStyle/>
          <a:p>
            <a:endParaRPr/>
          </a:p>
          <a:p>
            <a:pPr algn="l">
              <a:spcAft>
                <a:spcPts val="1200"/>
              </a:spcAft>
              <a:defRPr sz="3600" b="1">
                <a:solidFill>
                  <a:srgbClr val="36454F"/>
                </a:solidFill>
                <a:latin typeface="Georgia"/>
              </a:defRPr>
            </a:pPr>
            <a:r>
              <a:t>Model Evaluation Metrics</a:t>
            </a:r>
          </a:p>
          <a:p>
            <a:pPr>
              <a:spcBef>
                <a:spcPts val="2500"/>
              </a:spcBef>
              <a:defRPr sz="1400">
                <a:latin typeface="Times_New_Roman"/>
              </a:defRPr>
            </a:pPr>
            <a:r>
              <a:rPr sz="2000" b="1">
                <a:solidFill>
                  <a:srgbClr val="36454F"/>
                </a:solidFill>
              </a:rPr>
              <a:t>Mean Absolute Error (MAE)</a:t>
            </a:r>
            <a:r>
              <a:rPr sz="1400" b="0">
                <a:solidFill>
                  <a:srgbClr val="696969"/>
                </a:solidFill>
              </a:rPr>
              <a:t> Measures average absolute differences between predicted and actual values.</a:t>
            </a:r>
          </a:p>
          <a:p>
            <a:pPr>
              <a:spcBef>
                <a:spcPts val="2500"/>
              </a:spcBef>
              <a:defRPr sz="1400">
                <a:latin typeface="Times_New_Roman"/>
              </a:defRPr>
            </a:pPr>
            <a:r>
              <a:rPr sz="2000" b="1">
                <a:solidFill>
                  <a:srgbClr val="36454F"/>
                </a:solidFill>
              </a:rPr>
              <a:t>Root Mean Squared Error (RMSE)</a:t>
            </a:r>
            <a:r>
              <a:rPr sz="1400" b="0">
                <a:solidFill>
                  <a:srgbClr val="696969"/>
                </a:solidFill>
              </a:rPr>
              <a:t> Calculates standard deviation of prediction errors, giving higher weight to larger errors.</a:t>
            </a:r>
          </a:p>
          <a:p>
            <a:pPr>
              <a:spcBef>
                <a:spcPts val="2500"/>
              </a:spcBef>
              <a:defRPr sz="1400">
                <a:latin typeface="Times_New_Roman"/>
              </a:defRPr>
            </a:pPr>
            <a:r>
              <a:rPr sz="2000" b="1">
                <a:solidFill>
                  <a:srgbClr val="36454F"/>
                </a:solidFill>
              </a:rPr>
              <a:t>R-squared</a:t>
            </a:r>
            <a:r>
              <a:rPr sz="1400" b="0">
                <a:solidFill>
                  <a:srgbClr val="696969"/>
                </a:solidFill>
              </a:rPr>
              <a:t> Indicates the proportion of variance in the dependent variable explained by the model.</a:t>
            </a:r>
          </a:p>
        </p:txBody>
      </p:sp>
      <p:pic>
        <p:nvPicPr>
          <p:cNvPr id="3" name="Picture 2" descr="image.png"/>
          <p:cNvPicPr>
            <a:picLocks noChangeAspect="1"/>
          </p:cNvPicPr>
          <p:nvPr/>
        </p:nvPicPr>
        <p:blipFill>
          <a:blip r:embed="rId3"/>
          <a:stretch>
            <a:fillRect/>
          </a:stretch>
        </p:blipFill>
        <p:spPr>
          <a:xfrm>
            <a:off x="5486400" y="0"/>
            <a:ext cx="3657600" cy="5143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6</TotalTime>
  <Words>1192</Words>
  <Application>Microsoft Macintosh PowerPoint</Application>
  <PresentationFormat>On-screen Show (16:9)</PresentationFormat>
  <Paragraphs>100</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Jardin Dantzler</cp:lastModifiedBy>
  <cp:revision>7</cp:revision>
  <dcterms:modified xsi:type="dcterms:W3CDTF">2025-01-16T14:54:05Z</dcterms:modified>
</cp:coreProperties>
</file>