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1" r:id="rId2"/>
    <p:sldId id="283" r:id="rId3"/>
    <p:sldId id="280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175"/>
  </p:normalViewPr>
  <p:slideViewPr>
    <p:cSldViewPr snapToGrid="0" snapToObjects="1">
      <p:cViewPr>
        <p:scale>
          <a:sx n="96" d="100"/>
          <a:sy n="96" d="100"/>
        </p:scale>
        <p:origin x="1160" y="2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37251-B898-4D4B-8C6B-CB0DDD944811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825D-DFCA-4A42-9266-BB138B96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SUPPLEMENTARY Fig 1 Longitudinal correlations between telomere length, peripheral white blood cells, and lymphocytes during IMRT. </a:t>
            </a:r>
            <a:r>
              <a:rPr lang="en-US" b="0" dirty="0"/>
              <a:t>Mean telomere length plotted longitudinally against peripheral white blood cell (WBC) counts (thousands per microliter) from complete blood count tests for all patients; and longitudinal correlations between mean telomere length and counts of WBC types, and proportions of lymphocyte cell types. 1 non </a:t>
            </a:r>
            <a:r>
              <a:rPr lang="en-US" b="0" dirty="0" err="1"/>
              <a:t>irrad</a:t>
            </a:r>
            <a:r>
              <a:rPr lang="en-US" b="0" dirty="0"/>
              <a:t>: pre-therapy non-irradiated; 3 B: immediate post-therapy; 4 C: 3 months post-therapy. </a:t>
            </a:r>
            <a:r>
              <a:rPr lang="en-US" b="0" i="0" dirty="0"/>
              <a:t>Pearson correlation R2 values were calculated between longitudinal values, as shown bolded in (A), on a per patient basis. Correlations between mean telomere length and WBC counts (A); center lines denote medians, lighter bands denote confidence intervals. Correlations between mean telomere length and five main WBC types (B), and proportions of lymphocyte cell types (C).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DDC12-A443-5E41-9BDB-A23AE0845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SUPPLEMENTARY </a:t>
            </a:r>
            <a:r>
              <a:rPr lang="en-US" b="1"/>
              <a:t>Fig 2 </a:t>
            </a:r>
            <a:r>
              <a:rPr lang="en-US" b="1" dirty="0"/>
              <a:t>Longitudinal correlations between chromosome aberrations and and peripheral blood lymphocytes during IMRT. </a:t>
            </a:r>
            <a:r>
              <a:rPr lang="en-US" b="0" dirty="0"/>
              <a:t>Average frequencies of chromosome aberrations plotted longitudinally against lymphocyte cell counts (thousands per microliter) from complete blood count tests for all patients. 1 non </a:t>
            </a:r>
            <a:r>
              <a:rPr lang="en-US" b="0" dirty="0" err="1"/>
              <a:t>irrad</a:t>
            </a:r>
            <a:r>
              <a:rPr lang="en-US" b="0" dirty="0"/>
              <a:t>: pre-therapy non-irradiated; 3 B: immediate post-therapy; 4 C: 3 months post-therapy. </a:t>
            </a:r>
            <a:r>
              <a:rPr lang="en-US" b="0" i="0" dirty="0"/>
              <a:t>Excess </a:t>
            </a:r>
            <a:r>
              <a:rPr lang="en-US" b="0" i="0" dirty="0" err="1"/>
              <a:t>chr</a:t>
            </a:r>
            <a:r>
              <a:rPr lang="en-US" b="0" i="0" dirty="0"/>
              <a:t> fragments: counts of chromosome fragments per cell after subtracting 1 count per n observed dicentrics. Center lines denote medians, lighter bands denote confidence intervals. Pearson correlation R2 values were calculated between plotted values on a per patient basis and noted in bold on each graph. (A) Inversions, (B) translocations, (C) dicentrics, (D) chromosome fragments and lymphocyte cell counts.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DDC12-A443-5E41-9BDB-A23AE0845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INFORMATIONAL: (A) Percent recovery of lymphocytes (LYM) at post-therapy (pre-therapy LYM count / post-therapy x 100%). (B) Pearson R2 correlation values between post-therapy frequencies of chromosome aberrations and percent recovery of LYM. Correlations were performed on a per patient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1825D-DFCA-4A42-9266-BB138B965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PREVIOUS GRAPH VERSION: SUPPLEMENTARY Fig X. Longitudinal relationships between telomere length, chromosome aberrations, and peripheral blood lymphocytes. </a:t>
            </a:r>
            <a:r>
              <a:rPr lang="en-US" b="0" dirty="0"/>
              <a:t>Mean telomere length and average frequencies of chromosome aberrations plotted longitudinally against lymphocyte cell counts (LYM), and mean telomere length plotted longitudinally against natural killer cells (% of total lymphocytes) from complete blood count tests for all patients. 1 non </a:t>
            </a:r>
            <a:r>
              <a:rPr lang="en-US" b="0" dirty="0" err="1"/>
              <a:t>irrad</a:t>
            </a:r>
            <a:r>
              <a:rPr lang="en-US" b="0" dirty="0"/>
              <a:t>: pre-therapy non-irradiated; 3 B: immediate post-therapy; 4 C: 3 months post-therapy. </a:t>
            </a:r>
            <a:r>
              <a:rPr lang="en-US" b="0" i="0" dirty="0"/>
              <a:t>Excess </a:t>
            </a:r>
            <a:r>
              <a:rPr lang="en-US" b="0" i="0" dirty="0" err="1"/>
              <a:t>chr</a:t>
            </a:r>
            <a:r>
              <a:rPr lang="en-US" b="0" i="0" dirty="0"/>
              <a:t> fragments: counts of chromosome fragments per cell after subtracting 1 count per n observed dicentrics. Center lines denote medians, lighter bands denote confidence intervals. Pearson correlation R2 values were calculated between plotted values on a per patient basis and noted in bold on each graph. Mean telomere length with LYM (A) and natural killer cells % (B). Inversions (C), translocations (D), dicentrics (E), chromosome fragments (F) and LYM.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DDC12-A443-5E41-9BDB-A23AE0845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AF8C-9283-4C44-9EF7-8FAAD488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EE7AA-C32B-834D-9B0F-834FB86B5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57D7-EAEB-BB45-A089-4463D504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5F04-767A-3E42-B6EA-032AC88E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41AF-4FD8-4D42-B428-3EB66BD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A4EE-6016-2F48-96FC-F6A18717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6008-FA1F-BA4D-A275-09462F23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8C2D-475A-724E-9E40-3309F81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9A38-B330-D842-9E54-AAA492F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8022-C9B5-3543-9BD7-AC3B32CF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E6056-D046-CA40-A134-C3D7212E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636E-10E7-FA4F-A29E-1065AAFF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16CE-F8B5-8E4F-A072-E1A41F0C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3B15-ADEF-A549-8152-8D40A07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25E-16F1-BE43-A178-AE9C5783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2035-28E4-B54E-9482-124ADBAA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586-B23D-A048-BCF2-FD416397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9CDC-B7E6-3C44-BD1E-66E284C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6450-E8B3-D74E-A93D-DA7F3DB9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5AEC-8780-EF4E-A74C-7FE2FAE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FB8C-231E-F84B-B798-680DDE3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30E0-5FD1-B84F-86CD-AEF6989A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D431-A659-2642-81E6-0BF3E1D2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B410-1BDF-BE44-82A0-22E36D4C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DD4A-7A81-6041-B844-EE2E85E5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784D-4F5E-9445-9EB0-B0E3735C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B486-B96A-C84C-B8FC-A090B99B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B4D8-3406-624A-BBC4-9CD8BB65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3775-D86B-104B-AE52-B009C57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49B76-7844-6049-809D-BFB1ECF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0DE7A-DF64-4D46-931B-C577B836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F5D-5C1E-3948-94CC-297B7DF0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F36E-D19F-B84C-A4BF-821E6A20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478AD-A744-094A-836C-6052DCD3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24125-6A0C-6642-84CF-0106D91F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902CF-7C89-8847-9DE9-4229A308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ABFEC-D344-D144-A651-DF3679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5D7AD-989C-7241-91A1-94C5EDC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E905F-DE4E-7B4B-A589-F28E86D1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516-3BC8-F74A-94E9-4C135826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2FF3B-E3F2-3044-BF2F-C1FDFCA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EAE16-42BB-6947-8D24-9FEA8D83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754C9-3C79-DB45-BFA4-8949103D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CD6E6-35C4-0A4B-8123-BBF3198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7F53D-E8C3-D346-9BC4-BFA5D089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163-979A-614E-8ABC-EDE7E46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6EEA-B6CC-E046-960F-E3F85C48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69B6-D057-0840-B2CE-B7B75080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7FC3-DBCF-0E43-B93E-B26B9DC6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12413-80AA-AB46-8FAB-B207E526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B070-E74D-B342-963F-EF1989B5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C9FF1-05FC-2F47-A1BA-0ECC15D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8028-C565-E640-ACF5-D62732B5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EF67F-9D6E-C247-BFF7-657D136FD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B830-3D4B-C74F-90C8-91F3A3BF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50B73-2F0C-3548-906A-388F78D8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573A-507B-3140-A487-7C31554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38D9-138C-2B43-8034-6739F61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F717E-2C2D-B841-9B63-6A232A4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4D49-1058-0F4D-B0DA-87079FDE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CB43-7A0E-854F-AE16-0EE45F5D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BDFB-2A2F-F84A-8D9C-EE801534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59A7-0866-ED48-98D5-849C3BFA4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899875D-601C-7E48-BDE6-49FC91679FA6}"/>
              </a:ext>
            </a:extLst>
          </p:cNvPr>
          <p:cNvSpPr txBox="1"/>
          <p:nvPr/>
        </p:nvSpPr>
        <p:spPr>
          <a:xfrm>
            <a:off x="3527424" y="194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276362-6BB2-4544-823B-3C3B5AFAF277}"/>
              </a:ext>
            </a:extLst>
          </p:cNvPr>
          <p:cNvSpPr txBox="1"/>
          <p:nvPr/>
        </p:nvSpPr>
        <p:spPr>
          <a:xfrm>
            <a:off x="3527423" y="454789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7D425-8FFB-4240-A204-15CAF97F6CCA}"/>
              </a:ext>
            </a:extLst>
          </p:cNvPr>
          <p:cNvSpPr txBox="1"/>
          <p:nvPr/>
        </p:nvSpPr>
        <p:spPr>
          <a:xfrm>
            <a:off x="3527423" y="232359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0DF17D-5AC3-C64B-B45F-6521C16F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65" y="4547896"/>
            <a:ext cx="4828693" cy="2146085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2CB3B-50D4-B04B-BAE9-42FB6474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65" y="2323592"/>
            <a:ext cx="4828693" cy="2229376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34766-F482-DB47-A75D-D6E74BFD2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565" y="19400"/>
            <a:ext cx="4823589" cy="24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33C624-FA66-194B-9AF1-3ED58FAE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6" y="3429000"/>
            <a:ext cx="4715467" cy="2343328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EFF24-4C71-B34F-855B-72100E8A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25" y="1158110"/>
            <a:ext cx="4715468" cy="2273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A24C9D-0A1E-584F-8E10-60CDB46C42ED}"/>
              </a:ext>
            </a:extLst>
          </p:cNvPr>
          <p:cNvSpPr txBox="1"/>
          <p:nvPr/>
        </p:nvSpPr>
        <p:spPr>
          <a:xfrm>
            <a:off x="901781" y="108765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BAEF-07FE-5542-9E2E-88797E6515B9}"/>
              </a:ext>
            </a:extLst>
          </p:cNvPr>
          <p:cNvSpPr txBox="1"/>
          <p:nvPr/>
        </p:nvSpPr>
        <p:spPr>
          <a:xfrm>
            <a:off x="5949388" y="108765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AA9C7-669E-FF4F-93C6-DC946F7E2AE2}"/>
              </a:ext>
            </a:extLst>
          </p:cNvPr>
          <p:cNvSpPr txBox="1"/>
          <p:nvPr/>
        </p:nvSpPr>
        <p:spPr>
          <a:xfrm>
            <a:off x="901781" y="34309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BC7D8-5E79-EF42-BA78-1D9F2E9607AC}"/>
              </a:ext>
            </a:extLst>
          </p:cNvPr>
          <p:cNvSpPr txBox="1"/>
          <p:nvPr/>
        </p:nvSpPr>
        <p:spPr>
          <a:xfrm>
            <a:off x="5949388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8844BC89-85D1-764C-8AF3-C3C71A9B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25" y="3434947"/>
            <a:ext cx="4715463" cy="23433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67DC55-8C34-044B-A881-4A6129BEB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923" y="1091620"/>
            <a:ext cx="4715465" cy="23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1A04EE-9CC5-3144-867C-2BC3126E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7004"/>
            <a:ext cx="5943600" cy="290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AC2348-192E-8C40-B35F-9AF74A40FD89}"/>
              </a:ext>
            </a:extLst>
          </p:cNvPr>
          <p:cNvSpPr txBox="1"/>
          <p:nvPr/>
        </p:nvSpPr>
        <p:spPr>
          <a:xfrm>
            <a:off x="2792058" y="2055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ABB30-3BDB-904E-B341-2444170973F9}"/>
              </a:ext>
            </a:extLst>
          </p:cNvPr>
          <p:cNvSpPr txBox="1"/>
          <p:nvPr/>
        </p:nvSpPr>
        <p:spPr>
          <a:xfrm>
            <a:off x="2792058" y="325097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27EF4-445A-5E44-A757-B115AC9B5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209020"/>
            <a:ext cx="5943600" cy="22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8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33C624-FA66-194B-9AF1-3ED58FAE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05" y="4590286"/>
            <a:ext cx="4180124" cy="2077292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EFF24-4C71-B34F-855B-72100E8A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23" y="2398889"/>
            <a:ext cx="4239306" cy="2044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9875D-601C-7E48-BDE6-49FC91679FA6}"/>
              </a:ext>
            </a:extLst>
          </p:cNvPr>
          <p:cNvSpPr txBox="1"/>
          <p:nvPr/>
        </p:nvSpPr>
        <p:spPr>
          <a:xfrm>
            <a:off x="1733331" y="20760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3B118-D1F0-2A4D-BC61-1EC19B772335}"/>
              </a:ext>
            </a:extLst>
          </p:cNvPr>
          <p:cNvSpPr txBox="1"/>
          <p:nvPr/>
        </p:nvSpPr>
        <p:spPr>
          <a:xfrm>
            <a:off x="6322738" y="2055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24C9D-0A1E-584F-8E10-60CDB46C42ED}"/>
              </a:ext>
            </a:extLst>
          </p:cNvPr>
          <p:cNvSpPr txBox="1"/>
          <p:nvPr/>
        </p:nvSpPr>
        <p:spPr>
          <a:xfrm>
            <a:off x="1722109" y="2398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BAEF-07FE-5542-9E2E-88797E6515B9}"/>
              </a:ext>
            </a:extLst>
          </p:cNvPr>
          <p:cNvSpPr txBox="1"/>
          <p:nvPr/>
        </p:nvSpPr>
        <p:spPr>
          <a:xfrm>
            <a:off x="6322738" y="2398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AA9C7-669E-FF4F-93C6-DC946F7E2AE2}"/>
              </a:ext>
            </a:extLst>
          </p:cNvPr>
          <p:cNvSpPr txBox="1"/>
          <p:nvPr/>
        </p:nvSpPr>
        <p:spPr>
          <a:xfrm>
            <a:off x="1733329" y="461942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BC7D8-5E79-EF42-BA78-1D9F2E9607AC}"/>
              </a:ext>
            </a:extLst>
          </p:cNvPr>
          <p:cNvSpPr txBox="1"/>
          <p:nvPr/>
        </p:nvSpPr>
        <p:spPr>
          <a:xfrm>
            <a:off x="6309029" y="461942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59606-BF7A-474E-8B83-CB6F5FD10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249" y="205515"/>
            <a:ext cx="4113637" cy="2027732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9D3AA-2A76-034D-8CD0-84B3F178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592" y="205515"/>
            <a:ext cx="4119038" cy="2046935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8844BC89-85D1-764C-8AF3-C3C71A9B5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326" y="4619428"/>
            <a:ext cx="4121482" cy="2048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67DC55-8C34-044B-A881-4A6129BEB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480" y="2402975"/>
            <a:ext cx="4121482" cy="20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534</Words>
  <Application>Microsoft Macintosh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Luxton,Jared</dc:creator>
  <cp:lastModifiedBy>Luxton,Jared</cp:lastModifiedBy>
  <cp:revision>28</cp:revision>
  <dcterms:created xsi:type="dcterms:W3CDTF">2020-03-17T20:04:30Z</dcterms:created>
  <dcterms:modified xsi:type="dcterms:W3CDTF">2020-03-19T16:02:13Z</dcterms:modified>
</cp:coreProperties>
</file>